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4"/>
  </p:sldMasterIdLst>
  <p:notesMasterIdLst>
    <p:notesMasterId r:id="rId51"/>
  </p:notesMasterIdLst>
  <p:handoutMasterIdLst>
    <p:handoutMasterId r:id="rId52"/>
  </p:handoutMasterIdLst>
  <p:sldIdLst>
    <p:sldId id="301" r:id="rId5"/>
    <p:sldId id="323" r:id="rId6"/>
    <p:sldId id="312" r:id="rId7"/>
    <p:sldId id="352" r:id="rId8"/>
    <p:sldId id="347" r:id="rId9"/>
    <p:sldId id="365" r:id="rId10"/>
    <p:sldId id="353" r:id="rId11"/>
    <p:sldId id="366" r:id="rId12"/>
    <p:sldId id="348" r:id="rId13"/>
    <p:sldId id="354" r:id="rId14"/>
    <p:sldId id="367" r:id="rId15"/>
    <p:sldId id="356" r:id="rId16"/>
    <p:sldId id="310" r:id="rId17"/>
    <p:sldId id="355" r:id="rId18"/>
    <p:sldId id="368" r:id="rId19"/>
    <p:sldId id="335" r:id="rId20"/>
    <p:sldId id="370" r:id="rId21"/>
    <p:sldId id="369" r:id="rId22"/>
    <p:sldId id="346" r:id="rId23"/>
    <p:sldId id="371" r:id="rId24"/>
    <p:sldId id="372" r:id="rId25"/>
    <p:sldId id="358" r:id="rId26"/>
    <p:sldId id="351" r:id="rId27"/>
    <p:sldId id="362" r:id="rId28"/>
    <p:sldId id="350" r:id="rId29"/>
    <p:sldId id="357" r:id="rId30"/>
    <p:sldId id="361" r:id="rId31"/>
    <p:sldId id="360" r:id="rId32"/>
    <p:sldId id="359" r:id="rId33"/>
    <p:sldId id="364" r:id="rId34"/>
    <p:sldId id="363" r:id="rId35"/>
    <p:sldId id="333" r:id="rId36"/>
    <p:sldId id="334" r:id="rId37"/>
    <p:sldId id="336" r:id="rId38"/>
    <p:sldId id="331" r:id="rId39"/>
    <p:sldId id="343" r:id="rId40"/>
    <p:sldId id="344" r:id="rId41"/>
    <p:sldId id="325" r:id="rId42"/>
    <p:sldId id="330" r:id="rId43"/>
    <p:sldId id="329" r:id="rId44"/>
    <p:sldId id="311" r:id="rId45"/>
    <p:sldId id="341" r:id="rId46"/>
    <p:sldId id="332" r:id="rId47"/>
    <p:sldId id="342" r:id="rId48"/>
    <p:sldId id="349" r:id="rId49"/>
    <p:sldId id="340" r:id="rId50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6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los De Avila" initials="CDA" lastIdx="3" clrIdx="0">
    <p:extLst>
      <p:ext uri="{19B8F6BF-5375-455C-9EA6-DF929625EA0E}">
        <p15:presenceInfo xmlns:p15="http://schemas.microsoft.com/office/powerpoint/2012/main" userId="06a50b595d2d6dd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725" autoAdjust="0"/>
  </p:normalViewPr>
  <p:slideViewPr>
    <p:cSldViewPr snapToGrid="0">
      <p:cViewPr>
        <p:scale>
          <a:sx n="81" d="100"/>
          <a:sy n="81" d="100"/>
        </p:scale>
        <p:origin x="754" y="58"/>
      </p:cViewPr>
      <p:guideLst>
        <p:guide orient="horz" pos="57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commentAuthors" Target="commentAuthor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handoutMaster" Target="handoutMasters/handout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6-25T11:38:26.158" idx="2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3CD410-5E2E-4080-A893-907D31D22CB3}" type="doc">
      <dgm:prSet loTypeId="urn:microsoft.com/office/officeart/2017/3/layout/HorizontalLabelsTimeline" loCatId="other" qsTypeId="urn:microsoft.com/office/officeart/2005/8/quickstyle/simple1" qsCatId="simple" csTypeId="urn:microsoft.com/office/officeart/2005/8/colors/accent1_2" csCatId="accent1" phldr="1"/>
      <dgm:spPr/>
      <dgm:t>
        <a:bodyPr rtlCol="0"/>
        <a:lstStyle/>
        <a:p>
          <a:pPr rtl="0"/>
          <a:endParaRPr lang="pt-BR"/>
        </a:p>
      </dgm:t>
    </dgm:pt>
    <dgm:pt modelId="{D423FB80-F2BD-4DDE-80B1-76F84FE09A02}">
      <dgm:prSet phldrT="[Text]"/>
      <dgm:spPr/>
      <dgm:t>
        <a:bodyPr rtlCol="0"/>
        <a:lstStyle/>
        <a:p>
          <a:pPr rtl="0">
            <a:defRPr b="1"/>
          </a:pPr>
          <a:r>
            <a:rPr lang="pt-BR" dirty="0"/>
            <a:t>ITBI</a:t>
          </a:r>
        </a:p>
      </dgm:t>
    </dgm:pt>
    <dgm:pt modelId="{9B1CA3FF-D252-4AF5-8F50-CFC93ACA9175}" type="parTrans" cxnId="{5BF3B7B1-A779-4E2D-8625-77DE0CA38FEE}">
      <dgm:prSet/>
      <dgm:spPr/>
      <dgm:t>
        <a:bodyPr rtlCol="0"/>
        <a:lstStyle/>
        <a:p>
          <a:pPr rtl="0"/>
          <a:endParaRPr lang="pt-BR"/>
        </a:p>
      </dgm:t>
    </dgm:pt>
    <dgm:pt modelId="{EBE862E1-9761-4AA7-AA00-BD79FA3B27DD}" type="sibTrans" cxnId="{5BF3B7B1-A779-4E2D-8625-77DE0CA38FEE}">
      <dgm:prSet/>
      <dgm:spPr/>
      <dgm:t>
        <a:bodyPr rtlCol="0"/>
        <a:lstStyle/>
        <a:p>
          <a:pPr rtl="0"/>
          <a:endParaRPr lang="pt-BR"/>
        </a:p>
      </dgm:t>
    </dgm:pt>
    <dgm:pt modelId="{245E128E-7700-4C91-9411-CDD1DCA94D67}">
      <dgm:prSet phldrT="[Text]"/>
      <dgm:spPr/>
      <dgm:t>
        <a:bodyPr rtlCol="0"/>
        <a:lstStyle/>
        <a:p>
          <a:pPr rtl="0"/>
          <a:r>
            <a:rPr lang="pt-BR" b="0" i="0" u="none" dirty="0"/>
            <a:t>Um dos principais benefícios tributários da holding, que é a isenção do ITBI na integralização de bens imóveis, se perde por </a:t>
          </a:r>
          <a:r>
            <a:rPr lang="pt-BR" b="1" i="0" u="none" dirty="0"/>
            <a:t>erro de enquadramento </a:t>
          </a:r>
          <a:r>
            <a:rPr lang="pt-BR" b="0" i="0" u="none" dirty="0"/>
            <a:t>de atividade.</a:t>
          </a:r>
          <a:endParaRPr lang="pt-BR" dirty="0"/>
        </a:p>
      </dgm:t>
    </dgm:pt>
    <dgm:pt modelId="{B4D95EBA-0423-4AFA-B379-E030341B1F23}" type="parTrans" cxnId="{68D35F9D-DABF-4E5A-94D4-F988D8E84907}">
      <dgm:prSet/>
      <dgm:spPr/>
      <dgm:t>
        <a:bodyPr rtlCol="0"/>
        <a:lstStyle/>
        <a:p>
          <a:pPr rtl="0"/>
          <a:endParaRPr lang="pt-BR"/>
        </a:p>
      </dgm:t>
    </dgm:pt>
    <dgm:pt modelId="{4963BA97-D4C5-477B-9B0D-68DB38F61579}" type="sibTrans" cxnId="{68D35F9D-DABF-4E5A-94D4-F988D8E84907}">
      <dgm:prSet/>
      <dgm:spPr/>
      <dgm:t>
        <a:bodyPr rtlCol="0"/>
        <a:lstStyle/>
        <a:p>
          <a:pPr rtl="0"/>
          <a:endParaRPr lang="pt-BR"/>
        </a:p>
      </dgm:t>
    </dgm:pt>
    <dgm:pt modelId="{2DC4903D-31E8-4ED6-875F-63877788B702}">
      <dgm:prSet phldrT="[Text]"/>
      <dgm:spPr/>
      <dgm:t>
        <a:bodyPr rtlCol="0"/>
        <a:lstStyle/>
        <a:p>
          <a:pPr rtl="0">
            <a:defRPr b="1"/>
          </a:pPr>
          <a:r>
            <a:rPr lang="pt-BR" dirty="0"/>
            <a:t>INEFICIÊNCIA SUCESSÓRIA</a:t>
          </a:r>
        </a:p>
      </dgm:t>
    </dgm:pt>
    <dgm:pt modelId="{A18F8C20-9A13-44DB-9E45-C2DE49ACE5D9}" type="parTrans" cxnId="{A319CB69-6926-431D-A805-EACBFA83FA66}">
      <dgm:prSet/>
      <dgm:spPr/>
      <dgm:t>
        <a:bodyPr rtlCol="0"/>
        <a:lstStyle/>
        <a:p>
          <a:pPr rtl="0"/>
          <a:endParaRPr lang="pt-BR"/>
        </a:p>
      </dgm:t>
    </dgm:pt>
    <dgm:pt modelId="{EBFDEA83-93E5-4D72-A672-078838B258F5}" type="sibTrans" cxnId="{A319CB69-6926-431D-A805-EACBFA83FA66}">
      <dgm:prSet/>
      <dgm:spPr/>
      <dgm:t>
        <a:bodyPr rtlCol="0"/>
        <a:lstStyle/>
        <a:p>
          <a:pPr rtl="0"/>
          <a:endParaRPr lang="pt-BR"/>
        </a:p>
      </dgm:t>
    </dgm:pt>
    <dgm:pt modelId="{A9FB790A-3E33-4887-962E-7206A01AD84F}">
      <dgm:prSet phldrT="[Text]"/>
      <dgm:spPr/>
      <dgm:t>
        <a:bodyPr rtlCol="0"/>
        <a:lstStyle/>
        <a:p>
          <a:pPr rtl="0"/>
          <a:r>
            <a:rPr lang="pt-BR" b="0" i="0" u="none" dirty="0"/>
            <a:t>Não utiliza as técnicas de construção de </a:t>
          </a:r>
          <a:r>
            <a:rPr lang="pt-BR" b="1" i="0" u="none" dirty="0"/>
            <a:t>Holdings compostas de mais de uma célula,</a:t>
          </a:r>
          <a:r>
            <a:rPr lang="pt-BR" b="0" i="0" u="none" dirty="0"/>
            <a:t> não protegendo o patrimônio de forma eficiente e sem se utilizar de elementos jurídicos a favor.</a:t>
          </a:r>
          <a:endParaRPr lang="pt-BR" dirty="0"/>
        </a:p>
      </dgm:t>
    </dgm:pt>
    <dgm:pt modelId="{2E34BE83-4A83-4B5F-8976-D4AC57FE5007}" type="parTrans" cxnId="{607143D0-C26B-448B-8E8C-A8A46198F0C6}">
      <dgm:prSet/>
      <dgm:spPr/>
      <dgm:t>
        <a:bodyPr rtlCol="0"/>
        <a:lstStyle/>
        <a:p>
          <a:pPr rtl="0"/>
          <a:endParaRPr lang="pt-BR"/>
        </a:p>
      </dgm:t>
    </dgm:pt>
    <dgm:pt modelId="{A18338C2-0675-4B1C-898F-3D939F41C34C}" type="sibTrans" cxnId="{607143D0-C26B-448B-8E8C-A8A46198F0C6}">
      <dgm:prSet/>
      <dgm:spPr/>
      <dgm:t>
        <a:bodyPr rtlCol="0"/>
        <a:lstStyle/>
        <a:p>
          <a:pPr rtl="0"/>
          <a:endParaRPr lang="pt-BR"/>
        </a:p>
      </dgm:t>
    </dgm:pt>
    <dgm:pt modelId="{8A93A940-284B-49B0-9D89-5FA2B3B3C7E5}">
      <dgm:prSet phldrT="[Text]"/>
      <dgm:spPr/>
      <dgm:t>
        <a:bodyPr rtlCol="0"/>
        <a:lstStyle/>
        <a:p>
          <a:pPr rtl="0">
            <a:defRPr b="1"/>
          </a:pPr>
          <a:r>
            <a:rPr lang="pt-BR" dirty="0"/>
            <a:t>IMPOSTO DE RENDA</a:t>
          </a:r>
        </a:p>
      </dgm:t>
    </dgm:pt>
    <dgm:pt modelId="{CD96219D-3688-4138-ACC9-901ED9FEACCC}" type="parTrans" cxnId="{982D7B44-1518-4DD0-82D4-8A3901DD95E9}">
      <dgm:prSet/>
      <dgm:spPr/>
      <dgm:t>
        <a:bodyPr rtlCol="0"/>
        <a:lstStyle/>
        <a:p>
          <a:pPr rtl="0"/>
          <a:endParaRPr lang="pt-BR"/>
        </a:p>
      </dgm:t>
    </dgm:pt>
    <dgm:pt modelId="{E0447E4A-3C15-4884-AEBE-804149EBD331}" type="sibTrans" cxnId="{982D7B44-1518-4DD0-82D4-8A3901DD95E9}">
      <dgm:prSet/>
      <dgm:spPr/>
      <dgm:t>
        <a:bodyPr rtlCol="0"/>
        <a:lstStyle/>
        <a:p>
          <a:pPr rtl="0"/>
          <a:endParaRPr lang="pt-BR"/>
        </a:p>
      </dgm:t>
    </dgm:pt>
    <dgm:pt modelId="{AFCD2288-3A9E-41C1-B2B0-0A3D6F84157E}">
      <dgm:prSet phldrT="[Text]"/>
      <dgm:spPr/>
      <dgm:t>
        <a:bodyPr rtlCol="0"/>
        <a:lstStyle/>
        <a:p>
          <a:pPr rtl="0"/>
          <a:r>
            <a:rPr lang="pt-BR" dirty="0"/>
            <a:t>Risco de cair na malha fina, resultando em uma </a:t>
          </a:r>
          <a:r>
            <a:rPr lang="pt-BR" b="1" dirty="0"/>
            <a:t>soma milionária </a:t>
          </a:r>
          <a:r>
            <a:rPr lang="pt-BR" dirty="0"/>
            <a:t>de imposto, multas, juros e assessórios.</a:t>
          </a:r>
        </a:p>
      </dgm:t>
    </dgm:pt>
    <dgm:pt modelId="{9168CEB2-CED2-4CDD-B10B-5367B73DED9A}" type="parTrans" cxnId="{FEDCB174-A9A6-449B-9678-B296533325F3}">
      <dgm:prSet/>
      <dgm:spPr/>
      <dgm:t>
        <a:bodyPr rtlCol="0"/>
        <a:lstStyle/>
        <a:p>
          <a:pPr rtl="0"/>
          <a:endParaRPr lang="pt-BR"/>
        </a:p>
      </dgm:t>
    </dgm:pt>
    <dgm:pt modelId="{AEF108B6-A9B8-41E5-8EDA-4E4720040916}" type="sibTrans" cxnId="{FEDCB174-A9A6-449B-9678-B296533325F3}">
      <dgm:prSet/>
      <dgm:spPr/>
      <dgm:t>
        <a:bodyPr rtlCol="0"/>
        <a:lstStyle/>
        <a:p>
          <a:pPr rtl="0"/>
          <a:endParaRPr lang="pt-BR"/>
        </a:p>
      </dgm:t>
    </dgm:pt>
    <dgm:pt modelId="{9E45D7CF-C94B-4296-8BBB-5FB9C751C764}">
      <dgm:prSet phldrT="[Text]"/>
      <dgm:spPr/>
      <dgm:t>
        <a:bodyPr rtlCol="0"/>
        <a:lstStyle/>
        <a:p>
          <a:pPr rtl="0">
            <a:defRPr b="1"/>
          </a:pPr>
          <a:r>
            <a:rPr lang="pt-BR" dirty="0"/>
            <a:t>INTEGRALIZAÇÃO DE BENS</a:t>
          </a:r>
        </a:p>
      </dgm:t>
    </dgm:pt>
    <dgm:pt modelId="{599A13A7-E2D4-42D9-A89B-87C08073E87C}" type="parTrans" cxnId="{A93A8B74-0EF1-4DAA-8B1E-ACA961B32D00}">
      <dgm:prSet/>
      <dgm:spPr/>
      <dgm:t>
        <a:bodyPr rtlCol="0"/>
        <a:lstStyle/>
        <a:p>
          <a:pPr rtl="0"/>
          <a:endParaRPr lang="pt-BR"/>
        </a:p>
      </dgm:t>
    </dgm:pt>
    <dgm:pt modelId="{F0C418A6-3078-49CF-9F78-EC7CFB428EB9}" type="sibTrans" cxnId="{A93A8B74-0EF1-4DAA-8B1E-ACA961B32D00}">
      <dgm:prSet/>
      <dgm:spPr/>
      <dgm:t>
        <a:bodyPr rtlCol="0"/>
        <a:lstStyle/>
        <a:p>
          <a:pPr rtl="0"/>
          <a:endParaRPr lang="pt-BR"/>
        </a:p>
      </dgm:t>
    </dgm:pt>
    <dgm:pt modelId="{700CBE35-CE0D-4367-96BA-B05A2FA48D86}">
      <dgm:prSet phldrT="[Text]"/>
      <dgm:spPr/>
      <dgm:t>
        <a:bodyPr rtlCol="0"/>
        <a:lstStyle/>
        <a:p>
          <a:pPr algn="l" rtl="0"/>
          <a:r>
            <a:rPr lang="pt-BR" b="0" i="0" u="none" dirty="0"/>
            <a:t>Anula a proteção patrimonial, sendo uma </a:t>
          </a:r>
          <a:r>
            <a:rPr lang="pt-BR" b="1" i="0" u="none" dirty="0"/>
            <a:t>holding operacional</a:t>
          </a:r>
          <a:r>
            <a:rPr lang="pt-BR" b="0" i="0" u="none" dirty="0"/>
            <a:t>, não fazendo o uso eficiente da cláusulas de doação, incomunicabilidade, inalienabilidade, etc.</a:t>
          </a:r>
          <a:endParaRPr lang="pt-BR" dirty="0"/>
        </a:p>
      </dgm:t>
    </dgm:pt>
    <dgm:pt modelId="{A99BA66C-1F9B-4680-A62B-B4336E03FA4C}" type="parTrans" cxnId="{09D5A75C-7B59-4223-B050-D175F130D68F}">
      <dgm:prSet/>
      <dgm:spPr/>
      <dgm:t>
        <a:bodyPr rtlCol="0"/>
        <a:lstStyle/>
        <a:p>
          <a:pPr rtl="0"/>
          <a:endParaRPr lang="pt-BR"/>
        </a:p>
      </dgm:t>
    </dgm:pt>
    <dgm:pt modelId="{9A8220FB-65A2-4160-A9BE-7526DC2DDDB5}" type="sibTrans" cxnId="{09D5A75C-7B59-4223-B050-D175F130D68F}">
      <dgm:prSet/>
      <dgm:spPr/>
      <dgm:t>
        <a:bodyPr rtlCol="0"/>
        <a:lstStyle/>
        <a:p>
          <a:pPr rtl="0"/>
          <a:endParaRPr lang="pt-BR"/>
        </a:p>
      </dgm:t>
    </dgm:pt>
    <dgm:pt modelId="{D2796C41-A0C7-456A-A0CB-AEC2F1008E03}">
      <dgm:prSet phldrT="[Text]"/>
      <dgm:spPr/>
      <dgm:t>
        <a:bodyPr rtlCol="0"/>
        <a:lstStyle/>
        <a:p>
          <a:pPr rtl="0">
            <a:defRPr b="1"/>
          </a:pPr>
          <a:r>
            <a:rPr lang="pt-BR" dirty="0"/>
            <a:t>CNAE EQUIVOCADO</a:t>
          </a:r>
        </a:p>
      </dgm:t>
    </dgm:pt>
    <dgm:pt modelId="{633E6DB6-316E-4CA9-B7CE-764C45AB833A}" type="parTrans" cxnId="{FCDA149B-D4CC-475D-9643-724D4C8CB92C}">
      <dgm:prSet/>
      <dgm:spPr/>
      <dgm:t>
        <a:bodyPr rtlCol="0"/>
        <a:lstStyle/>
        <a:p>
          <a:pPr rtl="0"/>
          <a:endParaRPr lang="pt-BR"/>
        </a:p>
      </dgm:t>
    </dgm:pt>
    <dgm:pt modelId="{D1CC50A2-88A2-4BA3-A9C6-E0DE113FE491}" type="sibTrans" cxnId="{FCDA149B-D4CC-475D-9643-724D4C8CB92C}">
      <dgm:prSet/>
      <dgm:spPr/>
      <dgm:t>
        <a:bodyPr rtlCol="0"/>
        <a:lstStyle/>
        <a:p>
          <a:pPr rtl="0"/>
          <a:endParaRPr lang="pt-BR"/>
        </a:p>
      </dgm:t>
    </dgm:pt>
    <dgm:pt modelId="{4B6034FA-DFB2-41A1-872A-390C32178832}">
      <dgm:prSet phldrT="[Text]"/>
      <dgm:spPr/>
      <dgm:t>
        <a:bodyPr rtlCol="0"/>
        <a:lstStyle/>
        <a:p>
          <a:pPr rtl="0"/>
          <a:r>
            <a:rPr lang="pt-BR" dirty="0"/>
            <a:t>É necessário um estudo com relação a integração dos documentos suporte referente a integralização dos bens.</a:t>
          </a:r>
        </a:p>
      </dgm:t>
    </dgm:pt>
    <dgm:pt modelId="{583533C0-C76E-4564-BD3D-281C6375A377}" type="parTrans" cxnId="{F3ED2CBF-BABB-4C54-8383-7981881D2F74}">
      <dgm:prSet/>
      <dgm:spPr/>
      <dgm:t>
        <a:bodyPr rtlCol="0"/>
        <a:lstStyle/>
        <a:p>
          <a:pPr rtl="0"/>
          <a:endParaRPr lang="pt-BR"/>
        </a:p>
      </dgm:t>
    </dgm:pt>
    <dgm:pt modelId="{67C4B854-8FA7-403F-BA4D-425119631C12}" type="sibTrans" cxnId="{F3ED2CBF-BABB-4C54-8383-7981881D2F74}">
      <dgm:prSet/>
      <dgm:spPr/>
      <dgm:t>
        <a:bodyPr rtlCol="0"/>
        <a:lstStyle/>
        <a:p>
          <a:pPr rtl="0"/>
          <a:endParaRPr lang="pt-BR"/>
        </a:p>
      </dgm:t>
    </dgm:pt>
    <dgm:pt modelId="{687CC7BD-79EF-4A0F-BDD3-809BFA49E6BE}" type="pres">
      <dgm:prSet presAssocID="{FF3CD410-5E2E-4080-A893-907D31D22CB3}" presName="root" presStyleCnt="0">
        <dgm:presLayoutVars>
          <dgm:chMax/>
          <dgm:chPref/>
          <dgm:animLvl val="lvl"/>
        </dgm:presLayoutVars>
      </dgm:prSet>
      <dgm:spPr/>
    </dgm:pt>
    <dgm:pt modelId="{6168B371-2815-4661-9209-F8A29814ADCC}" type="pres">
      <dgm:prSet presAssocID="{FF3CD410-5E2E-4080-A893-907D31D22CB3}" presName="divider" presStyleLbl="fgAcc1" presStyleIdx="0" presStyleCnt="1"/>
      <dgm:spPr/>
    </dgm:pt>
    <dgm:pt modelId="{4C5F54B5-504F-4069-AF1D-9A370FBD268C}" type="pres">
      <dgm:prSet presAssocID="{FF3CD410-5E2E-4080-A893-907D31D22CB3}" presName="nodes" presStyleCnt="0">
        <dgm:presLayoutVars>
          <dgm:chMax/>
          <dgm:chPref/>
          <dgm:animLvl val="lvl"/>
        </dgm:presLayoutVars>
      </dgm:prSet>
      <dgm:spPr/>
    </dgm:pt>
    <dgm:pt modelId="{34539F78-7536-446A-B749-4315D26F2C4E}" type="pres">
      <dgm:prSet presAssocID="{D423FB80-F2BD-4DDE-80B1-76F84FE09A02}" presName="composite" presStyleCnt="0"/>
      <dgm:spPr/>
    </dgm:pt>
    <dgm:pt modelId="{64E37A6A-8F95-4F28-92FC-1FE8089D7DAF}" type="pres">
      <dgm:prSet presAssocID="{D423FB80-F2BD-4DDE-80B1-76F84FE09A02}" presName="L1TextContainer" presStyleLbl="alignNode1" presStyleIdx="0" presStyleCnt="5">
        <dgm:presLayoutVars>
          <dgm:chMax val="1"/>
          <dgm:chPref val="1"/>
          <dgm:bulletEnabled val="1"/>
        </dgm:presLayoutVars>
      </dgm:prSet>
      <dgm:spPr/>
    </dgm:pt>
    <dgm:pt modelId="{301B11E7-9AB9-40DA-A950-87C47281308D}" type="pres">
      <dgm:prSet presAssocID="{D423FB80-F2BD-4DDE-80B1-76F84FE09A02}" presName="L2TextContainerWrapper" presStyleCnt="0">
        <dgm:presLayoutVars>
          <dgm:bulletEnabled val="1"/>
        </dgm:presLayoutVars>
      </dgm:prSet>
      <dgm:spPr/>
    </dgm:pt>
    <dgm:pt modelId="{255B3FC7-BD87-4810-87ED-7952D0F23157}" type="pres">
      <dgm:prSet presAssocID="{D423FB80-F2BD-4DDE-80B1-76F84FE09A02}" presName="L2TextContainer" presStyleLbl="bgAccFollowNode1" presStyleIdx="0" presStyleCnt="5"/>
      <dgm:spPr/>
    </dgm:pt>
    <dgm:pt modelId="{4B545162-9690-412E-B970-54DA905B44AF}" type="pres">
      <dgm:prSet presAssocID="{D423FB80-F2BD-4DDE-80B1-76F84FE09A02}" presName="FlexibleEmptyPlaceHolder" presStyleCnt="0"/>
      <dgm:spPr/>
    </dgm:pt>
    <dgm:pt modelId="{DF478A7F-4668-4E0A-86F7-C1205CF5AA73}" type="pres">
      <dgm:prSet presAssocID="{D423FB80-F2BD-4DDE-80B1-76F84FE09A02}" presName="ConnectLine" presStyleLbl="sibTrans1D1" presStyleIdx="0" presStyleCnt="5"/>
      <dgm:spPr/>
    </dgm:pt>
    <dgm:pt modelId="{6D7F9BE3-3008-4E5E-96F3-C71D72649902}" type="pres">
      <dgm:prSet presAssocID="{D423FB80-F2BD-4DDE-80B1-76F84FE09A02}" presName="ConnectorPoint" presStyleLbl="node1" presStyleIdx="0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02633C3C-6589-41FB-998C-85A7548107A4}" type="pres">
      <dgm:prSet presAssocID="{D423FB80-F2BD-4DDE-80B1-76F84FE09A02}" presName="EmptyPlaceHolder" presStyleCnt="0"/>
      <dgm:spPr/>
    </dgm:pt>
    <dgm:pt modelId="{41467129-B2CC-4E38-A5B2-56D30FA28409}" type="pres">
      <dgm:prSet presAssocID="{EBE862E1-9761-4AA7-AA00-BD79FA3B27DD}" presName="spaceBetweenRectangles" presStyleCnt="0"/>
      <dgm:spPr/>
    </dgm:pt>
    <dgm:pt modelId="{6AA3FB3F-E213-4147-93D1-22B952CDFE17}" type="pres">
      <dgm:prSet presAssocID="{2DC4903D-31E8-4ED6-875F-63877788B702}" presName="composite" presStyleCnt="0"/>
      <dgm:spPr/>
    </dgm:pt>
    <dgm:pt modelId="{270971D8-F05B-4392-88C0-D9921BB5F6B0}" type="pres">
      <dgm:prSet presAssocID="{2DC4903D-31E8-4ED6-875F-63877788B702}" presName="L1TextContainer" presStyleLbl="alignNode1" presStyleIdx="1" presStyleCnt="5">
        <dgm:presLayoutVars>
          <dgm:chMax val="1"/>
          <dgm:chPref val="1"/>
          <dgm:bulletEnabled val="1"/>
        </dgm:presLayoutVars>
      </dgm:prSet>
      <dgm:spPr/>
    </dgm:pt>
    <dgm:pt modelId="{68B34C20-0EE9-4A51-9634-702BEA794899}" type="pres">
      <dgm:prSet presAssocID="{2DC4903D-31E8-4ED6-875F-63877788B702}" presName="L2TextContainerWrapper" presStyleCnt="0">
        <dgm:presLayoutVars>
          <dgm:bulletEnabled val="1"/>
        </dgm:presLayoutVars>
      </dgm:prSet>
      <dgm:spPr/>
    </dgm:pt>
    <dgm:pt modelId="{1D60394B-1800-4790-9694-08B1C1D1B34D}" type="pres">
      <dgm:prSet presAssocID="{2DC4903D-31E8-4ED6-875F-63877788B702}" presName="L2TextContainer" presStyleLbl="bgAccFollowNode1" presStyleIdx="1" presStyleCnt="5"/>
      <dgm:spPr/>
    </dgm:pt>
    <dgm:pt modelId="{F7828579-24D8-4EC2-A1D6-344D5AD522E4}" type="pres">
      <dgm:prSet presAssocID="{2DC4903D-31E8-4ED6-875F-63877788B702}" presName="FlexibleEmptyPlaceHolder" presStyleCnt="0"/>
      <dgm:spPr/>
    </dgm:pt>
    <dgm:pt modelId="{59F1EF41-14EA-48EE-A559-118169DBDB24}" type="pres">
      <dgm:prSet presAssocID="{2DC4903D-31E8-4ED6-875F-63877788B702}" presName="ConnectLine" presStyleLbl="sibTrans1D1" presStyleIdx="1" presStyleCnt="5"/>
      <dgm:spPr/>
    </dgm:pt>
    <dgm:pt modelId="{8E0947F0-E28B-4B2E-B1D6-BFEED1AF012B}" type="pres">
      <dgm:prSet presAssocID="{2DC4903D-31E8-4ED6-875F-63877788B702}" presName="ConnectorPoint" presStyleLbl="node1" presStyleIdx="1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6BA99215-8D0D-4B24-ACDB-B8619064A20A}" type="pres">
      <dgm:prSet presAssocID="{2DC4903D-31E8-4ED6-875F-63877788B702}" presName="EmptyPlaceHolder" presStyleCnt="0"/>
      <dgm:spPr/>
    </dgm:pt>
    <dgm:pt modelId="{9B2B8A77-95BF-4B3D-B7A2-74A64BEAD033}" type="pres">
      <dgm:prSet presAssocID="{EBFDEA83-93E5-4D72-A672-078838B258F5}" presName="spaceBetweenRectangles" presStyleCnt="0"/>
      <dgm:spPr/>
    </dgm:pt>
    <dgm:pt modelId="{CB500B18-4CCC-44D0-A7EE-E63EC340604C}" type="pres">
      <dgm:prSet presAssocID="{8A93A940-284B-49B0-9D89-5FA2B3B3C7E5}" presName="composite" presStyleCnt="0"/>
      <dgm:spPr/>
    </dgm:pt>
    <dgm:pt modelId="{A7F04B95-81DC-4C70-990B-FEE82F4C63E7}" type="pres">
      <dgm:prSet presAssocID="{8A93A940-284B-49B0-9D89-5FA2B3B3C7E5}" presName="L1TextContainer" presStyleLbl="alignNode1" presStyleIdx="2" presStyleCnt="5">
        <dgm:presLayoutVars>
          <dgm:chMax val="1"/>
          <dgm:chPref val="1"/>
          <dgm:bulletEnabled val="1"/>
        </dgm:presLayoutVars>
      </dgm:prSet>
      <dgm:spPr/>
    </dgm:pt>
    <dgm:pt modelId="{16384FAB-C600-47F1-91A6-2EF972F345F9}" type="pres">
      <dgm:prSet presAssocID="{8A93A940-284B-49B0-9D89-5FA2B3B3C7E5}" presName="L2TextContainerWrapper" presStyleCnt="0">
        <dgm:presLayoutVars>
          <dgm:bulletEnabled val="1"/>
        </dgm:presLayoutVars>
      </dgm:prSet>
      <dgm:spPr/>
    </dgm:pt>
    <dgm:pt modelId="{725F2AEF-0925-4411-A89A-5976D96BC3B1}" type="pres">
      <dgm:prSet presAssocID="{8A93A940-284B-49B0-9D89-5FA2B3B3C7E5}" presName="L2TextContainer" presStyleLbl="bgAccFollowNode1" presStyleIdx="2" presStyleCnt="5"/>
      <dgm:spPr/>
    </dgm:pt>
    <dgm:pt modelId="{F1CEE27F-E297-4972-B373-BDB021CAF74B}" type="pres">
      <dgm:prSet presAssocID="{8A93A940-284B-49B0-9D89-5FA2B3B3C7E5}" presName="FlexibleEmptyPlaceHolder" presStyleCnt="0"/>
      <dgm:spPr/>
    </dgm:pt>
    <dgm:pt modelId="{3F1F843F-8CAA-4ECF-B5A2-211D6C43D3C6}" type="pres">
      <dgm:prSet presAssocID="{8A93A940-284B-49B0-9D89-5FA2B3B3C7E5}" presName="ConnectLine" presStyleLbl="sibTrans1D1" presStyleIdx="2" presStyleCnt="5"/>
      <dgm:spPr/>
    </dgm:pt>
    <dgm:pt modelId="{53B98CC0-1029-46A6-8053-0933F88F7705}" type="pres">
      <dgm:prSet presAssocID="{8A93A940-284B-49B0-9D89-5FA2B3B3C7E5}" presName="ConnectorPoint" presStyleLbl="node1" presStyleIdx="2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ED7FD386-E91E-4500-9B1B-A5B2EA2DCD9E}" type="pres">
      <dgm:prSet presAssocID="{8A93A940-284B-49B0-9D89-5FA2B3B3C7E5}" presName="EmptyPlaceHolder" presStyleCnt="0"/>
      <dgm:spPr/>
    </dgm:pt>
    <dgm:pt modelId="{99232B93-011D-4374-9806-34BC1DBDDE1E}" type="pres">
      <dgm:prSet presAssocID="{E0447E4A-3C15-4884-AEBE-804149EBD331}" presName="spaceBetweenRectangles" presStyleCnt="0"/>
      <dgm:spPr/>
    </dgm:pt>
    <dgm:pt modelId="{7ADDB485-CFC7-4F85-B30A-DE801AA6DC75}" type="pres">
      <dgm:prSet presAssocID="{9E45D7CF-C94B-4296-8BBB-5FB9C751C764}" presName="composite" presStyleCnt="0"/>
      <dgm:spPr/>
    </dgm:pt>
    <dgm:pt modelId="{9D1E98DC-7AC2-4117-9798-ADB5E80A00E6}" type="pres">
      <dgm:prSet presAssocID="{9E45D7CF-C94B-4296-8BBB-5FB9C751C764}" presName="L1TextContainer" presStyleLbl="alignNode1" presStyleIdx="3" presStyleCnt="5">
        <dgm:presLayoutVars>
          <dgm:chMax val="1"/>
          <dgm:chPref val="1"/>
          <dgm:bulletEnabled val="1"/>
        </dgm:presLayoutVars>
      </dgm:prSet>
      <dgm:spPr/>
    </dgm:pt>
    <dgm:pt modelId="{3F3E48D2-82E9-4D3A-B638-E71AE734393E}" type="pres">
      <dgm:prSet presAssocID="{9E45D7CF-C94B-4296-8BBB-5FB9C751C764}" presName="L2TextContainerWrapper" presStyleCnt="0">
        <dgm:presLayoutVars>
          <dgm:bulletEnabled val="1"/>
        </dgm:presLayoutVars>
      </dgm:prSet>
      <dgm:spPr/>
    </dgm:pt>
    <dgm:pt modelId="{21ECDB6F-9848-43C2-A5A4-6167FCEAEDF3}" type="pres">
      <dgm:prSet presAssocID="{9E45D7CF-C94B-4296-8BBB-5FB9C751C764}" presName="L2TextContainer" presStyleLbl="bgAccFollowNode1" presStyleIdx="3" presStyleCnt="5"/>
      <dgm:spPr/>
    </dgm:pt>
    <dgm:pt modelId="{303D49F8-EEA6-405D-8010-0F27CB5ED44A}" type="pres">
      <dgm:prSet presAssocID="{9E45D7CF-C94B-4296-8BBB-5FB9C751C764}" presName="FlexibleEmptyPlaceHolder" presStyleCnt="0"/>
      <dgm:spPr/>
    </dgm:pt>
    <dgm:pt modelId="{481EB8DB-5324-4334-8118-23A66323291C}" type="pres">
      <dgm:prSet presAssocID="{9E45D7CF-C94B-4296-8BBB-5FB9C751C764}" presName="ConnectLine" presStyleLbl="sibTrans1D1" presStyleIdx="3" presStyleCnt="5"/>
      <dgm:spPr/>
    </dgm:pt>
    <dgm:pt modelId="{856A4CBD-C83B-4A44-86AD-492D052597FE}" type="pres">
      <dgm:prSet presAssocID="{9E45D7CF-C94B-4296-8BBB-5FB9C751C764}" presName="ConnectorPoint" presStyleLbl="node1" presStyleIdx="3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D44EB45-B134-4C8F-A189-CAFA9CA5AA08}" type="pres">
      <dgm:prSet presAssocID="{9E45D7CF-C94B-4296-8BBB-5FB9C751C764}" presName="EmptyPlaceHolder" presStyleCnt="0"/>
      <dgm:spPr/>
    </dgm:pt>
    <dgm:pt modelId="{3EAE09EF-6BB3-4C6C-812C-1993F05047BA}" type="pres">
      <dgm:prSet presAssocID="{F0C418A6-3078-49CF-9F78-EC7CFB428EB9}" presName="spaceBetweenRectangles" presStyleCnt="0"/>
      <dgm:spPr/>
    </dgm:pt>
    <dgm:pt modelId="{12C3ED75-8AA8-460F-B5AA-BF1E4D067B2A}" type="pres">
      <dgm:prSet presAssocID="{D2796C41-A0C7-456A-A0CB-AEC2F1008E03}" presName="composite" presStyleCnt="0"/>
      <dgm:spPr/>
    </dgm:pt>
    <dgm:pt modelId="{C44CFC23-6AAC-481C-B0AC-EF2D5DFA5D60}" type="pres">
      <dgm:prSet presAssocID="{D2796C41-A0C7-456A-A0CB-AEC2F1008E03}" presName="L1TextContainer" presStyleLbl="alignNode1" presStyleIdx="4" presStyleCnt="5">
        <dgm:presLayoutVars>
          <dgm:chMax val="1"/>
          <dgm:chPref val="1"/>
          <dgm:bulletEnabled val="1"/>
        </dgm:presLayoutVars>
      </dgm:prSet>
      <dgm:spPr/>
    </dgm:pt>
    <dgm:pt modelId="{785C7103-AE69-44FD-A8CC-F830ACA58489}" type="pres">
      <dgm:prSet presAssocID="{D2796C41-A0C7-456A-A0CB-AEC2F1008E03}" presName="L2TextContainerWrapper" presStyleCnt="0">
        <dgm:presLayoutVars>
          <dgm:bulletEnabled val="1"/>
        </dgm:presLayoutVars>
      </dgm:prSet>
      <dgm:spPr/>
    </dgm:pt>
    <dgm:pt modelId="{3A7833D0-9343-4767-AD2D-449FA19F3575}" type="pres">
      <dgm:prSet presAssocID="{D2796C41-A0C7-456A-A0CB-AEC2F1008E03}" presName="L2TextContainer" presStyleLbl="bgAccFollowNode1" presStyleIdx="4" presStyleCnt="5"/>
      <dgm:spPr/>
    </dgm:pt>
    <dgm:pt modelId="{C858C326-7D97-4E81-803B-D89CD0D792AA}" type="pres">
      <dgm:prSet presAssocID="{D2796C41-A0C7-456A-A0CB-AEC2F1008E03}" presName="FlexibleEmptyPlaceHolder" presStyleCnt="0"/>
      <dgm:spPr/>
    </dgm:pt>
    <dgm:pt modelId="{BD3377EB-8BC6-4C0F-A9BC-905269A0703C}" type="pres">
      <dgm:prSet presAssocID="{D2796C41-A0C7-456A-A0CB-AEC2F1008E03}" presName="ConnectLine" presStyleLbl="sibTrans1D1" presStyleIdx="4" presStyleCnt="5"/>
      <dgm:spPr/>
    </dgm:pt>
    <dgm:pt modelId="{275E63FD-43EB-4A36-84B9-870E75057F4B}" type="pres">
      <dgm:prSet presAssocID="{D2796C41-A0C7-456A-A0CB-AEC2F1008E03}" presName="ConnectorPoint" presStyleLbl="node1" presStyleIdx="4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86F0CD2-91A5-4DB7-8C6D-37E3B41E21EC}" type="pres">
      <dgm:prSet presAssocID="{D2796C41-A0C7-456A-A0CB-AEC2F1008E03}" presName="EmptyPlaceHolder" presStyleCnt="0"/>
      <dgm:spPr/>
    </dgm:pt>
  </dgm:ptLst>
  <dgm:cxnLst>
    <dgm:cxn modelId="{094E0A09-4819-4191-9884-C7F882D988D2}" type="presOf" srcId="{AFCD2288-3A9E-41C1-B2B0-0A3D6F84157E}" destId="{725F2AEF-0925-4411-A89A-5976D96BC3B1}" srcOrd="0" destOrd="0" presId="urn:microsoft.com/office/officeart/2017/3/layout/HorizontalLabelsTimeline"/>
    <dgm:cxn modelId="{4F0EAB3D-D6DC-4270-A428-F626A2666D2A}" type="presOf" srcId="{8A93A940-284B-49B0-9D89-5FA2B3B3C7E5}" destId="{A7F04B95-81DC-4C70-990B-FEE82F4C63E7}" srcOrd="0" destOrd="0" presId="urn:microsoft.com/office/officeart/2017/3/layout/HorizontalLabelsTimeline"/>
    <dgm:cxn modelId="{50AA3040-3E85-4721-A931-02E0B66C7B98}" type="presOf" srcId="{700CBE35-CE0D-4367-96BA-B05A2FA48D86}" destId="{3A7833D0-9343-4767-AD2D-449FA19F3575}" srcOrd="0" destOrd="0" presId="urn:microsoft.com/office/officeart/2017/3/layout/HorizontalLabelsTimeline"/>
    <dgm:cxn modelId="{09D5A75C-7B59-4223-B050-D175F130D68F}" srcId="{D2796C41-A0C7-456A-A0CB-AEC2F1008E03}" destId="{700CBE35-CE0D-4367-96BA-B05A2FA48D86}" srcOrd="0" destOrd="0" parTransId="{A99BA66C-1F9B-4680-A62B-B4336E03FA4C}" sibTransId="{9A8220FB-65A2-4160-A9BE-7526DC2DDDB5}"/>
    <dgm:cxn modelId="{982D7B44-1518-4DD0-82D4-8A3901DD95E9}" srcId="{FF3CD410-5E2E-4080-A893-907D31D22CB3}" destId="{8A93A940-284B-49B0-9D89-5FA2B3B3C7E5}" srcOrd="2" destOrd="0" parTransId="{CD96219D-3688-4138-ACC9-901ED9FEACCC}" sibTransId="{E0447E4A-3C15-4884-AEBE-804149EBD331}"/>
    <dgm:cxn modelId="{A319CB69-6926-431D-A805-EACBFA83FA66}" srcId="{FF3CD410-5E2E-4080-A893-907D31D22CB3}" destId="{2DC4903D-31E8-4ED6-875F-63877788B702}" srcOrd="1" destOrd="0" parTransId="{A18F8C20-9A13-44DB-9E45-C2DE49ACE5D9}" sibTransId="{EBFDEA83-93E5-4D72-A672-078838B258F5}"/>
    <dgm:cxn modelId="{935F274E-0D61-4EDD-92A7-9CA37702DC15}" type="presOf" srcId="{2DC4903D-31E8-4ED6-875F-63877788B702}" destId="{270971D8-F05B-4392-88C0-D9921BB5F6B0}" srcOrd="0" destOrd="0" presId="urn:microsoft.com/office/officeart/2017/3/layout/HorizontalLabelsTimeline"/>
    <dgm:cxn modelId="{24FE186F-F804-46F5-9C2D-96C1655A06BB}" type="presOf" srcId="{FF3CD410-5E2E-4080-A893-907D31D22CB3}" destId="{687CC7BD-79EF-4A0F-BDD3-809BFA49E6BE}" srcOrd="0" destOrd="0" presId="urn:microsoft.com/office/officeart/2017/3/layout/HorizontalLabelsTimeline"/>
    <dgm:cxn modelId="{A93A8B74-0EF1-4DAA-8B1E-ACA961B32D00}" srcId="{FF3CD410-5E2E-4080-A893-907D31D22CB3}" destId="{9E45D7CF-C94B-4296-8BBB-5FB9C751C764}" srcOrd="3" destOrd="0" parTransId="{599A13A7-E2D4-42D9-A89B-87C08073E87C}" sibTransId="{F0C418A6-3078-49CF-9F78-EC7CFB428EB9}"/>
    <dgm:cxn modelId="{FEDCB174-A9A6-449B-9678-B296533325F3}" srcId="{8A93A940-284B-49B0-9D89-5FA2B3B3C7E5}" destId="{AFCD2288-3A9E-41C1-B2B0-0A3D6F84157E}" srcOrd="0" destOrd="0" parTransId="{9168CEB2-CED2-4CDD-B10B-5367B73DED9A}" sibTransId="{AEF108B6-A9B8-41E5-8EDA-4E4720040916}"/>
    <dgm:cxn modelId="{BBB3FB8C-D1EE-4377-98F9-3221AAF4CBDD}" type="presOf" srcId="{D2796C41-A0C7-456A-A0CB-AEC2F1008E03}" destId="{C44CFC23-6AAC-481C-B0AC-EF2D5DFA5D60}" srcOrd="0" destOrd="0" presId="urn:microsoft.com/office/officeart/2017/3/layout/HorizontalLabelsTimeline"/>
    <dgm:cxn modelId="{FCDA149B-D4CC-475D-9643-724D4C8CB92C}" srcId="{FF3CD410-5E2E-4080-A893-907D31D22CB3}" destId="{D2796C41-A0C7-456A-A0CB-AEC2F1008E03}" srcOrd="4" destOrd="0" parTransId="{633E6DB6-316E-4CA9-B7CE-764C45AB833A}" sibTransId="{D1CC50A2-88A2-4BA3-A9C6-E0DE113FE491}"/>
    <dgm:cxn modelId="{68D35F9D-DABF-4E5A-94D4-F988D8E84907}" srcId="{D423FB80-F2BD-4DDE-80B1-76F84FE09A02}" destId="{245E128E-7700-4C91-9411-CDD1DCA94D67}" srcOrd="0" destOrd="0" parTransId="{B4D95EBA-0423-4AFA-B379-E030341B1F23}" sibTransId="{4963BA97-D4C5-477B-9B0D-68DB38F61579}"/>
    <dgm:cxn modelId="{5BF3B7B1-A779-4E2D-8625-77DE0CA38FEE}" srcId="{FF3CD410-5E2E-4080-A893-907D31D22CB3}" destId="{D423FB80-F2BD-4DDE-80B1-76F84FE09A02}" srcOrd="0" destOrd="0" parTransId="{9B1CA3FF-D252-4AF5-8F50-CFC93ACA9175}" sibTransId="{EBE862E1-9761-4AA7-AA00-BD79FA3B27DD}"/>
    <dgm:cxn modelId="{BF83E5B6-9549-46A6-9B6C-64A68831EC0F}" type="presOf" srcId="{4B6034FA-DFB2-41A1-872A-390C32178832}" destId="{21ECDB6F-9848-43C2-A5A4-6167FCEAEDF3}" srcOrd="0" destOrd="0" presId="urn:microsoft.com/office/officeart/2017/3/layout/HorizontalLabelsTimeline"/>
    <dgm:cxn modelId="{F3ED2CBF-BABB-4C54-8383-7981881D2F74}" srcId="{9E45D7CF-C94B-4296-8BBB-5FB9C751C764}" destId="{4B6034FA-DFB2-41A1-872A-390C32178832}" srcOrd="0" destOrd="0" parTransId="{583533C0-C76E-4564-BD3D-281C6375A377}" sibTransId="{67C4B854-8FA7-403F-BA4D-425119631C12}"/>
    <dgm:cxn modelId="{F68895C0-3F1F-4678-B72B-DB82A8D7873D}" type="presOf" srcId="{245E128E-7700-4C91-9411-CDD1DCA94D67}" destId="{255B3FC7-BD87-4810-87ED-7952D0F23157}" srcOrd="0" destOrd="0" presId="urn:microsoft.com/office/officeart/2017/3/layout/HorizontalLabelsTimeline"/>
    <dgm:cxn modelId="{607143D0-C26B-448B-8E8C-A8A46198F0C6}" srcId="{2DC4903D-31E8-4ED6-875F-63877788B702}" destId="{A9FB790A-3E33-4887-962E-7206A01AD84F}" srcOrd="0" destOrd="0" parTransId="{2E34BE83-4A83-4B5F-8976-D4AC57FE5007}" sibTransId="{A18338C2-0675-4B1C-898F-3D939F41C34C}"/>
    <dgm:cxn modelId="{913E9CE7-B8A6-4506-ADA2-FB6349E99383}" type="presOf" srcId="{A9FB790A-3E33-4887-962E-7206A01AD84F}" destId="{1D60394B-1800-4790-9694-08B1C1D1B34D}" srcOrd="0" destOrd="0" presId="urn:microsoft.com/office/officeart/2017/3/layout/HorizontalLabelsTimeline"/>
    <dgm:cxn modelId="{3912F7F5-A1D1-4A8C-8258-57A7EECA63CB}" type="presOf" srcId="{9E45D7CF-C94B-4296-8BBB-5FB9C751C764}" destId="{9D1E98DC-7AC2-4117-9798-ADB5E80A00E6}" srcOrd="0" destOrd="0" presId="urn:microsoft.com/office/officeart/2017/3/layout/HorizontalLabelsTimeline"/>
    <dgm:cxn modelId="{FAEC57FD-E661-46F9-8FC2-72568E9086CE}" type="presOf" srcId="{D423FB80-F2BD-4DDE-80B1-76F84FE09A02}" destId="{64E37A6A-8F95-4F28-92FC-1FE8089D7DAF}" srcOrd="0" destOrd="0" presId="urn:microsoft.com/office/officeart/2017/3/layout/HorizontalLabelsTimeline"/>
    <dgm:cxn modelId="{41A1825C-6B33-4866-A7F1-A86BC36862B3}" type="presParOf" srcId="{687CC7BD-79EF-4A0F-BDD3-809BFA49E6BE}" destId="{6168B371-2815-4661-9209-F8A29814ADCC}" srcOrd="0" destOrd="0" presId="urn:microsoft.com/office/officeart/2017/3/layout/HorizontalLabelsTimeline"/>
    <dgm:cxn modelId="{281FC94C-5AAC-413C-803D-BB6EEF9AD3A6}" type="presParOf" srcId="{687CC7BD-79EF-4A0F-BDD3-809BFA49E6BE}" destId="{4C5F54B5-504F-4069-AF1D-9A370FBD268C}" srcOrd="1" destOrd="0" presId="urn:microsoft.com/office/officeart/2017/3/layout/HorizontalLabelsTimeline"/>
    <dgm:cxn modelId="{CFDEA283-4601-4089-8563-A85225CFEF1D}" type="presParOf" srcId="{4C5F54B5-504F-4069-AF1D-9A370FBD268C}" destId="{34539F78-7536-446A-B749-4315D26F2C4E}" srcOrd="0" destOrd="0" presId="urn:microsoft.com/office/officeart/2017/3/layout/HorizontalLabelsTimeline"/>
    <dgm:cxn modelId="{8A5756AD-D676-4F95-8A8A-CDE3EA13E14C}" type="presParOf" srcId="{34539F78-7536-446A-B749-4315D26F2C4E}" destId="{64E37A6A-8F95-4F28-92FC-1FE8089D7DAF}" srcOrd="0" destOrd="0" presId="urn:microsoft.com/office/officeart/2017/3/layout/HorizontalLabelsTimeline"/>
    <dgm:cxn modelId="{C64DD621-F766-410D-81AE-A692FE379207}" type="presParOf" srcId="{34539F78-7536-446A-B749-4315D26F2C4E}" destId="{301B11E7-9AB9-40DA-A950-87C47281308D}" srcOrd="1" destOrd="0" presId="urn:microsoft.com/office/officeart/2017/3/layout/HorizontalLabelsTimeline"/>
    <dgm:cxn modelId="{72141621-AC11-4C6D-A617-B6CF19C76AAE}" type="presParOf" srcId="{301B11E7-9AB9-40DA-A950-87C47281308D}" destId="{255B3FC7-BD87-4810-87ED-7952D0F23157}" srcOrd="0" destOrd="0" presId="urn:microsoft.com/office/officeart/2017/3/layout/HorizontalLabelsTimeline"/>
    <dgm:cxn modelId="{C728B947-ADB2-406E-9206-93298476CEFD}" type="presParOf" srcId="{301B11E7-9AB9-40DA-A950-87C47281308D}" destId="{4B545162-9690-412E-B970-54DA905B44AF}" srcOrd="1" destOrd="0" presId="urn:microsoft.com/office/officeart/2017/3/layout/HorizontalLabelsTimeline"/>
    <dgm:cxn modelId="{9B7FD2A9-25B9-477B-AC6A-FE14BD3BFF32}" type="presParOf" srcId="{34539F78-7536-446A-B749-4315D26F2C4E}" destId="{DF478A7F-4668-4E0A-86F7-C1205CF5AA73}" srcOrd="2" destOrd="0" presId="urn:microsoft.com/office/officeart/2017/3/layout/HorizontalLabelsTimeline"/>
    <dgm:cxn modelId="{A1F8B173-85E4-4ED9-BFF5-CF116D6F7CE3}" type="presParOf" srcId="{34539F78-7536-446A-B749-4315D26F2C4E}" destId="{6D7F9BE3-3008-4E5E-96F3-C71D72649902}" srcOrd="3" destOrd="0" presId="urn:microsoft.com/office/officeart/2017/3/layout/HorizontalLabelsTimeline"/>
    <dgm:cxn modelId="{74F580D4-41FC-4B1B-82E4-22FCC2246045}" type="presParOf" srcId="{34539F78-7536-446A-B749-4315D26F2C4E}" destId="{02633C3C-6589-41FB-998C-85A7548107A4}" srcOrd="4" destOrd="0" presId="urn:microsoft.com/office/officeart/2017/3/layout/HorizontalLabelsTimeline"/>
    <dgm:cxn modelId="{ACB72553-49A5-440C-B1C8-D7D8CFF44BD6}" type="presParOf" srcId="{4C5F54B5-504F-4069-AF1D-9A370FBD268C}" destId="{41467129-B2CC-4E38-A5B2-56D30FA28409}" srcOrd="1" destOrd="0" presId="urn:microsoft.com/office/officeart/2017/3/layout/HorizontalLabelsTimeline"/>
    <dgm:cxn modelId="{779E8BAE-E165-44A0-8F61-F1D6F07BA6D3}" type="presParOf" srcId="{4C5F54B5-504F-4069-AF1D-9A370FBD268C}" destId="{6AA3FB3F-E213-4147-93D1-22B952CDFE17}" srcOrd="2" destOrd="0" presId="urn:microsoft.com/office/officeart/2017/3/layout/HorizontalLabelsTimeline"/>
    <dgm:cxn modelId="{FDEBFC71-A7CC-4193-89B3-3D17A65C6735}" type="presParOf" srcId="{6AA3FB3F-E213-4147-93D1-22B952CDFE17}" destId="{270971D8-F05B-4392-88C0-D9921BB5F6B0}" srcOrd="0" destOrd="0" presId="urn:microsoft.com/office/officeart/2017/3/layout/HorizontalLabelsTimeline"/>
    <dgm:cxn modelId="{DDE712DF-EAC7-4AEA-8C8F-518516542CAF}" type="presParOf" srcId="{6AA3FB3F-E213-4147-93D1-22B952CDFE17}" destId="{68B34C20-0EE9-4A51-9634-702BEA794899}" srcOrd="1" destOrd="0" presId="urn:microsoft.com/office/officeart/2017/3/layout/HorizontalLabelsTimeline"/>
    <dgm:cxn modelId="{0AB24538-9BA6-44A1-BA14-80061D14A8F4}" type="presParOf" srcId="{68B34C20-0EE9-4A51-9634-702BEA794899}" destId="{1D60394B-1800-4790-9694-08B1C1D1B34D}" srcOrd="0" destOrd="0" presId="urn:microsoft.com/office/officeart/2017/3/layout/HorizontalLabelsTimeline"/>
    <dgm:cxn modelId="{2AAA8EAA-0E27-421D-A811-E0050D6E2E66}" type="presParOf" srcId="{68B34C20-0EE9-4A51-9634-702BEA794899}" destId="{F7828579-24D8-4EC2-A1D6-344D5AD522E4}" srcOrd="1" destOrd="0" presId="urn:microsoft.com/office/officeart/2017/3/layout/HorizontalLabelsTimeline"/>
    <dgm:cxn modelId="{1951676A-386A-4A55-8D85-8529FCA60223}" type="presParOf" srcId="{6AA3FB3F-E213-4147-93D1-22B952CDFE17}" destId="{59F1EF41-14EA-48EE-A559-118169DBDB24}" srcOrd="2" destOrd="0" presId="urn:microsoft.com/office/officeart/2017/3/layout/HorizontalLabelsTimeline"/>
    <dgm:cxn modelId="{FF7D7122-10DC-403C-B42A-BC23EECD800F}" type="presParOf" srcId="{6AA3FB3F-E213-4147-93D1-22B952CDFE17}" destId="{8E0947F0-E28B-4B2E-B1D6-BFEED1AF012B}" srcOrd="3" destOrd="0" presId="urn:microsoft.com/office/officeart/2017/3/layout/HorizontalLabelsTimeline"/>
    <dgm:cxn modelId="{11C26640-7348-4167-8AF4-596740246EB0}" type="presParOf" srcId="{6AA3FB3F-E213-4147-93D1-22B952CDFE17}" destId="{6BA99215-8D0D-4B24-ACDB-B8619064A20A}" srcOrd="4" destOrd="0" presId="urn:microsoft.com/office/officeart/2017/3/layout/HorizontalLabelsTimeline"/>
    <dgm:cxn modelId="{4C86226D-C9C0-4413-B426-06F8252E51C5}" type="presParOf" srcId="{4C5F54B5-504F-4069-AF1D-9A370FBD268C}" destId="{9B2B8A77-95BF-4B3D-B7A2-74A64BEAD033}" srcOrd="3" destOrd="0" presId="urn:microsoft.com/office/officeart/2017/3/layout/HorizontalLabelsTimeline"/>
    <dgm:cxn modelId="{DA1E98F3-DEEF-449E-A505-7BE8E77DC666}" type="presParOf" srcId="{4C5F54B5-504F-4069-AF1D-9A370FBD268C}" destId="{CB500B18-4CCC-44D0-A7EE-E63EC340604C}" srcOrd="4" destOrd="0" presId="urn:microsoft.com/office/officeart/2017/3/layout/HorizontalLabelsTimeline"/>
    <dgm:cxn modelId="{5DE12D35-65C6-43A3-9CCB-9DB1FBB88A6F}" type="presParOf" srcId="{CB500B18-4CCC-44D0-A7EE-E63EC340604C}" destId="{A7F04B95-81DC-4C70-990B-FEE82F4C63E7}" srcOrd="0" destOrd="0" presId="urn:microsoft.com/office/officeart/2017/3/layout/HorizontalLabelsTimeline"/>
    <dgm:cxn modelId="{84E6A2E6-334E-486A-9E18-50B4C9242157}" type="presParOf" srcId="{CB500B18-4CCC-44D0-A7EE-E63EC340604C}" destId="{16384FAB-C600-47F1-91A6-2EF972F345F9}" srcOrd="1" destOrd="0" presId="urn:microsoft.com/office/officeart/2017/3/layout/HorizontalLabelsTimeline"/>
    <dgm:cxn modelId="{0D7AFB00-50B5-4763-8B9B-058959A93926}" type="presParOf" srcId="{16384FAB-C600-47F1-91A6-2EF972F345F9}" destId="{725F2AEF-0925-4411-A89A-5976D96BC3B1}" srcOrd="0" destOrd="0" presId="urn:microsoft.com/office/officeart/2017/3/layout/HorizontalLabelsTimeline"/>
    <dgm:cxn modelId="{6BE0CB7D-05CB-48BF-95E8-5BD301DDCFDF}" type="presParOf" srcId="{16384FAB-C600-47F1-91A6-2EF972F345F9}" destId="{F1CEE27F-E297-4972-B373-BDB021CAF74B}" srcOrd="1" destOrd="0" presId="urn:microsoft.com/office/officeart/2017/3/layout/HorizontalLabelsTimeline"/>
    <dgm:cxn modelId="{73AA2BF1-3651-48D4-B218-B7BECAF7B8D5}" type="presParOf" srcId="{CB500B18-4CCC-44D0-A7EE-E63EC340604C}" destId="{3F1F843F-8CAA-4ECF-B5A2-211D6C43D3C6}" srcOrd="2" destOrd="0" presId="urn:microsoft.com/office/officeart/2017/3/layout/HorizontalLabelsTimeline"/>
    <dgm:cxn modelId="{3C38FC4B-81C9-40B9-BE5E-6E8032D8A2A6}" type="presParOf" srcId="{CB500B18-4CCC-44D0-A7EE-E63EC340604C}" destId="{53B98CC0-1029-46A6-8053-0933F88F7705}" srcOrd="3" destOrd="0" presId="urn:microsoft.com/office/officeart/2017/3/layout/HorizontalLabelsTimeline"/>
    <dgm:cxn modelId="{6DDB047D-A89D-46BF-8D68-1A2DD3FE6D44}" type="presParOf" srcId="{CB500B18-4CCC-44D0-A7EE-E63EC340604C}" destId="{ED7FD386-E91E-4500-9B1B-A5B2EA2DCD9E}" srcOrd="4" destOrd="0" presId="urn:microsoft.com/office/officeart/2017/3/layout/HorizontalLabelsTimeline"/>
    <dgm:cxn modelId="{97715550-4C5C-4DA4-9B74-FFB01D31576D}" type="presParOf" srcId="{4C5F54B5-504F-4069-AF1D-9A370FBD268C}" destId="{99232B93-011D-4374-9806-34BC1DBDDE1E}" srcOrd="5" destOrd="0" presId="urn:microsoft.com/office/officeart/2017/3/layout/HorizontalLabelsTimeline"/>
    <dgm:cxn modelId="{2E9C2B8C-992B-4C89-AC6A-29461C06746E}" type="presParOf" srcId="{4C5F54B5-504F-4069-AF1D-9A370FBD268C}" destId="{7ADDB485-CFC7-4F85-B30A-DE801AA6DC75}" srcOrd="6" destOrd="0" presId="urn:microsoft.com/office/officeart/2017/3/layout/HorizontalLabelsTimeline"/>
    <dgm:cxn modelId="{9D8B11D5-9295-45F1-83FE-61142A5BA433}" type="presParOf" srcId="{7ADDB485-CFC7-4F85-B30A-DE801AA6DC75}" destId="{9D1E98DC-7AC2-4117-9798-ADB5E80A00E6}" srcOrd="0" destOrd="0" presId="urn:microsoft.com/office/officeart/2017/3/layout/HorizontalLabelsTimeline"/>
    <dgm:cxn modelId="{3E579FB6-ED6D-47F4-B9F4-58C0809F9A9C}" type="presParOf" srcId="{7ADDB485-CFC7-4F85-B30A-DE801AA6DC75}" destId="{3F3E48D2-82E9-4D3A-B638-E71AE734393E}" srcOrd="1" destOrd="0" presId="urn:microsoft.com/office/officeart/2017/3/layout/HorizontalLabelsTimeline"/>
    <dgm:cxn modelId="{E949231E-13D9-44FF-89E4-1E39B169BE56}" type="presParOf" srcId="{3F3E48D2-82E9-4D3A-B638-E71AE734393E}" destId="{21ECDB6F-9848-43C2-A5A4-6167FCEAEDF3}" srcOrd="0" destOrd="0" presId="urn:microsoft.com/office/officeart/2017/3/layout/HorizontalLabelsTimeline"/>
    <dgm:cxn modelId="{D8799521-0EB5-4E95-99E4-D98D5FFF1016}" type="presParOf" srcId="{3F3E48D2-82E9-4D3A-B638-E71AE734393E}" destId="{303D49F8-EEA6-405D-8010-0F27CB5ED44A}" srcOrd="1" destOrd="0" presId="urn:microsoft.com/office/officeart/2017/3/layout/HorizontalLabelsTimeline"/>
    <dgm:cxn modelId="{ED3A6665-98F2-4F66-8227-3EC43824D607}" type="presParOf" srcId="{7ADDB485-CFC7-4F85-B30A-DE801AA6DC75}" destId="{481EB8DB-5324-4334-8118-23A66323291C}" srcOrd="2" destOrd="0" presId="urn:microsoft.com/office/officeart/2017/3/layout/HorizontalLabelsTimeline"/>
    <dgm:cxn modelId="{61A66D72-0CCD-45AB-AF5E-43DFA53D9FA8}" type="presParOf" srcId="{7ADDB485-CFC7-4F85-B30A-DE801AA6DC75}" destId="{856A4CBD-C83B-4A44-86AD-492D052597FE}" srcOrd="3" destOrd="0" presId="urn:microsoft.com/office/officeart/2017/3/layout/HorizontalLabelsTimeline"/>
    <dgm:cxn modelId="{7495132C-100D-4B6D-8162-6037B6FEE975}" type="presParOf" srcId="{7ADDB485-CFC7-4F85-B30A-DE801AA6DC75}" destId="{AD44EB45-B134-4C8F-A189-CAFA9CA5AA08}" srcOrd="4" destOrd="0" presId="urn:microsoft.com/office/officeart/2017/3/layout/HorizontalLabelsTimeline"/>
    <dgm:cxn modelId="{30396D73-08D1-4BDE-9531-3C732C9379C1}" type="presParOf" srcId="{4C5F54B5-504F-4069-AF1D-9A370FBD268C}" destId="{3EAE09EF-6BB3-4C6C-812C-1993F05047BA}" srcOrd="7" destOrd="0" presId="urn:microsoft.com/office/officeart/2017/3/layout/HorizontalLabelsTimeline"/>
    <dgm:cxn modelId="{C69BD11E-F3A6-45A4-A440-093EB89B4E7F}" type="presParOf" srcId="{4C5F54B5-504F-4069-AF1D-9A370FBD268C}" destId="{12C3ED75-8AA8-460F-B5AA-BF1E4D067B2A}" srcOrd="8" destOrd="0" presId="urn:microsoft.com/office/officeart/2017/3/layout/HorizontalLabelsTimeline"/>
    <dgm:cxn modelId="{2709DC52-9D33-4217-B6E8-6186B98BCA4E}" type="presParOf" srcId="{12C3ED75-8AA8-460F-B5AA-BF1E4D067B2A}" destId="{C44CFC23-6AAC-481C-B0AC-EF2D5DFA5D60}" srcOrd="0" destOrd="0" presId="urn:microsoft.com/office/officeart/2017/3/layout/HorizontalLabelsTimeline"/>
    <dgm:cxn modelId="{E4EB851B-E8AD-4524-A294-CA96F1629492}" type="presParOf" srcId="{12C3ED75-8AA8-460F-B5AA-BF1E4D067B2A}" destId="{785C7103-AE69-44FD-A8CC-F830ACA58489}" srcOrd="1" destOrd="0" presId="urn:microsoft.com/office/officeart/2017/3/layout/HorizontalLabelsTimeline"/>
    <dgm:cxn modelId="{E33970DD-19AF-48B0-84EF-5DA3F1F75429}" type="presParOf" srcId="{785C7103-AE69-44FD-A8CC-F830ACA58489}" destId="{3A7833D0-9343-4767-AD2D-449FA19F3575}" srcOrd="0" destOrd="0" presId="urn:microsoft.com/office/officeart/2017/3/layout/HorizontalLabelsTimeline"/>
    <dgm:cxn modelId="{D6A00682-322A-4BEA-8F51-5C97A15D700E}" type="presParOf" srcId="{785C7103-AE69-44FD-A8CC-F830ACA58489}" destId="{C858C326-7D97-4E81-803B-D89CD0D792AA}" srcOrd="1" destOrd="0" presId="urn:microsoft.com/office/officeart/2017/3/layout/HorizontalLabelsTimeline"/>
    <dgm:cxn modelId="{215A1B0B-23D9-468A-8BD9-33A796A5E6F3}" type="presParOf" srcId="{12C3ED75-8AA8-460F-B5AA-BF1E4D067B2A}" destId="{BD3377EB-8BC6-4C0F-A9BC-905269A0703C}" srcOrd="2" destOrd="0" presId="urn:microsoft.com/office/officeart/2017/3/layout/HorizontalLabelsTimeline"/>
    <dgm:cxn modelId="{808C4A9B-C79F-4883-9692-BE0CF3232813}" type="presParOf" srcId="{12C3ED75-8AA8-460F-B5AA-BF1E4D067B2A}" destId="{275E63FD-43EB-4A36-84B9-870E75057F4B}" srcOrd="3" destOrd="0" presId="urn:microsoft.com/office/officeart/2017/3/layout/HorizontalLabelsTimeline"/>
    <dgm:cxn modelId="{AC76AA8F-400B-4004-98A9-876906A993E5}" type="presParOf" srcId="{12C3ED75-8AA8-460F-B5AA-BF1E4D067B2A}" destId="{A86F0CD2-91A5-4DB7-8C6D-37E3B41E21EC}" srcOrd="4" destOrd="0" presId="urn:microsoft.com/office/officeart/2017/3/layout/HorizontalLabels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68B371-2815-4661-9209-F8A29814ADCC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E37A6A-8F95-4F28-92FC-1FE8089D7DAF}">
      <dsp:nvSpPr>
        <dsp:cNvPr id="0" name=""/>
        <dsp:cNvSpPr/>
      </dsp:nvSpPr>
      <dsp:spPr>
        <a:xfrm>
          <a:off x="215241" y="1348914"/>
          <a:ext cx="3081563" cy="5221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rtlCol="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t-BR" sz="1400" kern="1200" dirty="0"/>
            <a:t>ITBI</a:t>
          </a:r>
        </a:p>
      </dsp:txBody>
      <dsp:txXfrm>
        <a:off x="215241" y="1348914"/>
        <a:ext cx="3081563" cy="522160"/>
      </dsp:txXfrm>
    </dsp:sp>
    <dsp:sp modelId="{255B3FC7-BD87-4810-87ED-7952D0F23157}">
      <dsp:nvSpPr>
        <dsp:cNvPr id="0" name=""/>
        <dsp:cNvSpPr/>
      </dsp:nvSpPr>
      <dsp:spPr>
        <a:xfrm>
          <a:off x="215241" y="263881"/>
          <a:ext cx="3081563" cy="108503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rtlCol="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0" i="0" u="none" kern="1200" dirty="0"/>
            <a:t>Um dos principais benefícios tributários da holding, que é a isenção do ITBI na integralização de bens imóveis, se perde por </a:t>
          </a:r>
          <a:r>
            <a:rPr lang="pt-BR" sz="1200" b="1" i="0" u="none" kern="1200" dirty="0"/>
            <a:t>erro de enquadramento </a:t>
          </a:r>
          <a:r>
            <a:rPr lang="pt-BR" sz="1200" b="0" i="0" u="none" kern="1200" dirty="0"/>
            <a:t>de atividade.</a:t>
          </a:r>
          <a:endParaRPr lang="pt-BR" sz="1200" kern="1200" dirty="0"/>
        </a:p>
      </dsp:txBody>
      <dsp:txXfrm>
        <a:off x="215241" y="263881"/>
        <a:ext cx="3081563" cy="1085033"/>
      </dsp:txXfrm>
    </dsp:sp>
    <dsp:sp modelId="{DF478A7F-4668-4E0A-86F7-C1205CF5AA73}">
      <dsp:nvSpPr>
        <dsp:cNvPr id="0" name=""/>
        <dsp:cNvSpPr/>
      </dsp:nvSpPr>
      <dsp:spPr>
        <a:xfrm>
          <a:off x="1756023" y="1871075"/>
          <a:ext cx="0" cy="304593"/>
        </a:xfrm>
        <a:prstGeom prst="line">
          <a:avLst/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0971D8-F05B-4392-88C0-D9921BB5F6B0}">
      <dsp:nvSpPr>
        <dsp:cNvPr id="0" name=""/>
        <dsp:cNvSpPr/>
      </dsp:nvSpPr>
      <dsp:spPr>
        <a:xfrm>
          <a:off x="1966129" y="2480262"/>
          <a:ext cx="3081563" cy="5221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rtlCol="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t-BR" sz="1400" kern="1200" dirty="0"/>
            <a:t>INEFICIÊNCIA SUCESSÓRIA</a:t>
          </a:r>
        </a:p>
      </dsp:txBody>
      <dsp:txXfrm>
        <a:off x="1966129" y="2480262"/>
        <a:ext cx="3081563" cy="522160"/>
      </dsp:txXfrm>
    </dsp:sp>
    <dsp:sp modelId="{1D60394B-1800-4790-9694-08B1C1D1B34D}">
      <dsp:nvSpPr>
        <dsp:cNvPr id="0" name=""/>
        <dsp:cNvSpPr/>
      </dsp:nvSpPr>
      <dsp:spPr>
        <a:xfrm>
          <a:off x="1966129" y="3002423"/>
          <a:ext cx="3081563" cy="108503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rtlCol="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0" i="0" u="none" kern="1200" dirty="0"/>
            <a:t>Não utiliza as técnicas de construção de </a:t>
          </a:r>
          <a:r>
            <a:rPr lang="pt-BR" sz="1200" b="1" i="0" u="none" kern="1200" dirty="0"/>
            <a:t>Holdings compostas de mais de uma célula,</a:t>
          </a:r>
          <a:r>
            <a:rPr lang="pt-BR" sz="1200" b="0" i="0" u="none" kern="1200" dirty="0"/>
            <a:t> não protegendo o patrimônio de forma eficiente e sem se utilizar de elementos jurídicos a favor.</a:t>
          </a:r>
          <a:endParaRPr lang="pt-BR" sz="1200" kern="1200" dirty="0"/>
        </a:p>
      </dsp:txBody>
      <dsp:txXfrm>
        <a:off x="1966129" y="3002423"/>
        <a:ext cx="3081563" cy="1085033"/>
      </dsp:txXfrm>
    </dsp:sp>
    <dsp:sp modelId="{59F1EF41-14EA-48EE-A559-118169DBDB24}">
      <dsp:nvSpPr>
        <dsp:cNvPr id="0" name=""/>
        <dsp:cNvSpPr/>
      </dsp:nvSpPr>
      <dsp:spPr>
        <a:xfrm>
          <a:off x="3506911" y="2175668"/>
          <a:ext cx="0" cy="304593"/>
        </a:xfrm>
        <a:prstGeom prst="line">
          <a:avLst/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7F9BE3-3008-4E5E-96F3-C71D72649902}">
      <dsp:nvSpPr>
        <dsp:cNvPr id="0" name=""/>
        <dsp:cNvSpPr/>
      </dsp:nvSpPr>
      <dsp:spPr>
        <a:xfrm rot="2700000">
          <a:off x="1722177" y="2141823"/>
          <a:ext cx="67690" cy="676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0947F0-E28B-4B2E-B1D6-BFEED1AF012B}">
      <dsp:nvSpPr>
        <dsp:cNvPr id="0" name=""/>
        <dsp:cNvSpPr/>
      </dsp:nvSpPr>
      <dsp:spPr>
        <a:xfrm rot="2700000">
          <a:off x="3473066" y="2141823"/>
          <a:ext cx="67690" cy="676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F04B95-81DC-4C70-990B-FEE82F4C63E7}">
      <dsp:nvSpPr>
        <dsp:cNvPr id="0" name=""/>
        <dsp:cNvSpPr/>
      </dsp:nvSpPr>
      <dsp:spPr>
        <a:xfrm>
          <a:off x="3717018" y="1348914"/>
          <a:ext cx="3081563" cy="5221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rtlCol="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t-BR" sz="1400" kern="1200" dirty="0"/>
            <a:t>IMPOSTO DE RENDA</a:t>
          </a:r>
        </a:p>
      </dsp:txBody>
      <dsp:txXfrm>
        <a:off x="3717018" y="1348914"/>
        <a:ext cx="3081563" cy="522160"/>
      </dsp:txXfrm>
    </dsp:sp>
    <dsp:sp modelId="{725F2AEF-0925-4411-A89A-5976D96BC3B1}">
      <dsp:nvSpPr>
        <dsp:cNvPr id="0" name=""/>
        <dsp:cNvSpPr/>
      </dsp:nvSpPr>
      <dsp:spPr>
        <a:xfrm>
          <a:off x="3717018" y="609119"/>
          <a:ext cx="3081563" cy="73979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rtlCol="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Risco de cair na malha fina, resultando em uma </a:t>
          </a:r>
          <a:r>
            <a:rPr lang="pt-BR" sz="1200" b="1" kern="1200" dirty="0"/>
            <a:t>soma milionária </a:t>
          </a:r>
          <a:r>
            <a:rPr lang="pt-BR" sz="1200" kern="1200" dirty="0"/>
            <a:t>de imposto, multas, juros e assessórios.</a:t>
          </a:r>
        </a:p>
      </dsp:txBody>
      <dsp:txXfrm>
        <a:off x="3717018" y="609119"/>
        <a:ext cx="3081563" cy="739795"/>
      </dsp:txXfrm>
    </dsp:sp>
    <dsp:sp modelId="{3F1F843F-8CAA-4ECF-B5A2-211D6C43D3C6}">
      <dsp:nvSpPr>
        <dsp:cNvPr id="0" name=""/>
        <dsp:cNvSpPr/>
      </dsp:nvSpPr>
      <dsp:spPr>
        <a:xfrm>
          <a:off x="5257800" y="1871075"/>
          <a:ext cx="0" cy="304593"/>
        </a:xfrm>
        <a:prstGeom prst="line">
          <a:avLst/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1E98DC-7AC2-4117-9798-ADB5E80A00E6}">
      <dsp:nvSpPr>
        <dsp:cNvPr id="0" name=""/>
        <dsp:cNvSpPr/>
      </dsp:nvSpPr>
      <dsp:spPr>
        <a:xfrm>
          <a:off x="5467906" y="2480262"/>
          <a:ext cx="3081563" cy="5221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rtlCol="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t-BR" sz="1400" kern="1200" dirty="0"/>
            <a:t>INTEGRALIZAÇÃO DE BENS</a:t>
          </a:r>
        </a:p>
      </dsp:txBody>
      <dsp:txXfrm>
        <a:off x="5467906" y="2480262"/>
        <a:ext cx="3081563" cy="522160"/>
      </dsp:txXfrm>
    </dsp:sp>
    <dsp:sp modelId="{21ECDB6F-9848-43C2-A5A4-6167FCEAEDF3}">
      <dsp:nvSpPr>
        <dsp:cNvPr id="0" name=""/>
        <dsp:cNvSpPr/>
      </dsp:nvSpPr>
      <dsp:spPr>
        <a:xfrm>
          <a:off x="5467906" y="3002423"/>
          <a:ext cx="3081563" cy="73979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rtlCol="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É necessário um estudo com relação a integração dos documentos suporte referente a integralização dos bens.</a:t>
          </a:r>
        </a:p>
      </dsp:txBody>
      <dsp:txXfrm>
        <a:off x="5467906" y="3002423"/>
        <a:ext cx="3081563" cy="739795"/>
      </dsp:txXfrm>
    </dsp:sp>
    <dsp:sp modelId="{481EB8DB-5324-4334-8118-23A66323291C}">
      <dsp:nvSpPr>
        <dsp:cNvPr id="0" name=""/>
        <dsp:cNvSpPr/>
      </dsp:nvSpPr>
      <dsp:spPr>
        <a:xfrm>
          <a:off x="7008688" y="2175668"/>
          <a:ext cx="0" cy="304593"/>
        </a:xfrm>
        <a:prstGeom prst="line">
          <a:avLst/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B98CC0-1029-46A6-8053-0933F88F7705}">
      <dsp:nvSpPr>
        <dsp:cNvPr id="0" name=""/>
        <dsp:cNvSpPr/>
      </dsp:nvSpPr>
      <dsp:spPr>
        <a:xfrm rot="2700000">
          <a:off x="5223954" y="2141823"/>
          <a:ext cx="67690" cy="676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6A4CBD-C83B-4A44-86AD-492D052597FE}">
      <dsp:nvSpPr>
        <dsp:cNvPr id="0" name=""/>
        <dsp:cNvSpPr/>
      </dsp:nvSpPr>
      <dsp:spPr>
        <a:xfrm rot="2700000">
          <a:off x="6974843" y="2141823"/>
          <a:ext cx="67690" cy="676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4CFC23-6AAC-481C-B0AC-EF2D5DFA5D60}">
      <dsp:nvSpPr>
        <dsp:cNvPr id="0" name=""/>
        <dsp:cNvSpPr/>
      </dsp:nvSpPr>
      <dsp:spPr>
        <a:xfrm>
          <a:off x="7218795" y="1348914"/>
          <a:ext cx="3081563" cy="5221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rtlCol="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t-BR" sz="1400" kern="1200" dirty="0"/>
            <a:t>CNAE EQUIVOCADO</a:t>
          </a:r>
        </a:p>
      </dsp:txBody>
      <dsp:txXfrm>
        <a:off x="7218795" y="1348914"/>
        <a:ext cx="3081563" cy="522160"/>
      </dsp:txXfrm>
    </dsp:sp>
    <dsp:sp modelId="{3A7833D0-9343-4767-AD2D-449FA19F3575}">
      <dsp:nvSpPr>
        <dsp:cNvPr id="0" name=""/>
        <dsp:cNvSpPr/>
      </dsp:nvSpPr>
      <dsp:spPr>
        <a:xfrm>
          <a:off x="7218795" y="428280"/>
          <a:ext cx="3081563" cy="9206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rtlCol="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0" i="0" u="none" kern="1200" dirty="0"/>
            <a:t>Anula a proteção patrimonial, sendo uma </a:t>
          </a:r>
          <a:r>
            <a:rPr lang="pt-BR" sz="1200" b="1" i="0" u="none" kern="1200" dirty="0"/>
            <a:t>holding operacional</a:t>
          </a:r>
          <a:r>
            <a:rPr lang="pt-BR" sz="1200" b="0" i="0" u="none" kern="1200" dirty="0"/>
            <a:t>, não fazendo o uso eficiente da cláusulas de doação, incomunicabilidade, inalienabilidade, etc.</a:t>
          </a:r>
          <a:endParaRPr lang="pt-BR" sz="1200" kern="1200" dirty="0"/>
        </a:p>
      </dsp:txBody>
      <dsp:txXfrm>
        <a:off x="7218795" y="428280"/>
        <a:ext cx="3081563" cy="920634"/>
      </dsp:txXfrm>
    </dsp:sp>
    <dsp:sp modelId="{BD3377EB-8BC6-4C0F-A9BC-905269A0703C}">
      <dsp:nvSpPr>
        <dsp:cNvPr id="0" name=""/>
        <dsp:cNvSpPr/>
      </dsp:nvSpPr>
      <dsp:spPr>
        <a:xfrm>
          <a:off x="8759576" y="1871075"/>
          <a:ext cx="0" cy="304593"/>
        </a:xfrm>
        <a:prstGeom prst="line">
          <a:avLst/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5E63FD-43EB-4A36-84B9-870E75057F4B}">
      <dsp:nvSpPr>
        <dsp:cNvPr id="0" name=""/>
        <dsp:cNvSpPr/>
      </dsp:nvSpPr>
      <dsp:spPr>
        <a:xfrm rot="2700000">
          <a:off x="8725731" y="2141823"/>
          <a:ext cx="67690" cy="676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HorizontalLabelsTimeline">
  <dgm:title val="Linha do Tempo de Rótulos Horizontais"/>
  <dgm:desc val="Use para mostrar uma lista de eventos em ordem cronológica. A forma retangular contém a descrição e a data é mostrada imediatamente abaixo. Ela pode exibir uma grande quantidade de texto e formato de data de comprimento médio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/>
    </dgm:constrLst>
    <dgm:layoutNode name="divider" styleLbl="fgAcc1">
      <dgm:alg type="sp"/>
      <dgm:shape xmlns:r="http://schemas.openxmlformats.org/officeDocument/2006/relationships" type="line" r:blip="" zOrderOff="-1">
        <dgm:adjLst/>
      </dgm:shap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hoose name="constrBasedOnChildrenCount">
        <dgm:if name="constrForTwoChildren" axis="ch" ptType="node" func="cnt" op="lte" val="2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0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if>
        <dgm:else name="constrForRest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-0.5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else>
      </dgm:choose>
      <dgm:forEach name="nodesForEach" axis="ch" ptType="node">
        <dgm:layoutNode name="composite">
          <dgm:alg type="composite"/>
          <dgm:shape xmlns:r="http://schemas.openxmlformats.org/officeDocument/2006/relationships" r:blip="">
            <dgm:adjLst/>
          </dgm:shape>
          <dgm:choose name="CaseForPlacingNodesAboveAndBelowDivider">
            <dgm:if name="CaseForPlacingNodeAboveDivider" axis="self" ptType="node" func="posOdd" op="equ" val="1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31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b" for="ch" forName="L2TextContainerWrapper" refType="h" fact="0.31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43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.5"/>
              </dgm:constrLst>
            </dgm:if>
            <dgm:else name="CaseForPlacingNodeBelowDivider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57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t" for="ch" forName="L2TextContainerWrapper" refType="h" fact="0.69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5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"/>
              </dgm:constrLst>
            </dgm:else>
          </dgm:choose>
          <dgm:layoutNode name="L1TextContainer" styleLbl="alignNode1">
            <dgm:varLst>
              <dgm:chMax val="1"/>
              <dgm:chPref val="1"/>
              <dgm:bulletEnabled val="1"/>
            </dgm:varLst>
            <dgm:alg type="tx">
              <dgm:param type="txAnchorVert" val="mid"/>
              <dgm:param type="parTxLTRAlign" val="ctr"/>
              <dgm:param type="parTxRTLAlign" val="ctr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tMarg" refType="primFontSz" fact="0.4"/>
              <dgm:constr type="bMarg" refType="primFontSz" fact="0.4"/>
              <dgm:constr type="lMarg" refType="primFontSz" fact="0.4"/>
              <dgm:constr type="rMarg" refType="primFontSz" fact="0.4"/>
            </dgm:constrLst>
            <dgm:ruleLst>
              <dgm:rule type="primFontSz" val="14" fact="NaN" max="NaN"/>
            </dgm:ruleLst>
          </dgm:layoutNode>
          <dgm:layoutNode name="L2TextContainerWrapper">
            <dgm:varLst>
              <dgm:bulletEnabled val="1"/>
            </dgm:varLst>
            <dgm:alg type="composite"/>
            <dgm:choose name="L2TextContainerConstr">
              <dgm:if name="CaseForPlacingL2TextContaineAboveDivider" axis="self" ptType="node" func="posOdd" op="equ" val="1">
                <dgm:constrLst>
                  <dgm:constr type="h" for="ch" forName="L2TextContainer" refType="h" fact="0.39"/>
                  <dgm:constr type="b" for="ch" forName="L2TextContainer" refType="h"/>
                  <dgm:constr type="h" for="ch" forName="FlexibleEmptyPlaceHolder" refType="h" fact="0.61"/>
                </dgm:constrLst>
              </dgm:if>
              <dgm:else name="CaseForPlacingL2TextContaineBelowDivider">
                <dgm:constrLst>
                  <dgm:constr type="h" for="ch" forName="L2TextContainer" refType="h" fact="0.39"/>
                  <dgm:constr type="h" for="ch" forName="FlexibleEmptyPlaceHolder" refType="h" fact="0.61"/>
                  <dgm:constr type="b" for="ch" forName="FlexibleEmptyPlaceHolder" refType="h"/>
                </dgm:constrLst>
              </dgm:else>
            </dgm:choose>
            <dgm:layoutNode name="L2TextContainer" styleLbl="bgAccFollowNode1" moveWith="L1TextContainer">
              <dgm:choose name="L2TextContainerAlgo">
                <dgm:if name="L2TextContainerAlgoLTR" func="var" arg="dir" op="equ" val="norm">
                  <dgm:alg type="tx">
                    <dgm:param type="txAnchorVert" val="mid"/>
                    <dgm:param type="parTxRTLAlign" val="l"/>
                    <dgm:param type="parTxLTRAlign" val="l"/>
                    <dgm:param type="txAnchorVertCh" val="mid"/>
                    <dgm:param type="shpTxRTLAlignCh" val="l"/>
                    <dgm:param type="shpTxLTRAlignCh" val="l"/>
                  </dgm:alg>
                </dgm:if>
                <dgm:else name="L2TextContainerAlgoRTL">
                  <dgm:alg type="tx">
                    <dgm:param type="txAnchorVert" val="mid"/>
                    <dgm:param type="parTxRTLAlign" val="r"/>
                    <dgm:param type="parTxLTRAlign" val="r"/>
                    <dgm:param type="txAnchorVertCh" val="mid"/>
                    <dgm:param type="shpTxRTLAlignCh" val="r"/>
                    <dgm:param type="shpTxLTRAlignCh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 fact="0.75"/>
                <dgm:constr type="bMarg" refType="primFontSz" fact="0.75"/>
                <dgm:constr type="lMarg" refType="primFontSz" fact="0.75"/>
                <dgm:constr type="rMarg" refType="primFontSz" fact="0.75"/>
              </dgm:constrLst>
              <dgm:ruleLst>
                <dgm:rule type="h" val="INF" fact="NaN" max="NaN"/>
                <dgm:rule type="primFontSz" val="12" fact="NaN" max="NaN"/>
                <dgm:rule type="secFontSz" val="10" fact="NaN" max="NaN"/>
              </dgm:ruleLst>
            </dgm:layoutNode>
            <dgm:layoutNode name="FlexibleEmptyPlaceHolder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</dgm:layoutNode>
          </dgm:layoutNode>
          <dgm:layoutNode name="ConnectLine" styleLbl="sibTrans1D1" moveWith="L1TextContainer">
            <dgm:alg type="sp"/>
            <dgm:shape xmlns:r="http://schemas.openxmlformats.org/officeDocument/2006/relationships" type="line" r:blip="">
              <dgm:adjLst/>
            </dgm:shape>
            <dgm:presOf/>
            <dgm:constrLst/>
          </dgm:layoutNode>
          <dgm:layoutNode name="ConnectorPoint" styleLbl="node1" moveWith="L1TextContainer">
            <dgm:alg type="sp"/>
            <dgm:shape xmlns:r="http://schemas.openxmlformats.org/officeDocument/2006/relationships" rot="45" type="rect" r:blip="" zOrderOff="10">
              <dgm:adjLst/>
              <dgm:extLst>
                <a:ext uri="{B698B0E9-8C71-41B9-8309-B3DCBF30829C}">
                  <dgm1612:spPr xmlns:dgm1612="http://schemas.microsoft.com/office/drawing/2016/12/diagram">
                    <a:ln w="6350"/>
                  </dgm1612:spPr>
                </a:ext>
              </dgm:extLst>
            </dgm:shape>
            <dgm:presOf/>
            <dgm:constrLst/>
          </dgm:layoutNode>
          <dgm:layoutNode name="EmptyPlaceHolder">
            <dgm:alg type="sp"/>
            <dgm:shape xmlns:r="http://schemas.openxmlformats.org/officeDocument/2006/relationships" r:blip="">
              <dgm:adjLst/>
            </dgm:shape>
            <dgm:presOf/>
            <dgm:constrLst/>
          </dgm:layoutNode>
        </dgm:layoutNode>
        <dgm:forEach name="Name28" axis="followSib" ptType="sibTrans" cnt="1">
          <dgm:layoutNode name="spaceBetweenRectangle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ED61B5B0-0F3F-4574-AC4A-4D715ADD47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2F0A1CE-6ACE-4ED5-A8B3-171E652972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3D0AEA0-DCC0-48D8-83A6-3A31D0B68995}" type="datetime1">
              <a:rPr lang="pt-BR" smtClean="0"/>
              <a:t>26/06/2023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938E9B5-B968-4629-B4B4-F2F9B488BA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7FFB0D94-2D20-439D-B7D0-A1C2405FFDC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B70B9B7-785A-4976-B902-CA7EFE182F3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0544825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1F58535-C4BA-49B6-954E-E7C12494A6B8}" type="datetime1">
              <a:rPr lang="pt-BR" smtClean="0"/>
              <a:t>26/06/2023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dirty="0"/>
          </a:p>
        </p:txBody>
      </p:sp>
      <p:sp>
        <p:nvSpPr>
          <p:cNvPr id="5" name="Espaço Reservado para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C7A5702-C22C-4453-948F-F1BC33F661B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875966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C7A5702-C22C-4453-948F-F1BC33F661B3}" type="slidenum">
              <a:rPr lang="pt-BR" smtClean="0"/>
              <a:t>2</a:t>
            </a:fld>
            <a:endParaRPr lang="pt-BR" dirty="0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1A4788F-BD31-4A5F-A538-750451C85F7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489DDCCA-734F-4A7D-B71A-268FA82C431A}" type="datetime1">
              <a:rPr lang="pt-BR" smtClean="0"/>
              <a:t>26/06/2023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50188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41F58535-C4BA-49B6-954E-E7C12494A6B8}" type="datetime1">
              <a:rPr lang="pt-BR" smtClean="0"/>
              <a:t>26/06/2023</a:t>
            </a:fld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C7A5702-C22C-4453-948F-F1BC33F661B3}" type="slidenum">
              <a:rPr lang="pt-BR" smtClean="0"/>
              <a:t>35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37345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C7A5702-C22C-4453-948F-F1BC33F661B3}" type="slidenum">
              <a:rPr lang="pt-BR" smtClean="0"/>
              <a:t>39</a:t>
            </a:fld>
            <a:endParaRPr lang="pt-BR" dirty="0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78BFCE2-FE91-4D09-AFD7-AFC6F8726AD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86196727-7521-49B2-80A3-04FA6795B003}" type="datetime1">
              <a:rPr lang="pt-BR" smtClean="0"/>
              <a:t>26/06/2023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2204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C7A5702-C22C-4453-948F-F1BC33F661B3}" type="slidenum">
              <a:rPr lang="pt-BR" smtClean="0"/>
              <a:t>40</a:t>
            </a:fld>
            <a:endParaRPr lang="pt-BR" dirty="0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362BDA2-814E-4B14-A729-09C34D41DE2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C4A600E9-0D5A-44AE-8F0F-D632873A26E3}" type="datetime1">
              <a:rPr lang="pt-BR" smtClean="0"/>
              <a:t>26/06/2023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73775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tação d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Imagem 10">
            <a:extLst>
              <a:ext uri="{FF2B5EF4-FFF2-40B4-BE49-F238E27FC236}">
                <a16:creationId xmlns:a16="http://schemas.microsoft.com/office/drawing/2014/main" id="{72A1732B-C8F7-496B-B4AB-6659528C6C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5" y="-1"/>
            <a:ext cx="12190475" cy="6872401"/>
          </a:xfrm>
          <a:custGeom>
            <a:avLst/>
            <a:gdLst>
              <a:gd name="connsiteX0" fmla="*/ 0 w 12190475"/>
              <a:gd name="connsiteY0" fmla="*/ 1 h 6872401"/>
              <a:gd name="connsiteX1" fmla="*/ 882143 w 12190475"/>
              <a:gd name="connsiteY1" fmla="*/ 1 h 6872401"/>
              <a:gd name="connsiteX2" fmla="*/ 882143 w 12190475"/>
              <a:gd name="connsiteY2" fmla="*/ 6858001 h 6872401"/>
              <a:gd name="connsiteX3" fmla="*/ 0 w 12190475"/>
              <a:gd name="connsiteY3" fmla="*/ 6858001 h 6872401"/>
              <a:gd name="connsiteX4" fmla="*/ 914779 w 12190475"/>
              <a:gd name="connsiteY4" fmla="*/ 0 h 6872401"/>
              <a:gd name="connsiteX5" fmla="*/ 12187424 w 12190475"/>
              <a:gd name="connsiteY5" fmla="*/ 0 h 6872401"/>
              <a:gd name="connsiteX6" fmla="*/ 12187424 w 12190475"/>
              <a:gd name="connsiteY6" fmla="*/ 4010026 h 6872401"/>
              <a:gd name="connsiteX7" fmla="*/ 12188888 w 12190475"/>
              <a:gd name="connsiteY7" fmla="*/ 4010026 h 6872401"/>
              <a:gd name="connsiteX8" fmla="*/ 12188888 w 12190475"/>
              <a:gd name="connsiteY8" fmla="*/ 4796346 h 6872401"/>
              <a:gd name="connsiteX9" fmla="*/ 12190475 w 12190475"/>
              <a:gd name="connsiteY9" fmla="*/ 4796346 h 6872401"/>
              <a:gd name="connsiteX10" fmla="*/ 12190475 w 12190475"/>
              <a:gd name="connsiteY10" fmla="*/ 6872401 h 6872401"/>
              <a:gd name="connsiteX11" fmla="*/ 908622 w 12190475"/>
              <a:gd name="connsiteY11" fmla="*/ 6872401 h 6872401"/>
              <a:gd name="connsiteX12" fmla="*/ 908622 w 12190475"/>
              <a:gd name="connsiteY12" fmla="*/ 4796346 h 6872401"/>
              <a:gd name="connsiteX13" fmla="*/ 4530441 w 12190475"/>
              <a:gd name="connsiteY13" fmla="*/ 4796346 h 6872401"/>
              <a:gd name="connsiteX14" fmla="*/ 4530441 w 12190475"/>
              <a:gd name="connsiteY14" fmla="*/ 4772181 h 6872401"/>
              <a:gd name="connsiteX15" fmla="*/ 914779 w 12190475"/>
              <a:gd name="connsiteY15" fmla="*/ 4772181 h 687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0475" h="6872401">
                <a:moveTo>
                  <a:pt x="0" y="1"/>
                </a:moveTo>
                <a:lnTo>
                  <a:pt x="882143" y="1"/>
                </a:lnTo>
                <a:lnTo>
                  <a:pt x="882143" y="6858001"/>
                </a:lnTo>
                <a:lnTo>
                  <a:pt x="0" y="6858001"/>
                </a:lnTo>
                <a:close/>
                <a:moveTo>
                  <a:pt x="914779" y="0"/>
                </a:moveTo>
                <a:lnTo>
                  <a:pt x="12187424" y="0"/>
                </a:lnTo>
                <a:lnTo>
                  <a:pt x="12187424" y="4010026"/>
                </a:lnTo>
                <a:lnTo>
                  <a:pt x="12188888" y="4010026"/>
                </a:lnTo>
                <a:lnTo>
                  <a:pt x="12188888" y="4796346"/>
                </a:lnTo>
                <a:lnTo>
                  <a:pt x="12190475" y="4796346"/>
                </a:lnTo>
                <a:lnTo>
                  <a:pt x="12190475" y="6872401"/>
                </a:lnTo>
                <a:lnTo>
                  <a:pt x="908622" y="6872401"/>
                </a:lnTo>
                <a:lnTo>
                  <a:pt x="908622" y="4796346"/>
                </a:lnTo>
                <a:lnTo>
                  <a:pt x="4530441" y="4796346"/>
                </a:lnTo>
                <a:lnTo>
                  <a:pt x="4530441" y="4772181"/>
                </a:lnTo>
                <a:lnTo>
                  <a:pt x="914779" y="477218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8" name="Título 6">
            <a:extLst>
              <a:ext uri="{FF2B5EF4-FFF2-40B4-BE49-F238E27FC236}">
                <a16:creationId xmlns:a16="http://schemas.microsoft.com/office/drawing/2014/main" id="{C87FF0FA-B9C8-45F9-9BE1-0FE9DAB2F6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0146" y="0"/>
            <a:ext cx="3611675" cy="4773251"/>
          </a:xfrm>
          <a:solidFill>
            <a:schemeClr val="tx1">
              <a:alpha val="40000"/>
            </a:schemeClr>
          </a:solidFill>
        </p:spPr>
        <p:txBody>
          <a:bodyPr tIns="320040" rtlCol="0" anchor="t">
            <a:normAutofit/>
          </a:bodyPr>
          <a:lstStyle>
            <a:lvl1pPr marL="457200">
              <a:lnSpc>
                <a:spcPct val="100000"/>
              </a:lnSpc>
              <a:defRPr sz="3600">
                <a:solidFill>
                  <a:schemeClr val="bg2"/>
                </a:solidFill>
              </a:defRPr>
            </a:lvl1pPr>
          </a:lstStyle>
          <a:p>
            <a:pPr rtl="0"/>
            <a:r>
              <a:rPr lang="pt-BR">
                <a:solidFill>
                  <a:schemeClr val="bg2"/>
                </a:solidFill>
              </a:rPr>
              <a:t>Clique para editar o título Mestre</a:t>
            </a:r>
            <a:endParaRPr lang="pt-BR" dirty="0">
              <a:solidFill>
                <a:schemeClr val="bg2"/>
              </a:solidFill>
            </a:endParaRPr>
          </a:p>
        </p:txBody>
      </p:sp>
      <p:sp>
        <p:nvSpPr>
          <p:cNvPr id="13" name="Subtítulo 7">
            <a:extLst>
              <a:ext uri="{FF2B5EF4-FFF2-40B4-BE49-F238E27FC236}">
                <a16:creationId xmlns:a16="http://schemas.microsoft.com/office/drawing/2014/main" id="{A21E13D9-32A0-414B-8811-425CE64DBE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0159" y="4787654"/>
            <a:ext cx="3611662" cy="2070345"/>
          </a:xfrm>
          <a:solidFill>
            <a:schemeClr val="tx1">
              <a:alpha val="40000"/>
            </a:schemeClr>
          </a:solidFill>
        </p:spPr>
        <p:txBody>
          <a:bodyPr tIns="365760" rtlCol="0">
            <a:normAutofit/>
          </a:bodyPr>
          <a:lstStyle>
            <a:lvl1pPr marL="365760">
              <a:defRPr sz="2000">
                <a:solidFill>
                  <a:schemeClr val="bg2">
                    <a:alpha val="56000"/>
                  </a:schemeClr>
                </a:solidFill>
              </a:defRPr>
            </a:lvl1pPr>
          </a:lstStyle>
          <a:p>
            <a:pPr rtl="0">
              <a:lnSpc>
                <a:spcPct val="120000"/>
              </a:lnSpc>
            </a:pPr>
            <a:r>
              <a:rPr lang="pt-BR" sz="2000">
                <a:solidFill>
                  <a:schemeClr val="bg2">
                    <a:alpha val="56000"/>
                  </a:schemeClr>
                </a:solidFill>
              </a:rPr>
              <a:t>Clique para editar o estilo do subtítulo Mestre</a:t>
            </a:r>
            <a:endParaRPr lang="pt-BR" sz="2000" dirty="0">
              <a:solidFill>
                <a:schemeClr val="bg2">
                  <a:alpha val="56000"/>
                </a:schemeClr>
              </a:solidFill>
            </a:endParaRPr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8A879B96-0338-4E65-BB51-C23BF0605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9999" y="4787656"/>
            <a:ext cx="3611676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01AA0935-460F-4638-9E37-D59F2DEC0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CA5CD497-6186-406A-B1EF-7A2024CA8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9986" y="4780453"/>
            <a:ext cx="3611676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39904603-E089-46F5-87D5-E0983BAD97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9987" y="-7203"/>
            <a:ext cx="0" cy="68580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68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luna do Conteúd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C782FF-2A32-49DE-8CD8-110B86565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99" y="320040"/>
            <a:ext cx="11269775" cy="1363091"/>
          </a:xfrm>
        </p:spPr>
        <p:txBody>
          <a:bodyPr rtlCol="0"/>
          <a:lstStyle>
            <a:lvl1pPr>
              <a:lnSpc>
                <a:spcPct val="100000"/>
              </a:lnSpc>
              <a:defRPr/>
            </a:lvl1pPr>
          </a:lstStyle>
          <a:p>
            <a:pPr rt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AB8169D-3731-4C94-88AE-B0A6F9E0B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797" y="1790700"/>
            <a:ext cx="3429000" cy="615950"/>
          </a:xfrm>
        </p:spPr>
        <p:txBody>
          <a:bodyPr rtlCol="0" anchor="b">
            <a:normAutofit/>
          </a:bodyPr>
          <a:lstStyle>
            <a:lvl1pPr marL="0" indent="0">
              <a:buNone/>
              <a:defRPr sz="2400" b="1" cap="all" spc="200" baseline="0">
                <a:solidFill>
                  <a:schemeClr val="accent1">
                    <a:alpha val="77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10F9D0F-6C05-441B-9D94-466C79598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797" y="2505075"/>
            <a:ext cx="3429000" cy="3011476"/>
          </a:xfrm>
        </p:spPr>
        <p:txBody>
          <a:bodyPr rtlCol="0">
            <a:normAutofit/>
          </a:bodyPr>
          <a:lstStyle>
            <a:lvl1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1pPr>
            <a:lvl2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2pPr>
            <a:lvl3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3pPr>
            <a:lvl4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4pPr>
            <a:lvl5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CF90129-65EC-4BFC-B51F-3F21746443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01229" y="1782751"/>
            <a:ext cx="3429000" cy="615950"/>
          </a:xfrm>
        </p:spPr>
        <p:txBody>
          <a:bodyPr rtlCol="0" anchor="b">
            <a:normAutofit/>
          </a:bodyPr>
          <a:lstStyle>
            <a:lvl1pPr marL="0" indent="0">
              <a:buNone/>
              <a:defRPr sz="2400" b="1" cap="all" spc="200" baseline="0">
                <a:solidFill>
                  <a:schemeClr val="accent1">
                    <a:alpha val="77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E1AAB39-390C-4C6E-90BC-E2A254865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01229" y="2497126"/>
            <a:ext cx="3429000" cy="3011476"/>
          </a:xfrm>
        </p:spPr>
        <p:txBody>
          <a:bodyPr rtlCol="0">
            <a:normAutofit/>
          </a:bodyPr>
          <a:lstStyle>
            <a:lvl1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1pPr>
            <a:lvl2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2pPr>
            <a:lvl3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3pPr>
            <a:lvl4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4pPr>
            <a:lvl5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11" name="Espaço Reservado para Texto 4">
            <a:extLst>
              <a:ext uri="{FF2B5EF4-FFF2-40B4-BE49-F238E27FC236}">
                <a16:creationId xmlns:a16="http://schemas.microsoft.com/office/drawing/2014/main" id="{A9AC7104-83A4-4778-B422-65C3293809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59661" y="1792224"/>
            <a:ext cx="3429000" cy="615950"/>
          </a:xfrm>
        </p:spPr>
        <p:txBody>
          <a:bodyPr rtlCol="0" anchor="b">
            <a:normAutofit/>
          </a:bodyPr>
          <a:lstStyle>
            <a:lvl1pPr marL="0" indent="0">
              <a:buNone/>
              <a:defRPr sz="2400" b="1" cap="all" spc="200" baseline="0">
                <a:solidFill>
                  <a:schemeClr val="accent1">
                    <a:alpha val="77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12" name="Espaço Reservado para Conteúdo 5">
            <a:extLst>
              <a:ext uri="{FF2B5EF4-FFF2-40B4-BE49-F238E27FC236}">
                <a16:creationId xmlns:a16="http://schemas.microsoft.com/office/drawing/2014/main" id="{3D9010FA-B494-44F4-87EE-F9AA5226267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59661" y="2505456"/>
            <a:ext cx="3429000" cy="3011476"/>
          </a:xfrm>
        </p:spPr>
        <p:txBody>
          <a:bodyPr rtlCol="0">
            <a:normAutofit/>
          </a:bodyPr>
          <a:lstStyle>
            <a:lvl1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1pPr>
            <a:lvl2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2pPr>
            <a:lvl3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3pPr>
            <a:lvl4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4pPr>
            <a:lvl5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14" name="Espaço Reservado para Data 3">
            <a:extLst>
              <a:ext uri="{FF2B5EF4-FFF2-40B4-BE49-F238E27FC236}">
                <a16:creationId xmlns:a16="http://schemas.microsoft.com/office/drawing/2014/main" id="{13E94383-11E6-486C-8325-BE8B447AA7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pt-BR"/>
              <a:t>Domingo, 7 de fevereiro de 20XX</a:t>
            </a:r>
            <a:endParaRPr lang="pt-BR" dirty="0"/>
          </a:p>
        </p:txBody>
      </p:sp>
      <p:sp>
        <p:nvSpPr>
          <p:cNvPr id="15" name="Espaço Reservado para Rodapé 4">
            <a:extLst>
              <a:ext uri="{FF2B5EF4-FFF2-40B4-BE49-F238E27FC236}">
                <a16:creationId xmlns:a16="http://schemas.microsoft.com/office/drawing/2014/main" id="{6F62069A-7C14-42BA-A1F2-AE00A6BC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pt-BR"/>
              <a:t>Amostra de Texto de Rodapé</a:t>
            </a: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930E56EE-505D-4420-971C-982EA4EF0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957999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ço Reservado para o Número do Slide 5">
            <a:extLst>
              <a:ext uri="{FF2B5EF4-FFF2-40B4-BE49-F238E27FC236}">
                <a16:creationId xmlns:a16="http://schemas.microsoft.com/office/drawing/2014/main" id="{B0EB13C5-C98D-4847-ABF3-6D98B8E51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  <a:prstGeom prst="rect">
            <a:avLst/>
          </a:prstGeom>
        </p:spPr>
        <p:txBody>
          <a:bodyPr tIns="72000" bIns="72000" rtlCol="0"/>
          <a:lstStyle>
            <a:lvl1pPr algn="r">
              <a:defRPr sz="3600" b="0">
                <a:ln w="6350">
                  <a:noFill/>
                </a:ln>
                <a:solidFill>
                  <a:schemeClr val="tx2"/>
                </a:solidFill>
              </a:defRPr>
            </a:lvl1pPr>
          </a:lstStyle>
          <a:p>
            <a:pPr rtl="0"/>
            <a:fld id="{63F9D384-533B-4C4E-B660-F861AA07D173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4840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Resu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tângulo 5">
            <a:extLst>
              <a:ext uri="{FF2B5EF4-FFF2-40B4-BE49-F238E27FC236}">
                <a16:creationId xmlns:a16="http://schemas.microsoft.com/office/drawing/2014/main" id="{EF80CB87-A239-40AE-85FA-01D245F19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223704B0-67D9-4193-9064-08E51EDDF1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320040"/>
            <a:ext cx="7381875" cy="752955"/>
          </a:xfrm>
        </p:spPr>
        <p:txBody>
          <a:bodyPr wrap="square" rtlCol="0" anchor="t" anchorCtr="0">
            <a:normAutofit/>
          </a:bodyPr>
          <a:lstStyle/>
          <a:p>
            <a:pPr rtl="0">
              <a:lnSpc>
                <a:spcPct val="100000"/>
              </a:lnSpc>
            </a:pPr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31FB0A3F-5AFA-420D-965E-C72D1EB23D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1194280"/>
            <a:ext cx="7381875" cy="4322275"/>
          </a:xfrm>
        </p:spPr>
        <p:txBody>
          <a:bodyPr rtlCol="0">
            <a:normAutofit/>
          </a:bodyPr>
          <a:lstStyle/>
          <a:p>
            <a:pPr rtl="0"/>
            <a:r>
              <a:rPr lang="pt-BR"/>
              <a:t>Clique para editar o estilo do subtítulo Mestre</a:t>
            </a:r>
            <a:endParaRPr lang="pt-BR" dirty="0"/>
          </a:p>
        </p:txBody>
      </p:sp>
      <p:sp>
        <p:nvSpPr>
          <p:cNvPr id="13" name="Espaço Reservado para Data 3">
            <a:extLst>
              <a:ext uri="{FF2B5EF4-FFF2-40B4-BE49-F238E27FC236}">
                <a16:creationId xmlns:a16="http://schemas.microsoft.com/office/drawing/2014/main" id="{DC9C25CB-DEDF-46B3-BF33-CDFD2C6F4D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</p:spPr>
        <p:txBody>
          <a:bodyPr rtlCol="0"/>
          <a:lstStyle/>
          <a:p>
            <a:pPr rtl="0"/>
            <a:r>
              <a:rPr lang="pt-BR">
                <a:latin typeface="+mn-lt"/>
              </a:rPr>
              <a:t>Domingo, 7 de fevereiro de 20XX</a:t>
            </a:r>
            <a:endParaRPr lang="pt-BR" dirty="0">
              <a:latin typeface="+mn-lt"/>
            </a:endParaRPr>
          </a:p>
        </p:txBody>
      </p:sp>
      <p:sp>
        <p:nvSpPr>
          <p:cNvPr id="14" name="Espaço Reservado para Rodapé 4">
            <a:extLst>
              <a:ext uri="{FF2B5EF4-FFF2-40B4-BE49-F238E27FC236}">
                <a16:creationId xmlns:a16="http://schemas.microsoft.com/office/drawing/2014/main" id="{62BE3C0D-3A0F-4F87-A282-B89DF4055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</p:spPr>
        <p:txBody>
          <a:bodyPr rtlCol="0"/>
          <a:lstStyle/>
          <a:p>
            <a:pPr rtl="0"/>
            <a:r>
              <a:rPr lang="pt-BR">
                <a:latin typeface="+mn-lt"/>
              </a:rPr>
              <a:t>Amostra de Texto de Rodapé</a:t>
            </a: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0C3CF370-38A0-483A-B54B-2E069363DA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291513" y="0"/>
            <a:ext cx="0" cy="59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F136BBA0-0536-4889-8887-301D33F3D1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ço Reservado para o Número do Slide 5">
            <a:extLst>
              <a:ext uri="{FF2B5EF4-FFF2-40B4-BE49-F238E27FC236}">
                <a16:creationId xmlns:a16="http://schemas.microsoft.com/office/drawing/2014/main" id="{9E301FA2-804E-463C-AF86-C73F697AC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  <a:prstGeom prst="rect">
            <a:avLst/>
          </a:prstGeom>
        </p:spPr>
        <p:txBody>
          <a:bodyPr tIns="72000" bIns="72000" rtlCol="0"/>
          <a:lstStyle>
            <a:lvl1pPr algn="r">
              <a:defRPr sz="3600" b="0">
                <a:ln w="6350">
                  <a:noFill/>
                </a:ln>
                <a:solidFill>
                  <a:schemeClr val="tx2"/>
                </a:solidFill>
              </a:defRPr>
            </a:lvl1pPr>
          </a:lstStyle>
          <a:p>
            <a:pPr rtl="0"/>
            <a:fld id="{63F9D384-533B-4C4E-B660-F861AA07D173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3026BB2-A295-414E-A22B-85305E9998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93608" y="0"/>
            <a:ext cx="3904488" cy="5961888"/>
          </a:xfrm>
          <a:solidFill>
            <a:schemeClr val="accent1"/>
          </a:solidFill>
        </p:spPr>
        <p:txBody>
          <a:bodyPr rtlCol="0"/>
          <a:lstStyle/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12224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Fecha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tângulo 7">
            <a:extLst>
              <a:ext uri="{FF2B5EF4-FFF2-40B4-BE49-F238E27FC236}">
                <a16:creationId xmlns:a16="http://schemas.microsoft.com/office/drawing/2014/main" id="{6F0094CF-2871-4DDF-AC40-0C19BEA25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30A5715-1FF7-4E6E-AB26-D1D2AF411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1"/>
            <a:ext cx="4363831" cy="2042149"/>
          </a:xfrm>
          <a:solidFill>
            <a:schemeClr val="tx2"/>
          </a:solidFill>
        </p:spPr>
        <p:txBody>
          <a:bodyPr rtlCol="0" anchor="ctr"/>
          <a:lstStyle>
            <a:lvl1pPr marL="457200"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pt-BR"/>
              <a:t>Clique para editar o título Mestre</a:t>
            </a:r>
          </a:p>
        </p:txBody>
      </p:sp>
      <p:sp>
        <p:nvSpPr>
          <p:cNvPr id="15" name="Espaço Reservado para Conteúdo 7">
            <a:extLst>
              <a:ext uri="{FF2B5EF4-FFF2-40B4-BE49-F238E27FC236}">
                <a16:creationId xmlns:a16="http://schemas.microsoft.com/office/drawing/2014/main" id="{ED24DC0D-1282-4C4E-A478-FE21FA1D2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5" y="2246049"/>
            <a:ext cx="3457572" cy="3266357"/>
          </a:xfrm>
        </p:spPr>
        <p:txBody>
          <a:bodyPr rtlCol="0"/>
          <a:lstStyle/>
          <a:p>
            <a:pPr lvl="0" rtl="0"/>
            <a:r>
              <a:rPr lang="pt-BR">
                <a:solidFill>
                  <a:schemeClr val="tx2"/>
                </a:solidFill>
                <a:latin typeface="+mn-lt"/>
              </a:rPr>
              <a:t>Clique para editar os estilos de texto Mestres</a:t>
            </a: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4889AF83-EAB4-45B3-88E0-7E887F1A5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66021" y="-1"/>
            <a:ext cx="0" cy="59580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77CB34A0-36A4-44C8-86AA-7340C3906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spaço Reservado para Data 3">
            <a:extLst>
              <a:ext uri="{FF2B5EF4-FFF2-40B4-BE49-F238E27FC236}">
                <a16:creationId xmlns:a16="http://schemas.microsoft.com/office/drawing/2014/main" id="{7D662CC8-6EC6-4BA7-A49C-0790C1FC14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4" y="5958000"/>
            <a:ext cx="3457576" cy="9000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pt-BR"/>
              <a:t>Domingo, 7 de fevereiro de 20XX</a:t>
            </a:r>
            <a:endParaRPr lang="pt-BR" dirty="0"/>
          </a:p>
        </p:txBody>
      </p:sp>
      <p:sp>
        <p:nvSpPr>
          <p:cNvPr id="5" name="Espaço Reservado para Imagem 4">
            <a:extLst>
              <a:ext uri="{FF2B5EF4-FFF2-40B4-BE49-F238E27FC236}">
                <a16:creationId xmlns:a16="http://schemas.microsoft.com/office/drawing/2014/main" id="{C340B371-E7CE-4F58-B890-3DB2437A8A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65036" y="-3175"/>
            <a:ext cx="7827264" cy="5961888"/>
          </a:xfrm>
          <a:solidFill>
            <a:schemeClr val="accent1"/>
          </a:solidFill>
        </p:spPr>
        <p:txBody>
          <a:bodyPr rtlCol="0"/>
          <a:lstStyle/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21" name="Espaço Reservado para Rodapé 4">
            <a:extLst>
              <a:ext uri="{FF2B5EF4-FFF2-40B4-BE49-F238E27FC236}">
                <a16:creationId xmlns:a16="http://schemas.microsoft.com/office/drawing/2014/main" id="{78DFA1B0-2A4F-4E75-8793-C9EF0A48D7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67212" y="5958000"/>
            <a:ext cx="5400675" cy="9000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pt-BR"/>
              <a:t>Amostra de Texto de Rodapé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920703DF-A59D-404B-9F97-4E0335909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-600" y="5961888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ço Reservado para o Número do Slide 5">
            <a:extLst>
              <a:ext uri="{FF2B5EF4-FFF2-40B4-BE49-F238E27FC236}">
                <a16:creationId xmlns:a16="http://schemas.microsoft.com/office/drawing/2014/main" id="{A66B571D-4F8A-4FD9-B1CD-0EE8887D6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  <a:prstGeom prst="rect">
            <a:avLst/>
          </a:prstGeom>
        </p:spPr>
        <p:txBody>
          <a:bodyPr tIns="72000" bIns="72000" rtlCol="0"/>
          <a:lstStyle>
            <a:lvl1pPr algn="r">
              <a:defRPr sz="3600" b="0">
                <a:ln w="6350">
                  <a:noFill/>
                </a:ln>
                <a:solidFill>
                  <a:schemeClr val="tx2"/>
                </a:solidFill>
              </a:defRPr>
            </a:lvl1pPr>
          </a:lstStyle>
          <a:p>
            <a:pPr rtl="0"/>
            <a:fld id="{63F9D384-533B-4C4E-B660-F861AA07D173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69941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D6B56296-1077-490F-AD3B-51C42732E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48FAA7E-0E06-4760-8C38-061DBED558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904488" cy="5961888"/>
          </a:xfrm>
          <a:solidFill>
            <a:schemeClr val="accent1"/>
          </a:solidFill>
        </p:spPr>
        <p:txBody>
          <a:bodyPr rtlCol="0"/>
          <a:lstStyle/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CBE08D24-2048-4277-B952-4B912357A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7213" y="441325"/>
            <a:ext cx="7381875" cy="3644968"/>
          </a:xfrm>
        </p:spPr>
        <p:txBody>
          <a:bodyPr rtlCol="0" anchor="b" anchorCtr="0">
            <a:normAutofit/>
          </a:bodyPr>
          <a:lstStyle/>
          <a:p>
            <a:pPr rtl="0">
              <a:lnSpc>
                <a:spcPct val="100000"/>
              </a:lnSpc>
            </a:pPr>
            <a:r>
              <a:rPr lang="pt-BR">
                <a:solidFill>
                  <a:schemeClr val="bg2"/>
                </a:solidFill>
              </a:rPr>
              <a:t>Clique para editar o título Mestre</a:t>
            </a:r>
            <a:endParaRPr lang="pt-BR" dirty="0">
              <a:solidFill>
                <a:schemeClr val="bg2"/>
              </a:solidFill>
            </a:endParaRPr>
          </a:p>
        </p:txBody>
      </p:sp>
      <p:sp>
        <p:nvSpPr>
          <p:cNvPr id="10" name="Espaço Reservado para Data 3">
            <a:extLst>
              <a:ext uri="{FF2B5EF4-FFF2-40B4-BE49-F238E27FC236}">
                <a16:creationId xmlns:a16="http://schemas.microsoft.com/office/drawing/2014/main" id="{909A0147-2421-4881-958A-681569CD75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rtlCol="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pPr rtl="0"/>
            <a:r>
              <a:rPr lang="pt-BR"/>
              <a:t>Domingo, 7 de fevereiro de 20XX</a:t>
            </a:r>
            <a:endParaRPr lang="pt-BR" dirty="0">
              <a:latin typeface="+mn-lt"/>
            </a:endParaRPr>
          </a:p>
        </p:txBody>
      </p:sp>
      <p:sp>
        <p:nvSpPr>
          <p:cNvPr id="11" name="Espaço Reservado para Rodapé 4">
            <a:extLst>
              <a:ext uri="{FF2B5EF4-FFF2-40B4-BE49-F238E27FC236}">
                <a16:creationId xmlns:a16="http://schemas.microsoft.com/office/drawing/2014/main" id="{514BF4BE-E699-4D5B-AD90-3918DA32EE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rtlCol="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pPr rtl="0"/>
            <a:r>
              <a:rPr lang="pt-BR"/>
              <a:t>Amostra de Texto de Rodapé</a:t>
            </a:r>
            <a:endParaRPr lang="pt-BR" dirty="0">
              <a:latin typeface="+mn-lt"/>
            </a:endParaRPr>
          </a:p>
        </p:txBody>
      </p:sp>
      <p:sp>
        <p:nvSpPr>
          <p:cNvPr id="12" name="Espaço Reservado para o Número do Slide 5">
            <a:extLst>
              <a:ext uri="{FF2B5EF4-FFF2-40B4-BE49-F238E27FC236}">
                <a16:creationId xmlns:a16="http://schemas.microsoft.com/office/drawing/2014/main" id="{2849F009-8335-40E3-B8F6-E0C944D9FD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rtlCol="0" anchor="ctr" anchorCtr="0"/>
          <a:lstStyle>
            <a:lvl1pPr algn="ct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pPr rtl="0"/>
            <a:fld id="{63F9D384-533B-4C4E-B660-F861AA07D173}" type="slidenum">
              <a:rPr lang="pt-BR" smtClean="0"/>
              <a:pPr rtl="0"/>
              <a:t>‹nº›</a:t>
            </a:fld>
            <a:endParaRPr lang="pt-BR" dirty="0">
              <a:latin typeface="+mn-lt"/>
            </a:endParaRP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01AA0935-460F-4638-9E37-D59F2DEC0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ítulo 2">
            <a:extLst>
              <a:ext uri="{FF2B5EF4-FFF2-40B4-BE49-F238E27FC236}">
                <a16:creationId xmlns:a16="http://schemas.microsoft.com/office/drawing/2014/main" id="{9B3931E3-625E-49D6-BB15-6E087FE9C4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7213" y="4101151"/>
            <a:ext cx="7381875" cy="1415405"/>
          </a:xfrm>
        </p:spPr>
        <p:txBody>
          <a:bodyPr wrap="square" rtlCol="0" anchor="t" anchorCtr="0">
            <a:normAutofit/>
          </a:bodyPr>
          <a:lstStyle/>
          <a:p>
            <a:pPr rtl="0"/>
            <a:r>
              <a:rPr lang="pt-BR">
                <a:solidFill>
                  <a:schemeClr val="bg2">
                    <a:alpha val="55000"/>
                  </a:schemeClr>
                </a:solidFill>
              </a:rPr>
              <a:t>Clique para editar o estilo do subtítulo Mestre</a:t>
            </a:r>
            <a:endParaRPr lang="pt-BR" dirty="0">
              <a:solidFill>
                <a:schemeClr val="bg2">
                  <a:alpha val="55000"/>
                </a:schemeClr>
              </a:solidFill>
            </a:endParaRPr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2D721B96-BE90-48B8-837A-BA518651B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5553D12F-8664-4647-AA6A-5D31AC1D6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00486" y="0"/>
            <a:ext cx="0" cy="59580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700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Data 3">
            <a:extLst>
              <a:ext uri="{FF2B5EF4-FFF2-40B4-BE49-F238E27FC236}">
                <a16:creationId xmlns:a16="http://schemas.microsoft.com/office/drawing/2014/main" id="{909A0147-2421-4881-958A-681569CD75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rtlCol="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pPr rtl="0"/>
            <a:r>
              <a:rPr lang="pt-BR"/>
              <a:t>Domingo, 7 de fevereiro de 20XX</a:t>
            </a:r>
            <a:endParaRPr lang="pt-BR" dirty="0">
              <a:latin typeface="+mn-lt"/>
            </a:endParaRPr>
          </a:p>
        </p:txBody>
      </p:sp>
      <p:sp>
        <p:nvSpPr>
          <p:cNvPr id="11" name="Espaço Reservado para Rodapé 4">
            <a:extLst>
              <a:ext uri="{FF2B5EF4-FFF2-40B4-BE49-F238E27FC236}">
                <a16:creationId xmlns:a16="http://schemas.microsoft.com/office/drawing/2014/main" id="{514BF4BE-E699-4D5B-AD90-3918DA32EE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rtlCol="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pPr rtl="0"/>
            <a:r>
              <a:rPr lang="pt-BR"/>
              <a:t>Amostra de Texto de Rodapé</a:t>
            </a:r>
            <a:endParaRPr lang="pt-BR" dirty="0">
              <a:latin typeface="+mn-lt"/>
            </a:endParaRPr>
          </a:p>
        </p:txBody>
      </p:sp>
      <p:sp>
        <p:nvSpPr>
          <p:cNvPr id="12" name="Espaço Reservado para o Número do Slide 5">
            <a:extLst>
              <a:ext uri="{FF2B5EF4-FFF2-40B4-BE49-F238E27FC236}">
                <a16:creationId xmlns:a16="http://schemas.microsoft.com/office/drawing/2014/main" id="{2849F009-8335-40E3-B8F6-E0C944D9FD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rtlCol="0" anchor="ctr" anchorCtr="0"/>
          <a:lstStyle>
            <a:lvl1pPr algn="ct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pPr rtl="0"/>
            <a:fld id="{63F9D384-533B-4C4E-B660-F861AA07D173}" type="slidenum">
              <a:rPr lang="pt-BR" smtClean="0"/>
              <a:pPr rtl="0"/>
              <a:t>‹nº›</a:t>
            </a:fld>
            <a:endParaRPr lang="pt-BR" dirty="0">
              <a:latin typeface="+mn-lt"/>
            </a:endParaRP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01AA0935-460F-4638-9E37-D59F2DEC0AC4}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329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BC3CD3-52EB-4792-A9D9-987CD03511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441324"/>
            <a:ext cx="11306175" cy="2485349"/>
          </a:xfrm>
        </p:spPr>
        <p:txBody>
          <a:bodyPr wrap="square" lIns="0" tIns="0" rIns="0" bIns="0" rtlCol="0" anchor="b" anchorCtr="0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37AA7E-2193-4D1B-A896-BA7E306494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3070799"/>
            <a:ext cx="11306175" cy="2445758"/>
          </a:xfrm>
        </p:spPr>
        <p:txBody>
          <a:bodyPr lIns="0" tIns="0" rIns="0" bIns="0" rtlCol="0">
            <a:normAutofit/>
          </a:bodyPr>
          <a:lstStyle>
            <a:lvl1pPr marL="0" indent="0" algn="l">
              <a:lnSpc>
                <a:spcPct val="104000"/>
              </a:lnSpc>
              <a:buNone/>
              <a:defRPr sz="4600">
                <a:solidFill>
                  <a:schemeClr val="tx2">
                    <a:alpha val="56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/>
              <a:t>Clique para editar o estilo do subtítulo Mestre</a:t>
            </a:r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24A14B1-115B-40A3-9D71-3DE33E9DCE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r>
              <a:rPr lang="pt-BR"/>
              <a:t>Domingo, 7 de fevereiro de 20XX</a:t>
            </a:r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0BC9B78-0E13-48BD-A3A2-B7E3C6090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r>
              <a:rPr lang="pt-BR"/>
              <a:t>Amostra de Texto de Rodapé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5506D940-CD1A-46A6-8495-AD6F6CF8B13C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ço Reservado para o Número do Slide 5">
            <a:extLst>
              <a:ext uri="{FF2B5EF4-FFF2-40B4-BE49-F238E27FC236}">
                <a16:creationId xmlns:a16="http://schemas.microsoft.com/office/drawing/2014/main" id="{2F703579-0A2C-4B0E-9C2F-BF2EAF07E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  <a:prstGeom prst="rect">
            <a:avLst/>
          </a:prstGeom>
        </p:spPr>
        <p:txBody>
          <a:bodyPr tIns="72000" bIns="72000" rtlCol="0"/>
          <a:lstStyle>
            <a:lvl1pPr algn="r">
              <a:defRPr sz="3600" b="0">
                <a:ln w="6350">
                  <a:noFill/>
                </a:ln>
                <a:solidFill>
                  <a:schemeClr val="tx2"/>
                </a:solidFill>
              </a:defRPr>
            </a:lvl1pPr>
          </a:lstStyle>
          <a:p>
            <a:pPr rtl="0"/>
            <a:fld id="{63F9D384-533B-4C4E-B660-F861AA07D173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2199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5ACBF0"/>
          </p15:clr>
        </p15:guide>
        <p15:guide id="2" pos="3840">
          <p15:clr>
            <a:srgbClr val="F26B43"/>
          </p15:clr>
        </p15:guide>
        <p15:guide id="3" pos="279">
          <p15:clr>
            <a:srgbClr val="F26B43"/>
          </p15:clr>
        </p15:guide>
        <p15:guide id="4" pos="7401">
          <p15:clr>
            <a:srgbClr val="F26B43"/>
          </p15:clr>
        </p15:guide>
        <p15:guide id="5" pos="1232">
          <p15:clr>
            <a:srgbClr val="5ACBF0"/>
          </p15:clr>
        </p15:guide>
        <p15:guide id="6" pos="1504">
          <p15:clr>
            <a:srgbClr val="5ACBF0"/>
          </p15:clr>
        </p15:guide>
        <p15:guide id="7" pos="2457">
          <p15:clr>
            <a:srgbClr val="5ACBF0"/>
          </p15:clr>
        </p15:guide>
        <p15:guide id="8" pos="2751">
          <p15:clr>
            <a:srgbClr val="5ACBF0"/>
          </p15:clr>
        </p15:guide>
        <p15:guide id="9" pos="3704">
          <p15:clr>
            <a:srgbClr val="5ACBF0"/>
          </p15:clr>
        </p15:guide>
        <p15:guide id="10" pos="3976">
          <p15:clr>
            <a:srgbClr val="5ACBF0"/>
          </p15:clr>
        </p15:guide>
        <p15:guide id="11" pos="4929">
          <p15:clr>
            <a:srgbClr val="5ACBF0"/>
          </p15:clr>
        </p15:guide>
        <p15:guide id="12" pos="5223">
          <p15:clr>
            <a:srgbClr val="5ACBF0"/>
          </p15:clr>
        </p15:guide>
        <p15:guide id="13" pos="6153">
          <p15:clr>
            <a:srgbClr val="5ACBF0"/>
          </p15:clr>
        </p15:guide>
        <p15:guide id="14" pos="6448">
          <p15:clr>
            <a:srgbClr val="5ACBF0"/>
          </p15:clr>
        </p15:guide>
        <p15:guide id="18" orient="horz" pos="278">
          <p15:clr>
            <a:srgbClr val="F26B43"/>
          </p15:clr>
        </p15:guide>
        <p15:guide id="20" orient="horz" pos="867">
          <p15:clr>
            <a:srgbClr val="5ACBF0"/>
          </p15:clr>
        </p15:guide>
        <p15:guide id="21" orient="horz" pos="1729">
          <p15:clr>
            <a:srgbClr val="5ACBF0"/>
          </p15:clr>
        </p15:guide>
        <p15:guide id="22" orient="horz" pos="3475">
          <p15:clr>
            <a:srgbClr val="F26B43"/>
          </p15:clr>
        </p15:guide>
        <p15:guide id="28" orient="horz" pos="1139">
          <p15:clr>
            <a:srgbClr val="5ACBF0"/>
          </p15:clr>
        </p15:guide>
        <p15:guide id="29" orient="horz" pos="2591">
          <p15:clr>
            <a:srgbClr val="5ACBF0"/>
          </p15:clr>
        </p15:guide>
        <p15:guide id="30" orient="horz" pos="2024">
          <p15:clr>
            <a:srgbClr val="5ACBF0"/>
          </p15:clr>
        </p15:guide>
        <p15:guide id="31" orient="horz" pos="3748">
          <p15:clr>
            <a:srgbClr val="F26B43"/>
          </p15:clr>
        </p15:guide>
        <p15:guide id="32" orient="horz" pos="1888">
          <p15:clr>
            <a:srgbClr val="F26B43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054A12-D27E-4943-9C01-3BAB8E6F3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35429"/>
            <a:ext cx="11269661" cy="3317307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27C9FB4-A15D-4A4C-9518-2A54AAF12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3" y="3832563"/>
            <a:ext cx="11269661" cy="1527175"/>
          </a:xfrm>
        </p:spPr>
        <p:txBody>
          <a:bodyPr lIns="0" tIns="0" rIns="0" bIns="0" rtlCol="0"/>
          <a:lstStyle>
            <a:lvl1pPr marL="0" indent="0">
              <a:buNone/>
              <a:defRPr sz="2400">
                <a:solidFill>
                  <a:schemeClr val="tx2">
                    <a:alpha val="56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14" name="Espaço Reservado para Data 3">
            <a:extLst>
              <a:ext uri="{FF2B5EF4-FFF2-40B4-BE49-F238E27FC236}">
                <a16:creationId xmlns:a16="http://schemas.microsoft.com/office/drawing/2014/main" id="{8F31430D-78C1-413D-9D0E-779491324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pt-BR"/>
              <a:t>Domingo, 7 de fevereiro de 20XX</a:t>
            </a:r>
            <a:endParaRPr lang="pt-BR" dirty="0"/>
          </a:p>
        </p:txBody>
      </p:sp>
      <p:sp>
        <p:nvSpPr>
          <p:cNvPr id="15" name="Espaço Reservado para Rodapé 4">
            <a:extLst>
              <a:ext uri="{FF2B5EF4-FFF2-40B4-BE49-F238E27FC236}">
                <a16:creationId xmlns:a16="http://schemas.microsoft.com/office/drawing/2014/main" id="{F437B06F-6E01-48C4-A79E-B8559775E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pt-BR"/>
              <a:t>Amostra de Texto de Rodapé</a:t>
            </a: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77955689-FF51-4F45-9ABB-35CEF1E96A0C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ço Reservado para o Número do Slide 5">
            <a:extLst>
              <a:ext uri="{FF2B5EF4-FFF2-40B4-BE49-F238E27FC236}">
                <a16:creationId xmlns:a16="http://schemas.microsoft.com/office/drawing/2014/main" id="{20C2D112-ED36-4DBC-99F9-A146334E7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  <a:prstGeom prst="rect">
            <a:avLst/>
          </a:prstGeom>
        </p:spPr>
        <p:txBody>
          <a:bodyPr tIns="72000" bIns="72000" rtlCol="0"/>
          <a:lstStyle>
            <a:lvl1pPr algn="r">
              <a:defRPr sz="3600" b="0">
                <a:ln w="6350">
                  <a:noFill/>
                </a:ln>
                <a:solidFill>
                  <a:schemeClr val="tx2"/>
                </a:solidFill>
              </a:defRPr>
            </a:lvl1pPr>
          </a:lstStyle>
          <a:p>
            <a:pPr rtl="0"/>
            <a:fld id="{63F9D384-533B-4C4E-B660-F861AA07D173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48078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E76EFA-DCD1-439C-848B-9465217A6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00" y="327600"/>
            <a:ext cx="11269660" cy="1141200"/>
          </a:xfrm>
        </p:spPr>
        <p:txBody>
          <a:bodyPr rtlCol="0"/>
          <a:lstStyle>
            <a:lvl1pPr>
              <a:lnSpc>
                <a:spcPct val="100000"/>
              </a:lnSpc>
              <a:defRPr/>
            </a:lvl1pPr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1FE0590-915B-4BD8-8660-C5BE9D1756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4" y="1825625"/>
            <a:ext cx="5400675" cy="3698875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E1B82F1-F0AC-48D5-9F1C-5141E4C177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1899" y="1825625"/>
            <a:ext cx="5400675" cy="3698875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16" name="Espaço Reservado para Data 3">
            <a:extLst>
              <a:ext uri="{FF2B5EF4-FFF2-40B4-BE49-F238E27FC236}">
                <a16:creationId xmlns:a16="http://schemas.microsoft.com/office/drawing/2014/main" id="{51D4ED8D-AAB0-42B0-91B5-93260AC18F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pt-BR"/>
              <a:t>Domingo, 7 de fevereiro de 20XX</a:t>
            </a:r>
            <a:endParaRPr lang="pt-BR" dirty="0"/>
          </a:p>
        </p:txBody>
      </p:sp>
      <p:sp>
        <p:nvSpPr>
          <p:cNvPr id="17" name="Espaço Reservado para Rodapé 4">
            <a:extLst>
              <a:ext uri="{FF2B5EF4-FFF2-40B4-BE49-F238E27FC236}">
                <a16:creationId xmlns:a16="http://schemas.microsoft.com/office/drawing/2014/main" id="{6C7CAD99-5F8F-43D0-83F2-E1F53021D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pt-BR"/>
              <a:t>Amostra de Texto de Rodapé</a:t>
            </a:r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9BC5E49A-E440-42D6-8B0F-D4B5BAD8CAB8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o Número do Slide 5">
            <a:extLst>
              <a:ext uri="{FF2B5EF4-FFF2-40B4-BE49-F238E27FC236}">
                <a16:creationId xmlns:a16="http://schemas.microsoft.com/office/drawing/2014/main" id="{3648360D-6CEB-460F-AEDB-911ED68F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  <a:prstGeom prst="rect">
            <a:avLst/>
          </a:prstGeom>
        </p:spPr>
        <p:txBody>
          <a:bodyPr tIns="72000" bIns="72000" rtlCol="0"/>
          <a:lstStyle>
            <a:lvl1pPr algn="r">
              <a:defRPr sz="3600" b="0">
                <a:ln w="6350">
                  <a:noFill/>
                </a:ln>
                <a:solidFill>
                  <a:schemeClr val="tx2"/>
                </a:solidFill>
              </a:defRPr>
            </a:lvl1pPr>
          </a:lstStyle>
          <a:p>
            <a:pPr rtl="0"/>
            <a:fld id="{63F9D384-533B-4C4E-B660-F861AA07D173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3111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90A843-22A2-45CD-8189-8D0947C04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5" y="383270"/>
            <a:ext cx="3457573" cy="1373076"/>
          </a:xfrm>
        </p:spPr>
        <p:txBody>
          <a:bodyPr rtlCol="0" anchor="t" anchorCtr="0">
            <a:norm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AAAB4C-B3C9-4E63-8A1B-082C0F492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213" y="349369"/>
            <a:ext cx="7345362" cy="5167187"/>
          </a:xfrm>
        </p:spPr>
        <p:txBody>
          <a:bodyPr rtlCol="0"/>
          <a:lstStyle>
            <a:lvl1pPr>
              <a:lnSpc>
                <a:spcPct val="112000"/>
              </a:lnSpc>
              <a:defRPr sz="3200">
                <a:solidFill>
                  <a:schemeClr val="tx2">
                    <a:alpha val="77000"/>
                  </a:schemeClr>
                </a:solidFill>
              </a:defRPr>
            </a:lvl1pPr>
            <a:lvl2pPr>
              <a:lnSpc>
                <a:spcPct val="112000"/>
              </a:lnSpc>
              <a:defRPr sz="3200">
                <a:solidFill>
                  <a:schemeClr val="tx2">
                    <a:alpha val="77000"/>
                  </a:schemeClr>
                </a:solidFill>
              </a:defRPr>
            </a:lvl2pPr>
            <a:lvl3pPr>
              <a:lnSpc>
                <a:spcPct val="120000"/>
              </a:lnSpc>
              <a:defRPr sz="2000">
                <a:solidFill>
                  <a:schemeClr val="tx2">
                    <a:alpha val="77000"/>
                  </a:schemeClr>
                </a:solidFill>
              </a:defRPr>
            </a:lvl3pPr>
            <a:lvl4pPr>
              <a:lnSpc>
                <a:spcPct val="120000"/>
              </a:lnSpc>
              <a:defRPr sz="2000">
                <a:solidFill>
                  <a:schemeClr val="tx2">
                    <a:alpha val="77000"/>
                  </a:schemeClr>
                </a:solidFill>
              </a:defRPr>
            </a:lvl4pPr>
            <a:lvl5pPr>
              <a:lnSpc>
                <a:spcPct val="120000"/>
              </a:lnSpc>
              <a:defRPr sz="1600">
                <a:solidFill>
                  <a:schemeClr val="tx2">
                    <a:alpha val="77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5EDF08E-8814-4AB5-9EEC-0052256A7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2915" y="2264229"/>
            <a:ext cx="3457573" cy="3171372"/>
          </a:xfrm>
        </p:spPr>
        <p:txBody>
          <a:bodyPr rtlCol="0">
            <a:normAutofit/>
          </a:bodyPr>
          <a:lstStyle>
            <a:lvl1pPr marL="0" indent="0">
              <a:buNone/>
              <a:defRPr sz="1600">
                <a:solidFill>
                  <a:schemeClr val="tx2">
                    <a:alpha val="77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17" name="Espaço Reservado para Data 3">
            <a:extLst>
              <a:ext uri="{FF2B5EF4-FFF2-40B4-BE49-F238E27FC236}">
                <a16:creationId xmlns:a16="http://schemas.microsoft.com/office/drawing/2014/main" id="{65940B35-2B52-4835-9F7F-6AB86A1212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pt-BR"/>
              <a:t>Domingo, 7 de fevereiro de 20XX</a:t>
            </a:r>
            <a:endParaRPr lang="pt-BR" dirty="0"/>
          </a:p>
        </p:txBody>
      </p:sp>
      <p:sp>
        <p:nvSpPr>
          <p:cNvPr id="18" name="Espaço Reservado para Rodapé 4">
            <a:extLst>
              <a:ext uri="{FF2B5EF4-FFF2-40B4-BE49-F238E27FC236}">
                <a16:creationId xmlns:a16="http://schemas.microsoft.com/office/drawing/2014/main" id="{0BAE5D7E-7CFE-48B9-836B-640E4E881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pt-BR"/>
              <a:t>Amostra de Texto de Rodapé</a:t>
            </a:r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E703507D-4779-4D32-85CB-0A8040B6E552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o Número do Slide 5">
            <a:extLst>
              <a:ext uri="{FF2B5EF4-FFF2-40B4-BE49-F238E27FC236}">
                <a16:creationId xmlns:a16="http://schemas.microsoft.com/office/drawing/2014/main" id="{B09C198C-9BE5-4543-BA4B-A93E96CB8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  <a:prstGeom prst="rect">
            <a:avLst/>
          </a:prstGeom>
        </p:spPr>
        <p:txBody>
          <a:bodyPr tIns="72000" bIns="72000" rtlCol="0"/>
          <a:lstStyle>
            <a:lvl1pPr algn="r">
              <a:defRPr sz="3600" b="0">
                <a:ln w="6350">
                  <a:noFill/>
                </a:ln>
                <a:solidFill>
                  <a:schemeClr val="tx2"/>
                </a:solidFill>
              </a:defRPr>
            </a:lvl1pPr>
          </a:lstStyle>
          <a:p>
            <a:pPr rtl="0"/>
            <a:fld id="{63F9D384-533B-4C4E-B660-F861AA07D173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59828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1869B5-6EAD-4108-B9E2-9CABAB9DE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088" y="441324"/>
            <a:ext cx="3932237" cy="952047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275599E-B10D-4308-A5CB-CC7D487B49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78488" y="441324"/>
            <a:ext cx="6078083" cy="5508626"/>
          </a:xfrm>
        </p:spPr>
        <p:txBody>
          <a:bodyPr rtlCol="0"/>
          <a:lstStyle>
            <a:lvl1pPr marL="0" indent="0">
              <a:buNone/>
              <a:defRPr sz="3200">
                <a:solidFill>
                  <a:schemeClr val="tx2">
                    <a:alpha val="77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6034C18-5042-469D-BCF7-26AD9FDCCC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35088" y="1778000"/>
            <a:ext cx="3932237" cy="4171950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tx2">
                    <a:alpha val="77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12" name="Espaço Reservado para Data 3">
            <a:extLst>
              <a:ext uri="{FF2B5EF4-FFF2-40B4-BE49-F238E27FC236}">
                <a16:creationId xmlns:a16="http://schemas.microsoft.com/office/drawing/2014/main" id="{9FB01925-1670-4C63-8B44-2B14B7BE9D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-935887" y="1377212"/>
            <a:ext cx="2771775" cy="900000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pt-BR"/>
              <a:t>Domingo, 7 de fevereiro de 20XX</a:t>
            </a:r>
            <a:endParaRPr lang="pt-BR" dirty="0"/>
          </a:p>
        </p:txBody>
      </p:sp>
      <p:sp>
        <p:nvSpPr>
          <p:cNvPr id="13" name="Espaço Reservado para Rodapé 4">
            <a:extLst>
              <a:ext uri="{FF2B5EF4-FFF2-40B4-BE49-F238E27FC236}">
                <a16:creationId xmlns:a16="http://schemas.microsoft.com/office/drawing/2014/main" id="{5CE1A673-960F-4A50-AE54-70AE0DA3B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810475" y="4239475"/>
            <a:ext cx="2520950" cy="900000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pt-BR"/>
              <a:t>Amostra de Texto de Rodapé</a:t>
            </a:r>
          </a:p>
        </p:txBody>
      </p:sp>
      <p:sp>
        <p:nvSpPr>
          <p:cNvPr id="14" name="Espaço Reservado para o Número do Slide 5">
            <a:extLst>
              <a:ext uri="{FF2B5EF4-FFF2-40B4-BE49-F238E27FC236}">
                <a16:creationId xmlns:a16="http://schemas.microsoft.com/office/drawing/2014/main" id="{9DEF9E6C-740A-4B36-BA9F-32AF986ED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5949950"/>
            <a:ext cx="900000" cy="900000"/>
          </a:xfrm>
          <a:prstGeom prst="rect">
            <a:avLst/>
          </a:prstGeom>
        </p:spPr>
        <p:txBody>
          <a:bodyPr lIns="72000" rIns="72000" rtlCol="0">
            <a:normAutofit/>
          </a:bodyPr>
          <a:lstStyle>
            <a:lvl1pPr algn="ctr">
              <a:defRPr sz="3600" b="0">
                <a:ln w="6350">
                  <a:noFill/>
                </a:ln>
                <a:solidFill>
                  <a:schemeClr val="tx2"/>
                </a:solidFill>
              </a:defRPr>
            </a:lvl1pPr>
          </a:lstStyle>
          <a:p>
            <a:pPr rtl="0"/>
            <a:fld id="{63F9D384-533B-4C4E-B660-F861AA07D173}" type="slidenum">
              <a:rPr lang="pt-BR" smtClean="0"/>
              <a:pPr rtl="0"/>
              <a:t>‹nº›</a:t>
            </a:fld>
            <a:endParaRPr lang="pt-BR" dirty="0"/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0D31C920-29CA-4744-9814-A4FCF4554907}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57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tângulo 5">
            <a:extLst>
              <a:ext uri="{FF2B5EF4-FFF2-40B4-BE49-F238E27FC236}">
                <a16:creationId xmlns:a16="http://schemas.microsoft.com/office/drawing/2014/main" id="{4DAF32CB-8FFB-4915-83CF-FE9701002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8" name="Título 6">
            <a:extLst>
              <a:ext uri="{FF2B5EF4-FFF2-40B4-BE49-F238E27FC236}">
                <a16:creationId xmlns:a16="http://schemas.microsoft.com/office/drawing/2014/main" id="{F0A3A1D3-45B1-4A98-AC1C-57B1DE826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00" y="0"/>
            <a:ext cx="6310695" cy="1817169"/>
          </a:xfrm>
          <a:solidFill>
            <a:schemeClr val="tx2"/>
          </a:solidFill>
        </p:spPr>
        <p:txBody>
          <a:bodyPr bIns="274320" rtlCol="0" anchor="b"/>
          <a:lstStyle>
            <a:lvl1pPr marL="457200"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pt-BR">
                <a:solidFill>
                  <a:schemeClr val="bg2"/>
                </a:solidFill>
              </a:rPr>
              <a:t>Clique para editar o título Mestre</a:t>
            </a:r>
            <a:endParaRPr lang="pt-BR" dirty="0">
              <a:solidFill>
                <a:schemeClr val="bg2"/>
              </a:solidFill>
            </a:endParaRPr>
          </a:p>
        </p:txBody>
      </p:sp>
      <p:sp>
        <p:nvSpPr>
          <p:cNvPr id="13" name="Espaço Reservado para Conteúdo 7">
            <a:extLst>
              <a:ext uri="{FF2B5EF4-FFF2-40B4-BE49-F238E27FC236}">
                <a16:creationId xmlns:a16="http://schemas.microsoft.com/office/drawing/2014/main" id="{830931AC-C857-4060-AA10-476957E80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4" y="2246049"/>
            <a:ext cx="5437185" cy="3266357"/>
          </a:xfrm>
        </p:spPr>
        <p:txBody>
          <a:bodyPr rtlCol="0"/>
          <a:lstStyle/>
          <a:p>
            <a:pPr lvl="0" rtl="0"/>
            <a:r>
              <a:rPr lang="pt-BR">
                <a:solidFill>
                  <a:schemeClr val="tx2"/>
                </a:solidFill>
                <a:latin typeface="+mn-lt"/>
              </a:rPr>
              <a:t>Clique para editar os estilos de texto Mestres</a:t>
            </a:r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2F35884A-AA66-4463-BED7-15E9AEA61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9179C15E-DBE3-4BE1-9DEF-097D72F5D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11900" y="0"/>
            <a:ext cx="0" cy="594995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A623E7A8-4D91-4B68-BDD5-2E7205132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251950" y="6"/>
            <a:ext cx="0" cy="59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689929F-E748-4AF3-8F29-53A0B503E7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57416" y="438912"/>
            <a:ext cx="2057400" cy="5074920"/>
          </a:xfrm>
          <a:solidFill>
            <a:schemeClr val="accent1"/>
          </a:solidFill>
        </p:spPr>
        <p:txBody>
          <a:bodyPr rtlCol="0"/>
          <a:lstStyle/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35" name="Espaço Reservado para Imagem 2">
            <a:extLst>
              <a:ext uri="{FF2B5EF4-FFF2-40B4-BE49-F238E27FC236}">
                <a16:creationId xmlns:a16="http://schemas.microsoft.com/office/drawing/2014/main" id="{692E4A71-59E7-43D2-9C35-933F0EF97DF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692640" y="438912"/>
            <a:ext cx="2057400" cy="5074920"/>
          </a:xfrm>
          <a:solidFill>
            <a:schemeClr val="accent1"/>
          </a:solidFill>
        </p:spPr>
        <p:txBody>
          <a:bodyPr rtlCol="0"/>
          <a:lstStyle/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16" name="Espaço Reservado para Data 3">
            <a:extLst>
              <a:ext uri="{FF2B5EF4-FFF2-40B4-BE49-F238E27FC236}">
                <a16:creationId xmlns:a16="http://schemas.microsoft.com/office/drawing/2014/main" id="{24C5608B-94D9-4652-82FC-8E4A66A06C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4" y="5958000"/>
            <a:ext cx="3457576" cy="9000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pt-BR"/>
              <a:t>Domingo, 7 de fevereiro de 20XX</a:t>
            </a:r>
            <a:endParaRPr lang="pt-BR" dirty="0"/>
          </a:p>
        </p:txBody>
      </p:sp>
      <p:sp>
        <p:nvSpPr>
          <p:cNvPr id="18" name="Espaço Reservado para Rodapé 4">
            <a:extLst>
              <a:ext uri="{FF2B5EF4-FFF2-40B4-BE49-F238E27FC236}">
                <a16:creationId xmlns:a16="http://schemas.microsoft.com/office/drawing/2014/main" id="{92BE82A7-308B-45B6-B346-DE80B91147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67212" y="5958000"/>
            <a:ext cx="5400675" cy="9000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pt-BR"/>
              <a:t>Amostra de Texto de Rodapé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AAC932E5-9185-4410-8B73-15E1C607A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-600" y="5961888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ço Reservado para o Número do Slide 5">
            <a:extLst>
              <a:ext uri="{FF2B5EF4-FFF2-40B4-BE49-F238E27FC236}">
                <a16:creationId xmlns:a16="http://schemas.microsoft.com/office/drawing/2014/main" id="{9D164CB9-B909-4569-A391-D7B71BBDD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  <a:prstGeom prst="rect">
            <a:avLst/>
          </a:prstGeom>
        </p:spPr>
        <p:txBody>
          <a:bodyPr tIns="72000" bIns="72000" rtlCol="0"/>
          <a:lstStyle>
            <a:lvl1pPr algn="r">
              <a:defRPr sz="3600" b="0">
                <a:ln w="6350">
                  <a:noFill/>
                </a:ln>
                <a:solidFill>
                  <a:schemeClr val="tx2"/>
                </a:solidFill>
              </a:defRPr>
            </a:lvl1pPr>
          </a:lstStyle>
          <a:p>
            <a:pPr rtl="0"/>
            <a:fld id="{63F9D384-533B-4C4E-B660-F861AA07D173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9874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rodu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62B459C6-E7AA-40AB-9218-11BD2509C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891540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8" name="Título 8">
            <a:extLst>
              <a:ext uri="{FF2B5EF4-FFF2-40B4-BE49-F238E27FC236}">
                <a16:creationId xmlns:a16="http://schemas.microsoft.com/office/drawing/2014/main" id="{720913C3-8DBA-4AB2-A9DD-FAD54FFC1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611" y="0"/>
            <a:ext cx="5407941" cy="3635533"/>
          </a:xfrm>
          <a:solidFill>
            <a:schemeClr val="tx2"/>
          </a:solidFill>
        </p:spPr>
        <p:txBody>
          <a:bodyPr tIns="365760" rtlCol="0" anchor="t" anchorCtr="0"/>
          <a:lstStyle>
            <a:lvl1pPr marL="457200">
              <a:spcBef>
                <a:spcPts val="0"/>
              </a:spcBef>
              <a:defRPr>
                <a:solidFill>
                  <a:schemeClr val="bg2"/>
                </a:solidFill>
              </a:defRPr>
            </a:lvl1pPr>
          </a:lstStyle>
          <a:p>
            <a:pPr rtl="0">
              <a:lnSpc>
                <a:spcPct val="100000"/>
              </a:lnSpc>
            </a:pPr>
            <a:r>
              <a:rPr lang="pt-BR">
                <a:solidFill>
                  <a:schemeClr val="bg2"/>
                </a:solidFill>
              </a:rPr>
              <a:t>Clique para editar o título Mestre</a:t>
            </a:r>
            <a:endParaRPr lang="pt-BR" dirty="0">
              <a:solidFill>
                <a:schemeClr val="bg2"/>
              </a:solidFill>
            </a:endParaRPr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71CD5A2B-7198-4EFE-91B8-84FA422F9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544D23C9-0B78-4E3D-944D-6781941D5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676022" y="3633990"/>
            <a:ext cx="0" cy="32184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7FD65328-8094-4B5F-AA1C-6D92EA7976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28000" y="3639600"/>
            <a:ext cx="0" cy="32184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6A735D4B-04CF-49F1-B96A-8BCB49B59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9999" y="3628968"/>
            <a:ext cx="11292001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ço Reservado para Data 3">
            <a:extLst>
              <a:ext uri="{FF2B5EF4-FFF2-40B4-BE49-F238E27FC236}">
                <a16:creationId xmlns:a16="http://schemas.microsoft.com/office/drawing/2014/main" id="{909A0147-2421-4881-958A-681569CD75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rtlCol="0" anchor="ctr" anchorCtr="0"/>
          <a:lstStyle>
            <a:lvl1pPr algn="l">
              <a:defRPr sz="1000" cap="all" spc="200" baseline="0">
                <a:solidFill>
                  <a:schemeClr val="bg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pPr rtl="0"/>
            <a:r>
              <a:rPr lang="pt-BR"/>
              <a:t>Domingo, 7 de fevereiro de 20XX</a:t>
            </a:r>
            <a:endParaRPr lang="pt-BR" dirty="0"/>
          </a:p>
        </p:txBody>
      </p:sp>
      <p:sp>
        <p:nvSpPr>
          <p:cNvPr id="11" name="Espaço Reservado para Rodapé 4">
            <a:extLst>
              <a:ext uri="{FF2B5EF4-FFF2-40B4-BE49-F238E27FC236}">
                <a16:creationId xmlns:a16="http://schemas.microsoft.com/office/drawing/2014/main" id="{514BF4BE-E699-4D5B-AD90-3918DA32EE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rtlCol="0" anchor="ctr" anchorCtr="0"/>
          <a:lstStyle>
            <a:lvl1pPr algn="l">
              <a:defRPr sz="1000" cap="all" spc="200" baseline="0">
                <a:solidFill>
                  <a:schemeClr val="bg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pPr rtl="0"/>
            <a:r>
              <a:rPr lang="pt-BR"/>
              <a:t>Amostra de Texto de Rodapé</a:t>
            </a:r>
          </a:p>
        </p:txBody>
      </p:sp>
      <p:sp>
        <p:nvSpPr>
          <p:cNvPr id="12" name="Espaço Reservado para o Número do Slide 5">
            <a:extLst>
              <a:ext uri="{FF2B5EF4-FFF2-40B4-BE49-F238E27FC236}">
                <a16:creationId xmlns:a16="http://schemas.microsoft.com/office/drawing/2014/main" id="{2849F009-8335-40E3-B8F6-E0C944D9FD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rtlCol="0" anchor="ctr" anchorCtr="0"/>
          <a:lstStyle>
            <a:lvl1pPr algn="ct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solidFill>
                  <a:schemeClr val="bg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pPr rtl="0"/>
            <a:fld id="{63F9D384-533B-4C4E-B660-F861AA07D173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13" name="Espaço Reservado para Conteúdo 9">
            <a:extLst>
              <a:ext uri="{FF2B5EF4-FFF2-40B4-BE49-F238E27FC236}">
                <a16:creationId xmlns:a16="http://schemas.microsoft.com/office/drawing/2014/main" id="{DBA418B9-443D-43A6-86B7-1CBE7DA4B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0214" y="352800"/>
            <a:ext cx="4968874" cy="2860301"/>
          </a:xfrm>
        </p:spPr>
        <p:txBody>
          <a:bodyPr rtlCol="0">
            <a:normAutofit/>
          </a:bodyPr>
          <a:lstStyle/>
          <a:p>
            <a:pPr lvl="0" rtl="0"/>
            <a:r>
              <a:rPr lang="pt-BR">
                <a:solidFill>
                  <a:schemeClr val="tx2"/>
                </a:solidFill>
                <a:latin typeface="+mn-lt"/>
              </a:rPr>
              <a:t>Clique para editar os estilos de texto Mestres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01AA0935-460F-4638-9E37-D59F2DEC0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DE6EB21-8CA2-45AE-881D-77CA356C5A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8611" y="3633702"/>
            <a:ext cx="3767328" cy="3218688"/>
          </a:xfrm>
          <a:solidFill>
            <a:schemeClr val="accent1"/>
          </a:solidFill>
        </p:spPr>
        <p:txBody>
          <a:bodyPr rtlCol="0"/>
          <a:lstStyle/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21" name="Espaço Reservado para Imagem 2">
            <a:extLst>
              <a:ext uri="{FF2B5EF4-FFF2-40B4-BE49-F238E27FC236}">
                <a16:creationId xmlns:a16="http://schemas.microsoft.com/office/drawing/2014/main" id="{29DA2DF3-077D-4C17-8B3C-057AF5F70D7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84634" y="3635534"/>
            <a:ext cx="3767328" cy="3218688"/>
          </a:xfrm>
          <a:solidFill>
            <a:schemeClr val="accent1">
              <a:lumMod val="60000"/>
              <a:lumOff val="40000"/>
            </a:schemeClr>
          </a:solidFill>
        </p:spPr>
        <p:txBody>
          <a:bodyPr rtlCol="0"/>
          <a:lstStyle/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22" name="Espaço Reservado para Imagem 2">
            <a:extLst>
              <a:ext uri="{FF2B5EF4-FFF2-40B4-BE49-F238E27FC236}">
                <a16:creationId xmlns:a16="http://schemas.microsoft.com/office/drawing/2014/main" id="{1AD7F36C-8A61-420B-B01F-91F8D256CF6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24672" y="3639312"/>
            <a:ext cx="3767328" cy="3218688"/>
          </a:xfrm>
          <a:solidFill>
            <a:schemeClr val="accent1"/>
          </a:solidFill>
        </p:spPr>
        <p:txBody>
          <a:bodyPr rtlCol="0"/>
          <a:lstStyle/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0D025A4D-12E3-4354-9702-0FCF57D53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41719" y="3639600"/>
            <a:ext cx="0" cy="32184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6482A7C0-6EF9-44BD-A4AC-74CA099CB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393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Quebra de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4780D43-C879-4F29-89E9-131AC312B2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208870"/>
            <a:ext cx="3035808" cy="2743200"/>
          </a:xfrm>
          <a:solidFill>
            <a:schemeClr val="accent1"/>
          </a:solidFill>
        </p:spPr>
        <p:txBody>
          <a:bodyPr rtlCol="0"/>
          <a:lstStyle/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39" name="Espaço Reservado para Imagem 2">
            <a:extLst>
              <a:ext uri="{FF2B5EF4-FFF2-40B4-BE49-F238E27FC236}">
                <a16:creationId xmlns:a16="http://schemas.microsoft.com/office/drawing/2014/main" id="{17FE99B5-F65C-4745-A461-3E0398E73E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52064" y="3208870"/>
            <a:ext cx="3035808" cy="2743200"/>
          </a:xfrm>
          <a:solidFill>
            <a:schemeClr val="accent1"/>
          </a:solidFill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40" name="Espaço Reservado para Imagem 2">
            <a:extLst>
              <a:ext uri="{FF2B5EF4-FFF2-40B4-BE49-F238E27FC236}">
                <a16:creationId xmlns:a16="http://schemas.microsoft.com/office/drawing/2014/main" id="{25313305-BF3D-47B8-9C96-BA1E4B22140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4128" y="3208870"/>
            <a:ext cx="3035808" cy="2743200"/>
          </a:xfrm>
          <a:solidFill>
            <a:schemeClr val="accent1"/>
          </a:solidFill>
        </p:spPr>
        <p:txBody>
          <a:bodyPr rtlCol="0"/>
          <a:lstStyle/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41" name="Espaço Reservado para Imagem 2">
            <a:extLst>
              <a:ext uri="{FF2B5EF4-FFF2-40B4-BE49-F238E27FC236}">
                <a16:creationId xmlns:a16="http://schemas.microsoft.com/office/drawing/2014/main" id="{CF5210DE-2656-46FD-9659-FBE2EA902A4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56192" y="3208870"/>
            <a:ext cx="3035808" cy="2743200"/>
          </a:xfrm>
          <a:solidFill>
            <a:schemeClr val="accent1"/>
          </a:solidFill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t-BR"/>
              <a:t> </a:t>
            </a:r>
          </a:p>
        </p:txBody>
      </p:sp>
      <p:sp>
        <p:nvSpPr>
          <p:cNvPr id="25" name="Título 1">
            <a:extLst>
              <a:ext uri="{FF2B5EF4-FFF2-40B4-BE49-F238E27FC236}">
                <a16:creationId xmlns:a16="http://schemas.microsoft.com/office/drawing/2014/main" id="{2B5599FA-2D95-4346-BF72-8C35B45E3C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324000"/>
            <a:ext cx="11306175" cy="738664"/>
          </a:xfrm>
        </p:spPr>
        <p:txBody>
          <a:bodyPr rtlCol="0" anchor="t" anchorCtr="0">
            <a:normAutofit/>
          </a:bodyPr>
          <a:lstStyle/>
          <a:p>
            <a:pPr rtl="0">
              <a:lnSpc>
                <a:spcPct val="100000"/>
              </a:lnSpc>
            </a:pPr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26" name="Subtítulo 2">
            <a:extLst>
              <a:ext uri="{FF2B5EF4-FFF2-40B4-BE49-F238E27FC236}">
                <a16:creationId xmlns:a16="http://schemas.microsoft.com/office/drawing/2014/main" id="{FED7AD8D-13BC-4A8A-926F-CC2309EEAD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1062000"/>
            <a:ext cx="11306175" cy="1682788"/>
          </a:xfrm>
        </p:spPr>
        <p:txBody>
          <a:bodyPr rtlCol="0">
            <a:normAutofit/>
          </a:bodyPr>
          <a:lstStyle/>
          <a:p>
            <a:pPr rtl="0"/>
            <a:r>
              <a:rPr lang="pt-BR">
                <a:solidFill>
                  <a:schemeClr val="tx2">
                    <a:alpha val="55000"/>
                  </a:schemeClr>
                </a:solidFill>
              </a:rPr>
              <a:t>Clique para editar o estilo do subtítulo Mestre</a:t>
            </a:r>
            <a:endParaRPr lang="pt-BR" dirty="0">
              <a:solidFill>
                <a:schemeClr val="tx2">
                  <a:alpha val="55000"/>
                </a:schemeClr>
              </a:solidFill>
            </a:endParaRPr>
          </a:p>
        </p:txBody>
      </p: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525AE084-1046-4FF4-A202-DCE2D097BC64}"/>
              </a:ext>
            </a:extLst>
          </p:cNvPr>
          <p:cNvCxnSpPr>
            <a:cxnSpLocks/>
          </p:cNvCxnSpPr>
          <p:nvPr userDrawn="1"/>
        </p:nvCxnSpPr>
        <p:spPr>
          <a:xfrm>
            <a:off x="3043301" y="3208870"/>
            <a:ext cx="0" cy="27432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3707847E-010F-4BE3-B738-ECBA669A2634}"/>
              </a:ext>
            </a:extLst>
          </p:cNvPr>
          <p:cNvCxnSpPr>
            <a:cxnSpLocks/>
          </p:cNvCxnSpPr>
          <p:nvPr userDrawn="1"/>
        </p:nvCxnSpPr>
        <p:spPr>
          <a:xfrm>
            <a:off x="6095365" y="3208870"/>
            <a:ext cx="0" cy="27432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id="{1B4192BD-AC1C-40F7-82A6-5F179AFED3C6}"/>
              </a:ext>
            </a:extLst>
          </p:cNvPr>
          <p:cNvCxnSpPr>
            <a:cxnSpLocks/>
          </p:cNvCxnSpPr>
          <p:nvPr userDrawn="1"/>
        </p:nvCxnSpPr>
        <p:spPr>
          <a:xfrm>
            <a:off x="9148064" y="3208870"/>
            <a:ext cx="0" cy="27432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B450313B-4954-4B52-A004-697EBA8F63C0}"/>
              </a:ext>
            </a:extLst>
          </p:cNvPr>
          <p:cNvCxnSpPr>
            <a:cxnSpLocks/>
          </p:cNvCxnSpPr>
          <p:nvPr userDrawn="1"/>
        </p:nvCxnSpPr>
        <p:spPr>
          <a:xfrm>
            <a:off x="0" y="3202305"/>
            <a:ext cx="121932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D076BCEF-CD05-4B98-AB47-9A229AB73667}"/>
              </a:ext>
            </a:extLst>
          </p:cNvPr>
          <p:cNvCxnSpPr>
            <a:cxnSpLocks/>
          </p:cNvCxnSpPr>
          <p:nvPr userDrawn="1"/>
        </p:nvCxnSpPr>
        <p:spPr>
          <a:xfrm>
            <a:off x="0" y="5958635"/>
            <a:ext cx="121932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206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Linha do Tempo do Gráfico da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72696C-4B86-4CA0-A733-55338D7B1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025" y="320040"/>
            <a:ext cx="10406063" cy="1263423"/>
          </a:xfrm>
        </p:spPr>
        <p:txBody>
          <a:bodyPr wrap="square" rtlCol="0"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10" name="Espaço Reservado para Data 3">
            <a:extLst>
              <a:ext uri="{FF2B5EF4-FFF2-40B4-BE49-F238E27FC236}">
                <a16:creationId xmlns:a16="http://schemas.microsoft.com/office/drawing/2014/main" id="{06243987-D9E3-40C9-94D4-B3CCFE71A4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rtlCol="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pPr rtl="0"/>
            <a:r>
              <a:rPr lang="pt-BR"/>
              <a:t>Domingo, 7 de fevereiro de 20XX</a:t>
            </a:r>
            <a:endParaRPr lang="pt-BR" dirty="0">
              <a:latin typeface="+mn-lt"/>
            </a:endParaRPr>
          </a:p>
        </p:txBody>
      </p:sp>
      <p:sp>
        <p:nvSpPr>
          <p:cNvPr id="12" name="Espaço Reservado para Rodapé 4">
            <a:extLst>
              <a:ext uri="{FF2B5EF4-FFF2-40B4-BE49-F238E27FC236}">
                <a16:creationId xmlns:a16="http://schemas.microsoft.com/office/drawing/2014/main" id="{2BF37532-63DB-40A9-90C9-9B3BB694D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rtlCol="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pPr rtl="0"/>
            <a:r>
              <a:rPr lang="pt-BR"/>
              <a:t>Amostra de Texto de Rodapé</a:t>
            </a:r>
            <a:endParaRPr lang="pt-BR" dirty="0">
              <a:latin typeface="+mn-lt"/>
            </a:endParaRPr>
          </a:p>
        </p:txBody>
      </p:sp>
      <p:sp>
        <p:nvSpPr>
          <p:cNvPr id="13" name="Espaço Reservado para o Número do Slide 5">
            <a:extLst>
              <a:ext uri="{FF2B5EF4-FFF2-40B4-BE49-F238E27FC236}">
                <a16:creationId xmlns:a16="http://schemas.microsoft.com/office/drawing/2014/main" id="{1007CCEE-A736-4DEE-982A-45CDF794F3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rtlCol="0" anchor="ctr" anchorCtr="0"/>
          <a:lstStyle>
            <a:lvl1pPr algn="ctr">
              <a:defRPr sz="3600" b="0">
                <a:ln w="6350">
                  <a:noFill/>
                </a:ln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pPr rtl="0"/>
            <a:fld id="{63F9D384-533B-4C4E-B660-F861AA07D173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3DB26C1-D742-4B12-B5E3-153A24D0A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5" y="2060575"/>
            <a:ext cx="10406063" cy="4356100"/>
          </a:xfrm>
        </p:spPr>
        <p:txBody>
          <a:bodyPr lIns="0" tIns="0" rIns="0" bIns="0" rtlCol="0">
            <a:noAutofit/>
          </a:bodyPr>
          <a:lstStyle>
            <a:lvl1pPr marL="360000" indent="-360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2000">
                <a:solidFill>
                  <a:schemeClr val="tx2">
                    <a:alpha val="77000"/>
                  </a:schemeClr>
                </a:solidFill>
              </a:defRPr>
            </a:lvl1pPr>
            <a:lvl2pPr marL="720000" indent="-360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2000">
                <a:solidFill>
                  <a:schemeClr val="tx2">
                    <a:alpha val="77000"/>
                  </a:schemeClr>
                </a:solidFill>
              </a:defRPr>
            </a:lvl2pPr>
            <a:lvl3pPr marL="1080000" indent="-288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1600">
                <a:solidFill>
                  <a:schemeClr val="tx2">
                    <a:alpha val="77000"/>
                  </a:schemeClr>
                </a:solidFill>
              </a:defRPr>
            </a:lvl3pPr>
            <a:lvl4pPr marL="1440000" indent="-288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1600">
                <a:solidFill>
                  <a:schemeClr val="tx2">
                    <a:alpha val="77000"/>
                  </a:schemeClr>
                </a:solidFill>
              </a:defRPr>
            </a:lvl4pPr>
            <a:lvl5pPr marL="1800000" indent="-288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1600">
                <a:solidFill>
                  <a:schemeClr val="tx2">
                    <a:alpha val="77000"/>
                  </a:schemeClr>
                </a:solidFill>
              </a:defRPr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36386491-6F13-4235-A32F-9F6D67F13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1772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2" pos="7401">
          <p15:clr>
            <a:srgbClr val="F26B43"/>
          </p15:clr>
        </p15:guide>
        <p15:guide id="14" orient="horz" pos="278">
          <p15:clr>
            <a:srgbClr val="F26B43"/>
          </p15:clr>
        </p15:guide>
        <p15:guide id="15" orient="horz" pos="4042">
          <p15:clr>
            <a:srgbClr val="F26B43"/>
          </p15:clr>
        </p15:guide>
        <p15:guide id="16" orient="horz" pos="1003">
          <p15:clr>
            <a:srgbClr val="5ACBF0"/>
          </p15:clr>
        </p15:guide>
        <p15:guide id="17" orient="horz" pos="1298">
          <p15:clr>
            <a:srgbClr val="5ACBF0"/>
          </p15:clr>
        </p15:guide>
        <p15:guide id="18" orient="horz" pos="2024">
          <p15:clr>
            <a:srgbClr val="5ACBF0"/>
          </p15:clr>
        </p15:guide>
        <p15:guide id="19" orient="horz" pos="2296">
          <p15:clr>
            <a:srgbClr val="5ACBF0"/>
          </p15:clr>
        </p15:guide>
        <p15:guide id="20" orient="horz" pos="3022">
          <p15:clr>
            <a:srgbClr val="5ACBF0"/>
          </p15:clr>
        </p15:guide>
        <p15:guide id="21" orient="horz" pos="3317">
          <p15:clr>
            <a:srgbClr val="5ACBF0"/>
          </p15:clr>
        </p15:guide>
        <p15:guide id="22" pos="846">
          <p15:clr>
            <a:srgbClr val="F26B43"/>
          </p15:clr>
        </p15:guide>
        <p15:guide id="23" pos="1708">
          <p15:clr>
            <a:srgbClr val="5ACBF0"/>
          </p15:clr>
        </p15:guide>
        <p15:guide id="24" pos="2003">
          <p15:clr>
            <a:srgbClr val="5ACBF0"/>
          </p15:clr>
        </p15:guide>
        <p15:guide id="25" pos="2842">
          <p15:clr>
            <a:srgbClr val="5ACBF0"/>
          </p15:clr>
        </p15:guide>
        <p15:guide id="26" pos="3137">
          <p15:clr>
            <a:srgbClr val="5ACBF0"/>
          </p15:clr>
        </p15:guide>
        <p15:guide id="28" pos="3976">
          <p15:clr>
            <a:srgbClr val="5ACBF0"/>
          </p15:clr>
        </p15:guide>
        <p15:guide id="29" pos="5110">
          <p15:clr>
            <a:srgbClr val="5ACBF0"/>
          </p15:clr>
        </p15:guide>
        <p15:guide id="30" pos="5405">
          <p15:clr>
            <a:srgbClr val="5ACBF0"/>
          </p15:clr>
        </p15:guide>
        <p15:guide id="31" pos="6267">
          <p15:clr>
            <a:srgbClr val="5ACBF0"/>
          </p15:clr>
        </p15:guide>
        <p15:guide id="32" pos="6539">
          <p15:clr>
            <a:srgbClr val="5ACBF0"/>
          </p15:clr>
        </p15:guide>
        <p15:guide id="33" pos="574">
          <p15:clr>
            <a:srgbClr val="F26B43"/>
          </p15:clr>
        </p15:guide>
        <p15:guide id="34" pos="4271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itação d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ço Reservado para Imagem 18">
            <a:extLst>
              <a:ext uri="{FF2B5EF4-FFF2-40B4-BE49-F238E27FC236}">
                <a16:creationId xmlns:a16="http://schemas.microsoft.com/office/drawing/2014/main" id="{01450242-4754-4408-A5DC-4D44304629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144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914400 w 12192000"/>
              <a:gd name="connsiteY3" fmla="*/ 6858000 h 6858000"/>
              <a:gd name="connsiteX4" fmla="*/ 0 w 12192000"/>
              <a:gd name="connsiteY4" fmla="*/ 0 h 6858000"/>
              <a:gd name="connsiteX5" fmla="*/ 877824 w 12192000"/>
              <a:gd name="connsiteY5" fmla="*/ 0 h 6858000"/>
              <a:gd name="connsiteX6" fmla="*/ 877824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91440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914400" y="6858000"/>
                </a:lnTo>
                <a:close/>
                <a:moveTo>
                  <a:pt x="0" y="0"/>
                </a:moveTo>
                <a:lnTo>
                  <a:pt x="877824" y="0"/>
                </a:lnTo>
                <a:lnTo>
                  <a:pt x="87782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037762E-A215-4366-9C05-333C5863F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899996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8" name="Título 6">
            <a:extLst>
              <a:ext uri="{FF2B5EF4-FFF2-40B4-BE49-F238E27FC236}">
                <a16:creationId xmlns:a16="http://schemas.microsoft.com/office/drawing/2014/main" id="{C87FF0FA-B9C8-45F9-9BE1-0FE9DAB2F6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0000" y="162560"/>
            <a:ext cx="2869360" cy="4749973"/>
          </a:xfrm>
          <a:noFill/>
        </p:spPr>
        <p:txBody>
          <a:bodyPr tIns="320040" rtlCol="0" anchor="ctr">
            <a:normAutofit/>
          </a:bodyPr>
          <a:lstStyle>
            <a:lvl1pPr marL="457200">
              <a:lnSpc>
                <a:spcPct val="100000"/>
              </a:lnSpc>
              <a:defRPr sz="3600">
                <a:solidFill>
                  <a:schemeClr val="bg2"/>
                </a:solidFill>
              </a:defRPr>
            </a:lvl1pPr>
          </a:lstStyle>
          <a:p>
            <a:pPr rtl="0"/>
            <a:r>
              <a:rPr lang="pt-BR">
                <a:solidFill>
                  <a:schemeClr val="bg2"/>
                </a:solidFill>
              </a:rPr>
              <a:t>Clique para editar o título Mestre</a:t>
            </a:r>
            <a:endParaRPr lang="pt-BR" dirty="0">
              <a:solidFill>
                <a:schemeClr val="bg2"/>
              </a:solidFill>
            </a:endParaRPr>
          </a:p>
        </p:txBody>
      </p:sp>
      <p:sp>
        <p:nvSpPr>
          <p:cNvPr id="13" name="Subtítulo 7">
            <a:extLst>
              <a:ext uri="{FF2B5EF4-FFF2-40B4-BE49-F238E27FC236}">
                <a16:creationId xmlns:a16="http://schemas.microsoft.com/office/drawing/2014/main" id="{A21E13D9-32A0-414B-8811-425CE64DBE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9999" y="4912534"/>
            <a:ext cx="3611662" cy="1945466"/>
          </a:xfrm>
          <a:noFill/>
        </p:spPr>
        <p:txBody>
          <a:bodyPr tIns="365760" rtlCol="0">
            <a:normAutofit/>
          </a:bodyPr>
          <a:lstStyle>
            <a:lvl1pPr marL="457200">
              <a:defRPr sz="2000">
                <a:solidFill>
                  <a:schemeClr val="bg2">
                    <a:alpha val="56000"/>
                  </a:schemeClr>
                </a:solidFill>
              </a:defRPr>
            </a:lvl1pPr>
          </a:lstStyle>
          <a:p>
            <a:pPr rtl="0">
              <a:lnSpc>
                <a:spcPct val="120000"/>
              </a:lnSpc>
            </a:pPr>
            <a:r>
              <a:rPr lang="pt-BR" sz="2000">
                <a:solidFill>
                  <a:schemeClr val="bg2">
                    <a:alpha val="56000"/>
                  </a:schemeClr>
                </a:solidFill>
              </a:rPr>
              <a:t>Clique para editar o estilo do subtítulo Mestre</a:t>
            </a:r>
            <a:endParaRPr lang="pt-BR" sz="2000" dirty="0">
              <a:solidFill>
                <a:schemeClr val="bg2">
                  <a:alpha val="56000"/>
                </a:schemeClr>
              </a:solidFill>
            </a:endParaRPr>
          </a:p>
        </p:txBody>
      </p:sp>
      <p:sp>
        <p:nvSpPr>
          <p:cNvPr id="10" name="Espaço Reservado para Data 3">
            <a:extLst>
              <a:ext uri="{FF2B5EF4-FFF2-40B4-BE49-F238E27FC236}">
                <a16:creationId xmlns:a16="http://schemas.microsoft.com/office/drawing/2014/main" id="{909A0147-2421-4881-958A-681569CD75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rtlCol="0" anchor="ctr" anchorCtr="0"/>
          <a:lstStyle>
            <a:lvl1pPr algn="l">
              <a:defRPr sz="1000" cap="all" spc="200" baseline="0">
                <a:solidFill>
                  <a:schemeClr val="bg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pPr rtl="0"/>
            <a:r>
              <a:rPr lang="pt-BR"/>
              <a:t>Domingo, 7 de fevereiro de 20XX</a:t>
            </a:r>
            <a:endParaRPr lang="pt-BR" dirty="0"/>
          </a:p>
        </p:txBody>
      </p:sp>
      <p:sp>
        <p:nvSpPr>
          <p:cNvPr id="11" name="Espaço Reservado para Rodapé 4">
            <a:extLst>
              <a:ext uri="{FF2B5EF4-FFF2-40B4-BE49-F238E27FC236}">
                <a16:creationId xmlns:a16="http://schemas.microsoft.com/office/drawing/2014/main" id="{514BF4BE-E699-4D5B-AD90-3918DA32EE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rtlCol="0" anchor="ctr" anchorCtr="0"/>
          <a:lstStyle>
            <a:lvl1pPr algn="l">
              <a:defRPr sz="1000" cap="all" spc="200" baseline="0">
                <a:solidFill>
                  <a:schemeClr val="bg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pPr rtl="0"/>
            <a:r>
              <a:rPr lang="pt-BR"/>
              <a:t>Amostra de Texto de Rodapé</a:t>
            </a:r>
          </a:p>
        </p:txBody>
      </p:sp>
      <p:sp>
        <p:nvSpPr>
          <p:cNvPr id="12" name="Espaço Reservado para o Número do Slide 5">
            <a:extLst>
              <a:ext uri="{FF2B5EF4-FFF2-40B4-BE49-F238E27FC236}">
                <a16:creationId xmlns:a16="http://schemas.microsoft.com/office/drawing/2014/main" id="{2849F009-8335-40E3-B8F6-E0C944D9FD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rtlCol="0" anchor="ctr" anchorCtr="0"/>
          <a:lstStyle>
            <a:lvl1pPr algn="ct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solidFill>
                  <a:schemeClr val="bg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pPr rtl="0"/>
            <a:fld id="{63F9D384-533B-4C4E-B660-F861AA07D173}" type="slidenum">
              <a:rPr lang="pt-BR" smtClean="0"/>
              <a:pPr rtl="0"/>
              <a:t>‹nº›</a:t>
            </a:fld>
            <a:endParaRPr lang="pt-BR" dirty="0"/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01AA0935-460F-4638-9E37-D59F2DEC0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1656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82FFBA-B7FA-43C2-A543-187E29A62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lnSpc>
                <a:spcPct val="100000"/>
              </a:lnSpc>
              <a:defRPr/>
            </a:lvl1pPr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13" name="Espaço Reservado para Data 3">
            <a:extLst>
              <a:ext uri="{FF2B5EF4-FFF2-40B4-BE49-F238E27FC236}">
                <a16:creationId xmlns:a16="http://schemas.microsoft.com/office/drawing/2014/main" id="{EB4886C6-7F2A-4A13-85F1-EFDA370C5B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rtlCol="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pPr rtl="0"/>
            <a:r>
              <a:rPr lang="pt-BR"/>
              <a:t>Domingo, 7 de fevereiro de 20XX</a:t>
            </a:r>
            <a:endParaRPr lang="pt-BR" dirty="0">
              <a:latin typeface="+mn-lt"/>
            </a:endParaRPr>
          </a:p>
        </p:txBody>
      </p:sp>
      <p:sp>
        <p:nvSpPr>
          <p:cNvPr id="14" name="Espaço Reservado para Rodapé 4">
            <a:extLst>
              <a:ext uri="{FF2B5EF4-FFF2-40B4-BE49-F238E27FC236}">
                <a16:creationId xmlns:a16="http://schemas.microsoft.com/office/drawing/2014/main" id="{69FAAFC2-F91B-4189-A9FA-0696BF84D6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rtlCol="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pPr rtl="0"/>
            <a:r>
              <a:rPr lang="pt-BR"/>
              <a:t>Amostra de Texto de Rodapé</a:t>
            </a:r>
            <a:endParaRPr lang="pt-BR" dirty="0">
              <a:latin typeface="+mn-lt"/>
            </a:endParaRPr>
          </a:p>
        </p:txBody>
      </p:sp>
      <p:sp>
        <p:nvSpPr>
          <p:cNvPr id="15" name="Espaço Reservado para o Número do Slide 5">
            <a:extLst>
              <a:ext uri="{FF2B5EF4-FFF2-40B4-BE49-F238E27FC236}">
                <a16:creationId xmlns:a16="http://schemas.microsoft.com/office/drawing/2014/main" id="{05B673D0-3765-46AD-B094-DDF79E463D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rtlCol="0" anchor="ctr" anchorCtr="0"/>
          <a:lstStyle>
            <a:lvl1pPr algn="ctr">
              <a:defRPr sz="3600" b="0">
                <a:ln w="6350">
                  <a:noFill/>
                </a:ln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pPr rtl="0"/>
            <a:fld id="{63F9D384-533B-4C4E-B660-F861AA07D173}" type="slidenum">
              <a:rPr lang="pt-BR" smtClean="0"/>
              <a:pPr rtl="0"/>
              <a:t>‹nº›</a:t>
            </a:fld>
            <a:endParaRPr lang="pt-BR" dirty="0"/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DEA31187-FB8B-4DDF-A5A9-69AB1359F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spaço Reservado para Imagem 23">
            <a:extLst>
              <a:ext uri="{FF2B5EF4-FFF2-40B4-BE49-F238E27FC236}">
                <a16:creationId xmlns:a16="http://schemas.microsoft.com/office/drawing/2014/main" id="{A19D35D3-D14B-4B07-BDBD-91A5AC3A088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344168" y="1920240"/>
            <a:ext cx="2286000" cy="2743200"/>
          </a:xfrm>
          <a:solidFill>
            <a:schemeClr val="accent1"/>
          </a:solidFill>
        </p:spPr>
        <p:txBody>
          <a:bodyPr rtlCol="0"/>
          <a:lstStyle/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7" name="Espaço Reservado para Texto 2">
            <a:extLst>
              <a:ext uri="{FF2B5EF4-FFF2-40B4-BE49-F238E27FC236}">
                <a16:creationId xmlns:a16="http://schemas.microsoft.com/office/drawing/2014/main" id="{6DABBBB8-A467-4BC1-B67B-84F2CE43AE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4168" y="4776723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/>
              <a:t>Nome</a:t>
            </a:r>
          </a:p>
        </p:txBody>
      </p:sp>
      <p:sp>
        <p:nvSpPr>
          <p:cNvPr id="8" name="Espaço Reservado para Texto 2">
            <a:extLst>
              <a:ext uri="{FF2B5EF4-FFF2-40B4-BE49-F238E27FC236}">
                <a16:creationId xmlns:a16="http://schemas.microsoft.com/office/drawing/2014/main" id="{E987AC28-444C-4196-9E47-A4EF896A23C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344168" y="5231994"/>
            <a:ext cx="2286000" cy="741904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/>
              <a:t>Título</a:t>
            </a:r>
          </a:p>
        </p:txBody>
      </p:sp>
      <p:sp>
        <p:nvSpPr>
          <p:cNvPr id="25" name="Espaço Reservado para Imagem 23">
            <a:extLst>
              <a:ext uri="{FF2B5EF4-FFF2-40B4-BE49-F238E27FC236}">
                <a16:creationId xmlns:a16="http://schemas.microsoft.com/office/drawing/2014/main" id="{6294C3D0-06EC-44FE-B004-772B2B4AD01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050792" y="1920240"/>
            <a:ext cx="2286000" cy="2743200"/>
          </a:xfrm>
          <a:solidFill>
            <a:schemeClr val="accent1"/>
          </a:solidFill>
        </p:spPr>
        <p:txBody>
          <a:bodyPr rtlCol="0"/>
          <a:lstStyle/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id="{5B90A362-5B2F-42A1-9C37-B7A2C1DB52C6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050792" y="4776722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/>
              <a:t>Nome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id="{60B5E1E4-F9B1-48B7-99FD-CF1FB5D1CE58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050792" y="5231994"/>
            <a:ext cx="2286000" cy="741904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/>
              <a:t>Título</a:t>
            </a:r>
          </a:p>
        </p:txBody>
      </p:sp>
      <p:sp>
        <p:nvSpPr>
          <p:cNvPr id="26" name="Espaço Reservado para Imagem 23">
            <a:extLst>
              <a:ext uri="{FF2B5EF4-FFF2-40B4-BE49-F238E27FC236}">
                <a16:creationId xmlns:a16="http://schemas.microsoft.com/office/drawing/2014/main" id="{52B3635E-2CD2-4789-B716-0726983B98D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766560" y="1920240"/>
            <a:ext cx="2286000" cy="2743200"/>
          </a:xfrm>
          <a:solidFill>
            <a:schemeClr val="accent1"/>
          </a:solidFill>
        </p:spPr>
        <p:txBody>
          <a:bodyPr rtlCol="0"/>
          <a:lstStyle/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11" name="Espaço Reservado para Texto 2">
            <a:extLst>
              <a:ext uri="{FF2B5EF4-FFF2-40B4-BE49-F238E27FC236}">
                <a16:creationId xmlns:a16="http://schemas.microsoft.com/office/drawing/2014/main" id="{F381C480-45F8-4827-9037-7539C3EB8AE7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766560" y="4776722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/>
              <a:t>Nome</a:t>
            </a:r>
          </a:p>
        </p:txBody>
      </p:sp>
      <p:sp>
        <p:nvSpPr>
          <p:cNvPr id="16" name="Espaço Reservado para Texto 2">
            <a:extLst>
              <a:ext uri="{FF2B5EF4-FFF2-40B4-BE49-F238E27FC236}">
                <a16:creationId xmlns:a16="http://schemas.microsoft.com/office/drawing/2014/main" id="{75C234DF-E3C1-404B-AB97-2C7A46E4B5B1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766560" y="5231994"/>
            <a:ext cx="2286000" cy="741904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/>
              <a:t>Título</a:t>
            </a:r>
          </a:p>
        </p:txBody>
      </p:sp>
      <p:sp>
        <p:nvSpPr>
          <p:cNvPr id="27" name="Espaço Reservado para Imagem 23">
            <a:extLst>
              <a:ext uri="{FF2B5EF4-FFF2-40B4-BE49-F238E27FC236}">
                <a16:creationId xmlns:a16="http://schemas.microsoft.com/office/drawing/2014/main" id="{9F5C4372-9497-41A1-B420-2B0107C0AF7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473184" y="1920240"/>
            <a:ext cx="2286000" cy="2743200"/>
          </a:xfrm>
          <a:solidFill>
            <a:schemeClr val="accent1"/>
          </a:solidFill>
        </p:spPr>
        <p:txBody>
          <a:bodyPr rtlCol="0"/>
          <a:lstStyle/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17" name="Espaço Reservado para Texto 2">
            <a:extLst>
              <a:ext uri="{FF2B5EF4-FFF2-40B4-BE49-F238E27FC236}">
                <a16:creationId xmlns:a16="http://schemas.microsoft.com/office/drawing/2014/main" id="{58F45840-878E-43B2-A803-74771B0806E8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9473184" y="4776722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/>
              <a:t>Nome</a:t>
            </a:r>
          </a:p>
        </p:txBody>
      </p:sp>
      <p:sp>
        <p:nvSpPr>
          <p:cNvPr id="18" name="Espaço Reservado para Texto 2">
            <a:extLst>
              <a:ext uri="{FF2B5EF4-FFF2-40B4-BE49-F238E27FC236}">
                <a16:creationId xmlns:a16="http://schemas.microsoft.com/office/drawing/2014/main" id="{2CB5A8C9-D514-49FE-8865-6B145CE41444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9473184" y="5231994"/>
            <a:ext cx="2286000" cy="741904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/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3953366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Linha do Tempo do Gráfico da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72696C-4B86-4CA0-A733-55338D7B1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025" y="320040"/>
            <a:ext cx="10406063" cy="1263423"/>
          </a:xfrm>
        </p:spPr>
        <p:txBody>
          <a:bodyPr wrap="square" rtlCol="0"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10" name="Espaço Reservado para Data 3">
            <a:extLst>
              <a:ext uri="{FF2B5EF4-FFF2-40B4-BE49-F238E27FC236}">
                <a16:creationId xmlns:a16="http://schemas.microsoft.com/office/drawing/2014/main" id="{06243987-D9E3-40C9-94D4-B3CCFE71A4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rtlCol="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pPr rtl="0"/>
            <a:r>
              <a:rPr lang="pt-BR"/>
              <a:t>Domingo, 7 de fevereiro de 20XX</a:t>
            </a:r>
            <a:endParaRPr lang="pt-BR" dirty="0">
              <a:latin typeface="+mn-lt"/>
            </a:endParaRPr>
          </a:p>
        </p:txBody>
      </p:sp>
      <p:sp>
        <p:nvSpPr>
          <p:cNvPr id="12" name="Espaço Reservado para Rodapé 4">
            <a:extLst>
              <a:ext uri="{FF2B5EF4-FFF2-40B4-BE49-F238E27FC236}">
                <a16:creationId xmlns:a16="http://schemas.microsoft.com/office/drawing/2014/main" id="{2BF37532-63DB-40A9-90C9-9B3BB694D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rtlCol="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pPr rtl="0"/>
            <a:r>
              <a:rPr lang="pt-BR"/>
              <a:t>Amostra de Texto de Rodapé</a:t>
            </a:r>
            <a:endParaRPr lang="pt-BR" dirty="0">
              <a:latin typeface="+mn-lt"/>
            </a:endParaRPr>
          </a:p>
        </p:txBody>
      </p:sp>
      <p:sp>
        <p:nvSpPr>
          <p:cNvPr id="13" name="Espaço Reservado para o Número do Slide 5">
            <a:extLst>
              <a:ext uri="{FF2B5EF4-FFF2-40B4-BE49-F238E27FC236}">
                <a16:creationId xmlns:a16="http://schemas.microsoft.com/office/drawing/2014/main" id="{1007CCEE-A736-4DEE-982A-45CDF794F3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rtlCol="0" anchor="ctr" anchorCtr="0"/>
          <a:lstStyle>
            <a:lvl1pPr algn="ctr">
              <a:defRPr sz="3600" b="0">
                <a:ln w="6350">
                  <a:noFill/>
                </a:ln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pPr rtl="0"/>
            <a:fld id="{63F9D384-533B-4C4E-B660-F861AA07D173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3DB26C1-D742-4B12-B5E3-153A24D0A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333" y="1825625"/>
            <a:ext cx="10515600" cy="4351338"/>
          </a:xfrm>
        </p:spPr>
        <p:txBody>
          <a:bodyPr lIns="0" tIns="0" rIns="0" bIns="0" rtlCol="0">
            <a:noAutofit/>
          </a:bodyPr>
          <a:lstStyle>
            <a:lvl1pPr marL="360000" indent="-360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2000">
                <a:solidFill>
                  <a:schemeClr val="tx2">
                    <a:alpha val="77000"/>
                  </a:schemeClr>
                </a:solidFill>
              </a:defRPr>
            </a:lvl1pPr>
            <a:lvl2pPr marL="720000" indent="-360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2000">
                <a:solidFill>
                  <a:schemeClr val="tx2">
                    <a:alpha val="77000"/>
                  </a:schemeClr>
                </a:solidFill>
              </a:defRPr>
            </a:lvl2pPr>
            <a:lvl3pPr marL="1080000" indent="-288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1600">
                <a:solidFill>
                  <a:schemeClr val="tx2">
                    <a:alpha val="77000"/>
                  </a:schemeClr>
                </a:solidFill>
              </a:defRPr>
            </a:lvl3pPr>
            <a:lvl4pPr marL="1440000" indent="-288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1600">
                <a:solidFill>
                  <a:schemeClr val="tx2">
                    <a:alpha val="77000"/>
                  </a:schemeClr>
                </a:solidFill>
              </a:defRPr>
            </a:lvl4pPr>
            <a:lvl5pPr marL="1800000" indent="-288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1600">
                <a:solidFill>
                  <a:schemeClr val="tx2">
                    <a:alpha val="77000"/>
                  </a:schemeClr>
                </a:solidFill>
              </a:defRPr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36386491-6F13-4235-A32F-9F6D67F13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006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2" pos="7401">
          <p15:clr>
            <a:srgbClr val="F26B43"/>
          </p15:clr>
        </p15:guide>
        <p15:guide id="14" orient="horz" pos="278">
          <p15:clr>
            <a:srgbClr val="F26B43"/>
          </p15:clr>
        </p15:guide>
        <p15:guide id="15" orient="horz" pos="4042">
          <p15:clr>
            <a:srgbClr val="F26B43"/>
          </p15:clr>
        </p15:guide>
        <p15:guide id="16" orient="horz" pos="1003">
          <p15:clr>
            <a:srgbClr val="5ACBF0"/>
          </p15:clr>
        </p15:guide>
        <p15:guide id="17" orient="horz" pos="1298">
          <p15:clr>
            <a:srgbClr val="5ACBF0"/>
          </p15:clr>
        </p15:guide>
        <p15:guide id="18" orient="horz" pos="2024">
          <p15:clr>
            <a:srgbClr val="5ACBF0"/>
          </p15:clr>
        </p15:guide>
        <p15:guide id="19" orient="horz" pos="2296">
          <p15:clr>
            <a:srgbClr val="5ACBF0"/>
          </p15:clr>
        </p15:guide>
        <p15:guide id="20" orient="horz" pos="3022">
          <p15:clr>
            <a:srgbClr val="5ACBF0"/>
          </p15:clr>
        </p15:guide>
        <p15:guide id="21" orient="horz" pos="3317">
          <p15:clr>
            <a:srgbClr val="5ACBF0"/>
          </p15:clr>
        </p15:guide>
        <p15:guide id="22" pos="846">
          <p15:clr>
            <a:srgbClr val="F26B43"/>
          </p15:clr>
        </p15:guide>
        <p15:guide id="23" pos="1708">
          <p15:clr>
            <a:srgbClr val="5ACBF0"/>
          </p15:clr>
        </p15:guide>
        <p15:guide id="24" pos="2003">
          <p15:clr>
            <a:srgbClr val="5ACBF0"/>
          </p15:clr>
        </p15:guide>
        <p15:guide id="25" pos="2842">
          <p15:clr>
            <a:srgbClr val="5ACBF0"/>
          </p15:clr>
        </p15:guide>
        <p15:guide id="26" pos="3137">
          <p15:clr>
            <a:srgbClr val="5ACBF0"/>
          </p15:clr>
        </p15:guide>
        <p15:guide id="28" pos="3976">
          <p15:clr>
            <a:srgbClr val="5ACBF0"/>
          </p15:clr>
        </p15:guide>
        <p15:guide id="29" pos="5110">
          <p15:clr>
            <a:srgbClr val="5ACBF0"/>
          </p15:clr>
        </p15:guide>
        <p15:guide id="30" pos="5405">
          <p15:clr>
            <a:srgbClr val="5ACBF0"/>
          </p15:clr>
        </p15:guide>
        <p15:guide id="31" pos="6267">
          <p15:clr>
            <a:srgbClr val="5ACBF0"/>
          </p15:clr>
        </p15:guide>
        <p15:guide id="32" pos="6539">
          <p15:clr>
            <a:srgbClr val="5ACBF0"/>
          </p15:clr>
        </p15:guide>
        <p15:guide id="33" pos="574">
          <p15:clr>
            <a:srgbClr val="F26B43"/>
          </p15:clr>
        </p15:guide>
        <p15:guide id="34" pos="4271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Conteúdo da coluna 2 (slide de comparaçã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C782FF-2A32-49DE-8CD8-110B86565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99" y="320040"/>
            <a:ext cx="11269775" cy="1363091"/>
          </a:xfrm>
        </p:spPr>
        <p:txBody>
          <a:bodyPr rtlCol="0"/>
          <a:lstStyle>
            <a:lvl1pPr>
              <a:lnSpc>
                <a:spcPct val="100000"/>
              </a:lnSpc>
              <a:defRPr/>
            </a:lvl1pPr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AB8169D-3731-4C94-88AE-B0A6F9E0B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797" y="1790700"/>
            <a:ext cx="5437187" cy="615950"/>
          </a:xfrm>
        </p:spPr>
        <p:txBody>
          <a:bodyPr rtlCol="0" anchor="b">
            <a:normAutofit/>
          </a:bodyPr>
          <a:lstStyle>
            <a:lvl1pPr marL="0" indent="0">
              <a:buNone/>
              <a:defRPr sz="2400" b="1" cap="all" spc="200" baseline="0">
                <a:solidFill>
                  <a:schemeClr val="accent1">
                    <a:alpha val="77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10F9D0F-6C05-441B-9D94-466C79598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797" y="2505075"/>
            <a:ext cx="5437187" cy="3011476"/>
          </a:xfrm>
        </p:spPr>
        <p:txBody>
          <a:bodyPr rtlCol="0"/>
          <a:lstStyle>
            <a:lvl1pPr marL="283464" indent="-283464">
              <a:buFont typeface="Arial" panose="020B0604020202020204" pitchFamily="34" charset="0"/>
              <a:buChar char="•"/>
              <a:defRPr/>
            </a:lvl1pPr>
            <a:lvl2pPr marL="283464" indent="-283464">
              <a:buFont typeface="Arial" panose="020B0604020202020204" pitchFamily="34" charset="0"/>
              <a:buChar char="•"/>
              <a:defRPr/>
            </a:lvl2pPr>
            <a:lvl3pPr marL="283464" indent="-283464">
              <a:buFont typeface="Arial" panose="020B0604020202020204" pitchFamily="34" charset="0"/>
              <a:buChar char="•"/>
              <a:defRPr/>
            </a:lvl3pPr>
            <a:lvl4pPr marL="283464" indent="-283464">
              <a:buFont typeface="Arial" panose="020B0604020202020204" pitchFamily="34" charset="0"/>
              <a:buChar char="•"/>
              <a:defRPr/>
            </a:lvl4pPr>
            <a:lvl5pPr marL="283464" indent="-283464">
              <a:buFont typeface="Arial" panose="020B0604020202020204" pitchFamily="34" charset="0"/>
              <a:buChar char="•"/>
              <a:defRPr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CF90129-65EC-4BFC-B51F-3F21746443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1786" y="1790700"/>
            <a:ext cx="5437187" cy="615950"/>
          </a:xfrm>
        </p:spPr>
        <p:txBody>
          <a:bodyPr rtlCol="0" anchor="b">
            <a:normAutofit/>
          </a:bodyPr>
          <a:lstStyle>
            <a:lvl1pPr marL="0" indent="0">
              <a:buNone/>
              <a:defRPr sz="2400" b="1" cap="all" spc="200" baseline="0">
                <a:solidFill>
                  <a:schemeClr val="accent1">
                    <a:alpha val="77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E1AAB39-390C-4C6E-90BC-E2A254865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1786" y="2505075"/>
            <a:ext cx="5437187" cy="3011476"/>
          </a:xfrm>
        </p:spPr>
        <p:txBody>
          <a:bodyPr rtlCol="0"/>
          <a:lstStyle>
            <a:lvl1pPr marL="283464" indent="-283464">
              <a:buFont typeface="Arial" panose="020B0604020202020204" pitchFamily="34" charset="0"/>
              <a:buChar char="•"/>
              <a:defRPr/>
            </a:lvl1pPr>
            <a:lvl2pPr marL="283464" indent="-283464">
              <a:buFont typeface="Arial" panose="020B0604020202020204" pitchFamily="34" charset="0"/>
              <a:buChar char="•"/>
              <a:defRPr/>
            </a:lvl2pPr>
            <a:lvl3pPr marL="283464" indent="-283464">
              <a:buFont typeface="Arial" panose="020B0604020202020204" pitchFamily="34" charset="0"/>
              <a:buChar char="•"/>
              <a:defRPr/>
            </a:lvl3pPr>
            <a:lvl4pPr marL="283464" indent="-283464">
              <a:buFont typeface="Arial" panose="020B0604020202020204" pitchFamily="34" charset="0"/>
              <a:buChar char="•"/>
              <a:defRPr/>
            </a:lvl4pPr>
            <a:lvl5pPr marL="283464" indent="-283464">
              <a:buFont typeface="Arial" panose="020B0604020202020204" pitchFamily="34" charset="0"/>
              <a:buChar char="•"/>
              <a:defRPr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14" name="Espaço Reservado para Data 3">
            <a:extLst>
              <a:ext uri="{FF2B5EF4-FFF2-40B4-BE49-F238E27FC236}">
                <a16:creationId xmlns:a16="http://schemas.microsoft.com/office/drawing/2014/main" id="{13E94383-11E6-486C-8325-BE8B447AA7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pt-BR"/>
              <a:t>Domingo, 7 de fevereiro de 20XX</a:t>
            </a:r>
            <a:endParaRPr lang="pt-BR" dirty="0"/>
          </a:p>
        </p:txBody>
      </p:sp>
      <p:sp>
        <p:nvSpPr>
          <p:cNvPr id="15" name="Espaço Reservado para Rodapé 4">
            <a:extLst>
              <a:ext uri="{FF2B5EF4-FFF2-40B4-BE49-F238E27FC236}">
                <a16:creationId xmlns:a16="http://schemas.microsoft.com/office/drawing/2014/main" id="{6F62069A-7C14-42BA-A1F2-AE00A6BC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pt-BR"/>
              <a:t>Amostra de Texto de Rodapé</a:t>
            </a: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930E56EE-505D-4420-971C-982EA4EF0564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ço Reservado para o Número do Slide 5">
            <a:extLst>
              <a:ext uri="{FF2B5EF4-FFF2-40B4-BE49-F238E27FC236}">
                <a16:creationId xmlns:a16="http://schemas.microsoft.com/office/drawing/2014/main" id="{DA02FFF2-554C-4459-9BBD-7D0ADE8DC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  <a:prstGeom prst="rect">
            <a:avLst/>
          </a:prstGeom>
        </p:spPr>
        <p:txBody>
          <a:bodyPr tIns="72000" bIns="72000" rtlCol="0"/>
          <a:lstStyle>
            <a:lvl1pPr algn="r">
              <a:defRPr sz="3600" b="0">
                <a:ln w="6350">
                  <a:noFill/>
                </a:ln>
                <a:solidFill>
                  <a:schemeClr val="tx2"/>
                </a:solidFill>
              </a:defRPr>
            </a:lvl1pPr>
          </a:lstStyle>
          <a:p>
            <a:pPr rtl="0"/>
            <a:fld id="{63F9D384-533B-4C4E-B660-F861AA07D173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8716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F086052-6759-46BD-9531-D65FD9551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800" y="327600"/>
            <a:ext cx="10407600" cy="1141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rtl="0"/>
            <a:r>
              <a:rPr lang="pt-BR"/>
              <a:t>Clique para editar o estilo de título Mestre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4E3C3A5-7533-48B0-9C15-F01656766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2800" y="2059200"/>
            <a:ext cx="10407600" cy="435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7135256E-21FA-473A-8EAF-34CE9AD372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rtlCol="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pPr rtl="0"/>
            <a:r>
              <a:rPr lang="pt-BR"/>
              <a:t>Domingo, 7 de fevereiro de 20XX</a:t>
            </a:r>
            <a:endParaRPr lang="pt-BR" dirty="0">
              <a:latin typeface="+mn-lt"/>
            </a:endParaRPr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88A99857-D06D-4AFF-8777-07EF0A15F6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rtlCol="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pPr rtl="0"/>
            <a:r>
              <a:rPr lang="pt-BR"/>
              <a:t>Amostra de Texto de Rodapé</a:t>
            </a:r>
            <a:endParaRPr lang="pt-BR" dirty="0">
              <a:latin typeface="+mn-lt"/>
            </a:endParaRPr>
          </a:p>
        </p:txBody>
      </p:sp>
      <p:sp>
        <p:nvSpPr>
          <p:cNvPr id="9" name="Espaço Reservado para o Número do Slide 5">
            <a:extLst>
              <a:ext uri="{FF2B5EF4-FFF2-40B4-BE49-F238E27FC236}">
                <a16:creationId xmlns:a16="http://schemas.microsoft.com/office/drawing/2014/main" id="{9172703B-0DDF-46CE-AC34-6233579943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rtlCol="0" anchor="ctr" anchorCtr="0"/>
          <a:lstStyle>
            <a:lvl1pPr algn="ct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pPr rtl="0"/>
            <a:fld id="{63F9D384-533B-4C4E-B660-F861AA07D173}" type="slidenum">
              <a:rPr lang="pt-BR" smtClean="0"/>
              <a:pPr rtl="0"/>
              <a:t>‹nº›</a:t>
            </a:fld>
            <a:endParaRPr lang="pt-B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6189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64" r:id="rId3"/>
    <p:sldLayoutId id="2147483671" r:id="rId4"/>
    <p:sldLayoutId id="2147483650" r:id="rId5"/>
    <p:sldLayoutId id="2147483676" r:id="rId6"/>
    <p:sldLayoutId id="2147483654" r:id="rId7"/>
    <p:sldLayoutId id="2147483677" r:id="rId8"/>
    <p:sldLayoutId id="2147483653" r:id="rId9"/>
    <p:sldLayoutId id="2147483667" r:id="rId10"/>
    <p:sldLayoutId id="2147483674" r:id="rId11"/>
    <p:sldLayoutId id="2147483655" r:id="rId12"/>
    <p:sldLayoutId id="2147483662" r:id="rId13"/>
    <p:sldLayoutId id="2147483668" r:id="rId14"/>
    <p:sldLayoutId id="2147483649" r:id="rId15"/>
    <p:sldLayoutId id="2147483651" r:id="rId16"/>
    <p:sldLayoutId id="2147483652" r:id="rId17"/>
    <p:sldLayoutId id="2147483656" r:id="rId18"/>
    <p:sldLayoutId id="2147483657" r:id="rId19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2"/>
          </a:solidFill>
          <a:latin typeface="+mj-lt"/>
          <a:ea typeface="Microsoft Sans Serif" panose="020B0604020202020204" pitchFamily="34" charset="0"/>
          <a:cs typeface="Microsoft Sans Serif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800"/>
        </a:spcBef>
        <a:buSzPct val="70000"/>
        <a:buFont typeface="Wingdings 2" panose="05020102010507070707" pitchFamily="18" charset="2"/>
        <a:buNone/>
        <a:defRPr sz="2000" kern="1200">
          <a:solidFill>
            <a:schemeClr val="tx2">
              <a:alpha val="77000"/>
            </a:schemeClr>
          </a:solidFill>
          <a:latin typeface="+mn-lt"/>
          <a:ea typeface="Microsoft Sans Serif" panose="020B0604020202020204" pitchFamily="34" charset="0"/>
          <a:cs typeface="Microsoft Sans Serif" panose="020B0604020202020204" pitchFamily="34" charset="0"/>
        </a:defRPr>
      </a:lvl1pPr>
      <a:lvl2pPr marL="360000" indent="0" algn="l" defTabSz="914400" rtl="0" eaLnBrk="1" latinLnBrk="0" hangingPunct="1">
        <a:lnSpc>
          <a:spcPct val="120000"/>
        </a:lnSpc>
        <a:spcBef>
          <a:spcPts val="800"/>
        </a:spcBef>
        <a:buSzPct val="70000"/>
        <a:buFont typeface="Wingdings 2" panose="05020102010507070707" pitchFamily="18" charset="2"/>
        <a:buNone/>
        <a:defRPr sz="2000" kern="1200">
          <a:solidFill>
            <a:schemeClr val="tx2">
              <a:alpha val="77000"/>
            </a:schemeClr>
          </a:solidFill>
          <a:latin typeface="+mn-lt"/>
          <a:ea typeface="Microsoft Sans Serif" panose="020B0604020202020204" pitchFamily="34" charset="0"/>
          <a:cs typeface="Microsoft Sans Serif" panose="020B0604020202020204" pitchFamily="34" charset="0"/>
        </a:defRPr>
      </a:lvl2pPr>
      <a:lvl3pPr marL="855000" indent="0" algn="l" defTabSz="914400" rtl="0" eaLnBrk="1" latinLnBrk="0" hangingPunct="1">
        <a:lnSpc>
          <a:spcPct val="120000"/>
        </a:lnSpc>
        <a:spcBef>
          <a:spcPts val="800"/>
        </a:spcBef>
        <a:buSzPct val="70000"/>
        <a:buFont typeface="Wingdings 2" panose="05020102010507070707" pitchFamily="18" charset="2"/>
        <a:buNone/>
        <a:defRPr sz="1600" kern="1200">
          <a:solidFill>
            <a:schemeClr val="tx2">
              <a:alpha val="77000"/>
            </a:schemeClr>
          </a:solidFill>
          <a:latin typeface="+mn-lt"/>
          <a:ea typeface="Microsoft Sans Serif" panose="020B0604020202020204" pitchFamily="34" charset="0"/>
          <a:cs typeface="Microsoft Sans Serif" panose="020B0604020202020204" pitchFamily="34" charset="0"/>
        </a:defRPr>
      </a:lvl3pPr>
      <a:lvl4pPr marL="1312200" indent="0" algn="l" defTabSz="914400" rtl="0" eaLnBrk="1" latinLnBrk="0" hangingPunct="1">
        <a:lnSpc>
          <a:spcPct val="120000"/>
        </a:lnSpc>
        <a:spcBef>
          <a:spcPts val="800"/>
        </a:spcBef>
        <a:buSzPct val="70000"/>
        <a:buFont typeface="Wingdings 2" panose="05020102010507070707" pitchFamily="18" charset="2"/>
        <a:buNone/>
        <a:defRPr sz="1600" kern="1200">
          <a:solidFill>
            <a:schemeClr val="tx2">
              <a:alpha val="77000"/>
            </a:schemeClr>
          </a:solidFill>
          <a:latin typeface="+mn-lt"/>
          <a:ea typeface="Microsoft Sans Serif" panose="020B0604020202020204" pitchFamily="34" charset="0"/>
          <a:cs typeface="Microsoft Sans Serif" panose="020B0604020202020204" pitchFamily="34" charset="0"/>
        </a:defRPr>
      </a:lvl4pPr>
      <a:lvl5pPr marL="1769400" indent="0" algn="l" defTabSz="914400" rtl="0" eaLnBrk="1" latinLnBrk="0" hangingPunct="1">
        <a:lnSpc>
          <a:spcPct val="120000"/>
        </a:lnSpc>
        <a:spcBef>
          <a:spcPts val="800"/>
        </a:spcBef>
        <a:buSzPct val="70000"/>
        <a:buFont typeface="Wingdings 2" panose="05020102010507070707" pitchFamily="18" charset="2"/>
        <a:buNone/>
        <a:defRPr sz="1600" kern="1200">
          <a:solidFill>
            <a:schemeClr val="tx2">
              <a:alpha val="77000"/>
            </a:schemeClr>
          </a:solidFill>
          <a:latin typeface="+mn-lt"/>
          <a:ea typeface="Microsoft Sans Serif" panose="020B0604020202020204" pitchFamily="34" charset="0"/>
          <a:cs typeface="Microsoft Sans Serif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s://cnpj.biz/44996324000105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4" Type="http://schemas.openxmlformats.org/officeDocument/2006/relationships/comments" Target="../comments/commen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 descr="Close up de um relógio de pulso prateado analógico ">
            <a:extLst>
              <a:ext uri="{FF2B5EF4-FFF2-40B4-BE49-F238E27FC236}">
                <a16:creationId xmlns:a16="http://schemas.microsoft.com/office/drawing/2014/main" id="{A5585463-4ED5-4981-9444-90CE2CAC10E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30807"/>
            <a:ext cx="12190412" cy="6872288"/>
          </a:xfr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1E184D94-F8EF-435F-9A63-D9B409F552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0146" y="0"/>
            <a:ext cx="3611675" cy="4773251"/>
          </a:xfrm>
        </p:spPr>
        <p:txBody>
          <a:bodyPr rtlCol="0">
            <a:normAutofit/>
          </a:bodyPr>
          <a:lstStyle/>
          <a:p>
            <a:pPr rtl="0"/>
            <a:br>
              <a:rPr lang="pt-BR" dirty="0"/>
            </a:br>
            <a:br>
              <a:rPr lang="pt-BR" dirty="0"/>
            </a:br>
            <a:r>
              <a:rPr lang="pt-BR" dirty="0"/>
              <a:t>HOLDING PATRIMONAL FAMILIAR E  SUCESSÓRIA.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E21C6A78-1B96-4433-9AED-9C2FCA20A1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0159" y="4787654"/>
            <a:ext cx="3611662" cy="2070345"/>
          </a:xfrm>
        </p:spPr>
        <p:txBody>
          <a:bodyPr rtlCol="0"/>
          <a:lstStyle/>
          <a:p>
            <a:pPr rtl="0"/>
            <a:r>
              <a:rPr lang="en-US" dirty="0"/>
              <a:t>B</a:t>
            </a:r>
            <a:r>
              <a:rPr lang="pt-BR" dirty="0" err="1"/>
              <a:t>enedito</a:t>
            </a:r>
            <a:r>
              <a:rPr lang="pt-BR" dirty="0"/>
              <a:t> Moreira Primo</a:t>
            </a:r>
          </a:p>
          <a:p>
            <a:pPr rtl="0"/>
            <a:r>
              <a:rPr lang="pt-BR" dirty="0" err="1"/>
              <a:t>Midiã</a:t>
            </a:r>
            <a:r>
              <a:rPr lang="pt-BR" dirty="0"/>
              <a:t> Mendes S. Moreira</a:t>
            </a:r>
          </a:p>
        </p:txBody>
      </p:sp>
    </p:spTree>
    <p:extLst>
      <p:ext uri="{BB962C8B-B14F-4D97-AF65-F5344CB8AC3E}">
        <p14:creationId xmlns:p14="http://schemas.microsoft.com/office/powerpoint/2010/main" val="4175403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63FF934-83B0-25D2-2B5C-622C847ED23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r>
              <a:rPr lang="pt-BR" dirty="0">
                <a:latin typeface="+mn-lt"/>
              </a:rPr>
              <a:t>Holding patrimonial 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5F8C1C6-1F11-794C-1D50-14D26B910D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rtl="0"/>
            <a:r>
              <a:rPr lang="pt-BR" dirty="0">
                <a:latin typeface="+mn-lt"/>
              </a:rPr>
              <a:t>´benedito moreira primo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33DB3CD-496A-C1CE-5488-164C726336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63F9D384-533B-4C4E-B660-F861AA07D173}" type="slidenum">
              <a:rPr lang="pt-BR" smtClean="0"/>
              <a:pPr rtl="0"/>
              <a:t>10</a:t>
            </a:fld>
            <a:endParaRPr lang="pt-BR" dirty="0">
              <a:latin typeface="+mn-lt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030E8DC-DE2A-884E-259D-82D1C616B12C}"/>
              </a:ext>
            </a:extLst>
          </p:cNvPr>
          <p:cNvSpPr txBox="1"/>
          <p:nvPr/>
        </p:nvSpPr>
        <p:spPr>
          <a:xfrm>
            <a:off x="1593129" y="442800"/>
            <a:ext cx="9737889" cy="484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u="sng" dirty="0">
                <a:latin typeface="Arial" panose="020B0604020202020204" pitchFamily="34" charset="0"/>
              </a:rPr>
              <a:t>Foram atualizados os valores dos imóveis nas </a:t>
            </a:r>
            <a:r>
              <a:rPr lang="pt-BR" sz="2400" b="1" u="sng" dirty="0" err="1">
                <a:latin typeface="Arial" panose="020B0604020202020204" pitchFamily="34" charset="0"/>
              </a:rPr>
              <a:t>DIRPF’s</a:t>
            </a:r>
            <a:endParaRPr lang="pt-BR" sz="2400" b="1" u="sng" dirty="0">
              <a:latin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1600" b="1" dirty="0">
                <a:solidFill>
                  <a:srgbClr val="000000"/>
                </a:solidFill>
                <a:latin typeface="Arial" panose="020B0604020202020204" pitchFamily="34" charset="0"/>
              </a:rPr>
              <a:t>Valores nas </a:t>
            </a:r>
            <a:r>
              <a:rPr lang="pt-BR" sz="1600" b="1" dirty="0" err="1">
                <a:solidFill>
                  <a:srgbClr val="000000"/>
                </a:solidFill>
                <a:latin typeface="Arial" panose="020B0604020202020204" pitchFamily="34" charset="0"/>
              </a:rPr>
              <a:t>DIRPF’s</a:t>
            </a:r>
            <a:endParaRPr lang="pt-BR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1600" u="sng" dirty="0">
                <a:solidFill>
                  <a:srgbClr val="000000"/>
                </a:solidFill>
                <a:latin typeface="Arial" panose="020B0604020202020204" pitchFamily="34" charset="0"/>
              </a:rPr>
              <a:t>DIRPF 2021 base 2020 R</a:t>
            </a:r>
            <a:r>
              <a:rPr lang="pt-BR" sz="1600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$  15.813.578,40</a:t>
            </a:r>
          </a:p>
          <a:p>
            <a:pPr algn="ctr">
              <a:lnSpc>
                <a:spcPct val="150000"/>
              </a:lnSpc>
            </a:pPr>
            <a:r>
              <a:rPr lang="pt-BR" sz="1600" u="sng" dirty="0">
                <a:solidFill>
                  <a:srgbClr val="000000"/>
                </a:solidFill>
                <a:latin typeface="Arial" panose="020B0604020202020204" pitchFamily="34" charset="0"/>
              </a:rPr>
              <a:t>DIRPF 2022 base 2021 R$ 100.841.112,00</a:t>
            </a:r>
          </a:p>
          <a:p>
            <a:pPr algn="ctr">
              <a:lnSpc>
                <a:spcPct val="150000"/>
              </a:lnSpc>
            </a:pPr>
            <a:r>
              <a:rPr lang="pt-BR" sz="1600" u="sng" dirty="0">
                <a:solidFill>
                  <a:srgbClr val="000000"/>
                </a:solidFill>
                <a:latin typeface="Arial" panose="020B0604020202020204" pitchFamily="34" charset="0"/>
              </a:rPr>
              <a:t>DIRPF 2023 base 2022 R$ 91.331.467,04 </a:t>
            </a:r>
          </a:p>
          <a:p>
            <a:pPr algn="ctr">
              <a:lnSpc>
                <a:spcPct val="150000"/>
              </a:lnSpc>
            </a:pPr>
            <a:r>
              <a:rPr lang="pt-BR" sz="1600" b="1" dirty="0">
                <a:solidFill>
                  <a:srgbClr val="000000"/>
                </a:solidFill>
                <a:latin typeface="Arial" panose="020B0604020202020204" pitchFamily="34" charset="0"/>
              </a:rPr>
              <a:t>Valores na HOLDING</a:t>
            </a:r>
          </a:p>
          <a:p>
            <a:pPr algn="ctr">
              <a:lnSpc>
                <a:spcPct val="150000"/>
              </a:lnSpc>
            </a:pPr>
            <a:r>
              <a:rPr lang="pt-BR" sz="1600" u="sng" dirty="0">
                <a:solidFill>
                  <a:srgbClr val="000000"/>
                </a:solidFill>
                <a:latin typeface="Arial" panose="020B0604020202020204" pitchFamily="34" charset="0"/>
              </a:rPr>
              <a:t>DIRPF 2021 base 2020 R</a:t>
            </a:r>
            <a:r>
              <a:rPr lang="pt-BR" sz="1600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$    4.383.578,40</a:t>
            </a:r>
          </a:p>
          <a:p>
            <a:pPr algn="ctr">
              <a:lnSpc>
                <a:spcPct val="150000"/>
              </a:lnSpc>
            </a:pPr>
            <a:r>
              <a:rPr lang="pt-BR" sz="1600" u="sng" dirty="0">
                <a:solidFill>
                  <a:srgbClr val="000000"/>
                </a:solidFill>
                <a:latin typeface="Arial" panose="020B0604020202020204" pitchFamily="34" charset="0"/>
              </a:rPr>
              <a:t>DIRPF 2022 base 2021 R$  90.161.112,00 </a:t>
            </a:r>
          </a:p>
          <a:p>
            <a:pPr algn="ctr">
              <a:lnSpc>
                <a:spcPct val="150000"/>
              </a:lnSpc>
            </a:pPr>
            <a:r>
              <a:rPr lang="pt-BR" u="sng" dirty="0">
                <a:solidFill>
                  <a:srgbClr val="000000"/>
                </a:solidFill>
                <a:latin typeface="Arial" panose="020B0604020202020204" pitchFamily="34" charset="0"/>
              </a:rPr>
              <a:t>DIRPF 2023 base 2022 R$  91.331,467,04 </a:t>
            </a:r>
          </a:p>
          <a:p>
            <a:pPr algn="ctr">
              <a:lnSpc>
                <a:spcPct val="150000"/>
              </a:lnSpc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</a:rPr>
              <a:t>Acréscimo:                   R$ </a:t>
            </a:r>
            <a:r>
              <a:rPr lang="pt-BR" b="1" dirty="0">
                <a:solidFill>
                  <a:srgbClr val="FF0000"/>
                </a:solidFill>
              </a:rPr>
              <a:t>85.177.533,00 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pt-BR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i="1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45FA6EE-1927-AEC9-2984-99BDF05DE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8" y="3428996"/>
            <a:ext cx="4" cy="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968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63FF934-83B0-25D2-2B5C-622C847ED23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r>
              <a:rPr lang="pt-BR" dirty="0">
                <a:latin typeface="+mn-lt"/>
              </a:rPr>
              <a:t>Holding patrimonial 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5F8C1C6-1F11-794C-1D50-14D26B910D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rtl="0"/>
            <a:r>
              <a:rPr lang="pt-BR" dirty="0">
                <a:latin typeface="+mn-lt"/>
              </a:rPr>
              <a:t>´benedito moreira primo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33DB3CD-496A-C1CE-5488-164C726336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63F9D384-533B-4C4E-B660-F861AA07D173}" type="slidenum">
              <a:rPr lang="pt-BR" smtClean="0"/>
              <a:pPr rtl="0"/>
              <a:t>11</a:t>
            </a:fld>
            <a:endParaRPr lang="pt-BR" dirty="0">
              <a:latin typeface="+mn-lt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030E8DC-DE2A-884E-259D-82D1C616B12C}"/>
              </a:ext>
            </a:extLst>
          </p:cNvPr>
          <p:cNvSpPr txBox="1"/>
          <p:nvPr/>
        </p:nvSpPr>
        <p:spPr>
          <a:xfrm>
            <a:off x="1517715" y="1690015"/>
            <a:ext cx="9737889" cy="4260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pt-BR" sz="1600" strike="sngStrik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600" strike="sngStrike" dirty="0">
                <a:solidFill>
                  <a:srgbClr val="000000"/>
                </a:solidFill>
                <a:latin typeface="Arial" panose="020B0604020202020204" pitchFamily="34" charset="0"/>
              </a:rPr>
              <a:t>*Primeira divergência: Evolução patrimonial das declarações apresentadas em 2021, 2022 e 2023 trazem histórico incorreto.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</a:rPr>
              <a:t>*Divergência: Não se deve atualizar os valores dos bens na DIRPF.</a:t>
            </a:r>
          </a:p>
          <a:p>
            <a:pPr algn="ctr">
              <a:lnSpc>
                <a:spcPct val="150000"/>
              </a:lnSpc>
            </a:pPr>
            <a:endParaRPr lang="pt-BR" sz="1600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pt-BR" sz="1600" i="1" dirty="0"/>
              <a:t>É tecnicamente errado atualizar o valor dos bens declarados na DIRPF, pois ele sempre deve seguir o </a:t>
            </a:r>
            <a:r>
              <a:rPr lang="pt-BR" sz="1600" b="1" i="1" dirty="0"/>
              <a:t>valor histórico </a:t>
            </a:r>
            <a:r>
              <a:rPr lang="pt-BR" sz="1600" i="1" dirty="0"/>
              <a:t>(de aquisição).   A única forma de atualização é quando há melhorias nos imóveis que deverão ser feitas por meio de Renda Declarada. Exemplo:  Reforma em um apartamento, utilizando valores declarados no IR ou tributados. </a:t>
            </a:r>
          </a:p>
          <a:p>
            <a:pPr marL="285750" indent="-285750" algn="ctr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1400" i="1" dirty="0"/>
              <a:t>Imóvel no valor de R$ 500.000,00</a:t>
            </a:r>
          </a:p>
          <a:p>
            <a:pPr marL="285750" indent="-285750" algn="ctr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1400" i="1" u="sng" dirty="0"/>
              <a:t>Reforma R$ 200.000,00</a:t>
            </a:r>
          </a:p>
          <a:p>
            <a:pPr marL="285750" indent="-285750" algn="ctr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1400" i="1" dirty="0"/>
              <a:t>Valor do imóvel declarado:   R$ 700.000,00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i="1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45FA6EE-1927-AEC9-2984-99BDF05DE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8" y="3428996"/>
            <a:ext cx="4" cy="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960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CB86C03-AE99-4799-AE8A-693866828D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</p:spPr>
        <p:txBody>
          <a:bodyPr rtlCol="0"/>
          <a:lstStyle/>
          <a:p>
            <a:pPr rtl="0"/>
            <a:r>
              <a:rPr lang="pt-BR" dirty="0"/>
              <a:t>HOLDING PATRIMONIAL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969BB2E-EA34-4D43-B66B-842FD0A19B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</p:spPr>
        <p:txBody>
          <a:bodyPr rtlCol="0"/>
          <a:lstStyle/>
          <a:p>
            <a:pPr rtl="0"/>
            <a:br>
              <a:rPr lang="pt-BR" dirty="0"/>
            </a:br>
            <a:r>
              <a:rPr lang="pt-BR" dirty="0"/>
              <a:t>BENEDITO MOREIRA PRIMO</a:t>
            </a: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2D05AE30-4CB9-4E40-B29D-5221942C68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</p:spPr>
        <p:txBody>
          <a:bodyPr rtlCol="0"/>
          <a:lstStyle/>
          <a:p>
            <a:pPr rtl="0"/>
            <a:fld id="{63F9D384-533B-4C4E-B660-F861AA07D173}" type="slidenum">
              <a:rPr lang="pt-BR" smtClean="0"/>
              <a:pPr rtl="0"/>
              <a:t>12</a:t>
            </a:fld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3714B46-BF9F-B6BE-5114-04158043E594}"/>
              </a:ext>
            </a:extLst>
          </p:cNvPr>
          <p:cNvSpPr txBox="1"/>
          <p:nvPr/>
        </p:nvSpPr>
        <p:spPr>
          <a:xfrm>
            <a:off x="1588305" y="1941516"/>
            <a:ext cx="965787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pt-BR" sz="1700" b="1" dirty="0">
                <a:solidFill>
                  <a:srgbClr val="FF0000"/>
                </a:solidFill>
              </a:rPr>
              <a:t>Ferimento </a:t>
            </a:r>
            <a:r>
              <a:rPr lang="pt-BR" sz="1700" dirty="0"/>
              <a:t>de princípios Contábeis.</a:t>
            </a:r>
          </a:p>
          <a:p>
            <a:pPr marL="342900" indent="-342900" algn="just">
              <a:buAutoNum type="arabicPeriod"/>
            </a:pPr>
            <a:endParaRPr lang="pt-BR" sz="1700" b="1" u="sng" dirty="0"/>
          </a:p>
          <a:p>
            <a:pPr algn="just"/>
            <a:r>
              <a:rPr lang="pt-BR" sz="1700" b="1" u="sng" dirty="0"/>
              <a:t>Resolução CFC n.º 750/93 </a:t>
            </a:r>
          </a:p>
          <a:p>
            <a:pPr algn="ctr"/>
            <a:endParaRPr lang="pt-BR" sz="1700" b="1" u="sng" dirty="0"/>
          </a:p>
          <a:p>
            <a:pPr algn="just"/>
            <a:r>
              <a:rPr lang="pt-BR" sz="1700" dirty="0"/>
              <a:t>Dispõe sobre os (PFC),  no seu </a:t>
            </a:r>
            <a:r>
              <a:rPr lang="pt-BR" sz="1600" b="1" dirty="0"/>
              <a:t>Art. 7º </a:t>
            </a:r>
            <a:r>
              <a:rPr lang="pt-BR" sz="1700" b="1" i="1" dirty="0"/>
              <a:t>Princípio do Registro pelo Valor Original, </a:t>
            </a:r>
            <a:r>
              <a:rPr lang="pt-BR" sz="1700" dirty="0"/>
              <a:t>expressa que </a:t>
            </a:r>
            <a:r>
              <a:rPr lang="pt-BR" sz="1600" b="1" dirty="0"/>
              <a:t>Parágrafo Único</a:t>
            </a:r>
            <a:r>
              <a:rPr lang="pt-BR" sz="1700" b="1" dirty="0"/>
              <a:t>: “</a:t>
            </a:r>
            <a:r>
              <a:rPr lang="pt-BR" sz="1700" dirty="0"/>
              <a:t>Os componentes do patrimônio devem ser registrados pelos valores originais das transações com o mundo exterior...” </a:t>
            </a:r>
          </a:p>
          <a:p>
            <a:pPr algn="just"/>
            <a:r>
              <a:rPr lang="pt-BR" sz="1700" b="1" dirty="0"/>
              <a:t>Inciso I </a:t>
            </a:r>
            <a:r>
              <a:rPr lang="pt-BR" sz="1700" dirty="0"/>
              <a:t>– “(...) a avaliação dos componentes patrimoniais deve ser feita com base nos valores de entrada...”</a:t>
            </a:r>
          </a:p>
          <a:p>
            <a:endParaRPr lang="pt-BR" sz="1700" dirty="0"/>
          </a:p>
          <a:p>
            <a:pPr algn="just"/>
            <a:r>
              <a:rPr lang="pt-BR" sz="1700" b="1" u="sng" dirty="0">
                <a:solidFill>
                  <a:srgbClr val="FF0000"/>
                </a:solidFill>
              </a:rPr>
              <a:t>2.  Falta de </a:t>
            </a:r>
            <a:r>
              <a:rPr lang="pt-BR" sz="1700" b="1" dirty="0">
                <a:solidFill>
                  <a:srgbClr val="FF0000"/>
                </a:solidFill>
              </a:rPr>
              <a:t>origem </a:t>
            </a:r>
            <a:r>
              <a:rPr lang="pt-BR" sz="1700" dirty="0"/>
              <a:t>específica para o </a:t>
            </a:r>
            <a:r>
              <a:rPr lang="pt-BR" sz="1700" b="1" dirty="0"/>
              <a:t>acréscimo de R$ 85.177.533,00 </a:t>
            </a:r>
            <a:r>
              <a:rPr lang="pt-BR" sz="1700" dirty="0"/>
              <a:t>na declaração de IR do ano calendário 2021.</a:t>
            </a:r>
            <a:endParaRPr lang="pt-BR" sz="1700" b="1" u="sng" dirty="0"/>
          </a:p>
          <a:p>
            <a:pPr algn="just"/>
            <a:endParaRPr lang="pt-BR" sz="1700" b="1" u="sng" dirty="0"/>
          </a:p>
          <a:p>
            <a:pPr algn="just"/>
            <a:endParaRPr lang="pt-BR" sz="1700" dirty="0"/>
          </a:p>
          <a:p>
            <a:pPr algn="just"/>
            <a:r>
              <a:rPr lang="pt-BR" sz="1700" b="1" dirty="0">
                <a:solidFill>
                  <a:srgbClr val="FF0000"/>
                </a:solidFill>
              </a:rPr>
              <a:t>3.  Ganho de Capital da Declaração do Imposto de Renda PF, na alíquota de 15%</a:t>
            </a:r>
            <a:endParaRPr lang="pt-BR" sz="1700" dirty="0"/>
          </a:p>
          <a:p>
            <a:pPr algn="just"/>
            <a:endParaRPr lang="pt-BR" sz="17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C3F8771-AD24-CD53-384B-B0F80B274442}"/>
              </a:ext>
            </a:extLst>
          </p:cNvPr>
          <p:cNvSpPr txBox="1"/>
          <p:nvPr/>
        </p:nvSpPr>
        <p:spPr>
          <a:xfrm>
            <a:off x="1522317" y="1108145"/>
            <a:ext cx="9789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dirty="0">
                <a:latin typeface="Arial" panose="020B0604020202020204" pitchFamily="34" charset="0"/>
              </a:rPr>
              <a:t>Uma vez atualizados, geram incialmente três consequências:</a:t>
            </a:r>
          </a:p>
        </p:txBody>
      </p:sp>
    </p:spTree>
    <p:extLst>
      <p:ext uri="{BB962C8B-B14F-4D97-AF65-F5344CB8AC3E}">
        <p14:creationId xmlns:p14="http://schemas.microsoft.com/office/powerpoint/2010/main" val="985914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B2DE3A-C91D-4AA8-9DE5-F774A42AF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614" y="3166234"/>
            <a:ext cx="10406063" cy="525532"/>
          </a:xfrm>
        </p:spPr>
        <p:txBody>
          <a:bodyPr rtlCol="0">
            <a:noAutofit/>
          </a:bodyPr>
          <a:lstStyle/>
          <a:p>
            <a:pPr algn="ctr" rtl="0"/>
            <a:r>
              <a:rPr lang="pt-BR" sz="2400" b="1" dirty="0">
                <a:solidFill>
                  <a:srgbClr val="FF0000"/>
                </a:solidFill>
              </a:rPr>
              <a:t>3. Ganho de Capital da Declaração do Imposto de Renda PF</a:t>
            </a:r>
            <a:endParaRPr lang="pt-BR" sz="2400" u="sng" dirty="0">
              <a:solidFill>
                <a:srgbClr val="FF0000"/>
              </a:solidFill>
            </a:endParaRP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CB86C03-AE99-4799-AE8A-693866828D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</p:spPr>
        <p:txBody>
          <a:bodyPr rtlCol="0"/>
          <a:lstStyle/>
          <a:p>
            <a:pPr rtl="0"/>
            <a:r>
              <a:rPr lang="pt-BR" dirty="0"/>
              <a:t>HOLDING PATRIMONIAL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969BB2E-EA34-4D43-B66B-842FD0A19B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</p:spPr>
        <p:txBody>
          <a:bodyPr rtlCol="0"/>
          <a:lstStyle/>
          <a:p>
            <a:pPr rtl="0"/>
            <a:br>
              <a:rPr lang="pt-BR" dirty="0"/>
            </a:br>
            <a:r>
              <a:rPr lang="pt-BR" dirty="0"/>
              <a:t>BENEDITO MOREIRA PRIMO</a:t>
            </a: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2D05AE30-4CB9-4E40-B29D-5221942C68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</p:spPr>
        <p:txBody>
          <a:bodyPr rtlCol="0"/>
          <a:lstStyle/>
          <a:p>
            <a:pPr rtl="0"/>
            <a:fld id="{63F9D384-533B-4C4E-B660-F861AA07D173}" type="slidenum">
              <a:rPr lang="pt-BR" smtClean="0"/>
              <a:pPr rtl="0"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6453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CB86C03-AE99-4799-AE8A-693866828D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</p:spPr>
        <p:txBody>
          <a:bodyPr rtlCol="0"/>
          <a:lstStyle/>
          <a:p>
            <a:pPr rtl="0"/>
            <a:r>
              <a:rPr lang="pt-BR" dirty="0"/>
              <a:t>HOLDING PATRIMONIAL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969BB2E-EA34-4D43-B66B-842FD0A19B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</p:spPr>
        <p:txBody>
          <a:bodyPr rtlCol="0"/>
          <a:lstStyle/>
          <a:p>
            <a:pPr rtl="0"/>
            <a:br>
              <a:rPr lang="pt-BR" dirty="0"/>
            </a:br>
            <a:r>
              <a:rPr lang="pt-BR" dirty="0"/>
              <a:t>BENEDITO MOREIRA PRIMO</a:t>
            </a: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2D05AE30-4CB9-4E40-B29D-5221942C68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</p:spPr>
        <p:txBody>
          <a:bodyPr rtlCol="0"/>
          <a:lstStyle/>
          <a:p>
            <a:pPr rtl="0"/>
            <a:fld id="{63F9D384-533B-4C4E-B660-F861AA07D173}" type="slidenum">
              <a:rPr lang="pt-BR" smtClean="0"/>
              <a:pPr rtl="0"/>
              <a:t>14</a:t>
            </a:fld>
            <a:endParaRPr lang="pt-BR" dirty="0"/>
          </a:p>
        </p:txBody>
      </p:sp>
      <p:graphicFrame>
        <p:nvGraphicFramePr>
          <p:cNvPr id="3" name="Tabela 7">
            <a:extLst>
              <a:ext uri="{FF2B5EF4-FFF2-40B4-BE49-F238E27FC236}">
                <a16:creationId xmlns:a16="http://schemas.microsoft.com/office/drawing/2014/main" id="{E79D0C0A-F142-FE99-1B5D-C7D9494426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600473"/>
              </p:ext>
            </p:extLst>
          </p:nvPr>
        </p:nvGraphicFramePr>
        <p:xfrm>
          <a:off x="928281" y="1181799"/>
          <a:ext cx="11128601" cy="199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0827">
                  <a:extLst>
                    <a:ext uri="{9D8B030D-6E8A-4147-A177-3AD203B41FA5}">
                      <a16:colId xmlns:a16="http://schemas.microsoft.com/office/drawing/2014/main" val="2693789145"/>
                    </a:ext>
                  </a:extLst>
                </a:gridCol>
                <a:gridCol w="1272850">
                  <a:extLst>
                    <a:ext uri="{9D8B030D-6E8A-4147-A177-3AD203B41FA5}">
                      <a16:colId xmlns:a16="http://schemas.microsoft.com/office/drawing/2014/main" val="3691910313"/>
                    </a:ext>
                  </a:extLst>
                </a:gridCol>
                <a:gridCol w="1260216">
                  <a:extLst>
                    <a:ext uri="{9D8B030D-6E8A-4147-A177-3AD203B41FA5}">
                      <a16:colId xmlns:a16="http://schemas.microsoft.com/office/drawing/2014/main" val="3531485206"/>
                    </a:ext>
                  </a:extLst>
                </a:gridCol>
                <a:gridCol w="1387706">
                  <a:extLst>
                    <a:ext uri="{9D8B030D-6E8A-4147-A177-3AD203B41FA5}">
                      <a16:colId xmlns:a16="http://schemas.microsoft.com/office/drawing/2014/main" val="2516612399"/>
                    </a:ext>
                  </a:extLst>
                </a:gridCol>
                <a:gridCol w="1170626">
                  <a:extLst>
                    <a:ext uri="{9D8B030D-6E8A-4147-A177-3AD203B41FA5}">
                      <a16:colId xmlns:a16="http://schemas.microsoft.com/office/drawing/2014/main" val="1400801935"/>
                    </a:ext>
                  </a:extLst>
                </a:gridCol>
                <a:gridCol w="1372601">
                  <a:extLst>
                    <a:ext uri="{9D8B030D-6E8A-4147-A177-3AD203B41FA5}">
                      <a16:colId xmlns:a16="http://schemas.microsoft.com/office/drawing/2014/main" val="477901235"/>
                    </a:ext>
                  </a:extLst>
                </a:gridCol>
                <a:gridCol w="1301342">
                  <a:extLst>
                    <a:ext uri="{9D8B030D-6E8A-4147-A177-3AD203B41FA5}">
                      <a16:colId xmlns:a16="http://schemas.microsoft.com/office/drawing/2014/main" val="2453990933"/>
                    </a:ext>
                  </a:extLst>
                </a:gridCol>
                <a:gridCol w="964574">
                  <a:extLst>
                    <a:ext uri="{9D8B030D-6E8A-4147-A177-3AD203B41FA5}">
                      <a16:colId xmlns:a16="http://schemas.microsoft.com/office/drawing/2014/main" val="3767119517"/>
                    </a:ext>
                  </a:extLst>
                </a:gridCol>
                <a:gridCol w="1297859">
                  <a:extLst>
                    <a:ext uri="{9D8B030D-6E8A-4147-A177-3AD203B41FA5}">
                      <a16:colId xmlns:a16="http://schemas.microsoft.com/office/drawing/2014/main" val="25477107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700" b="0" dirty="0"/>
                        <a:t>Bens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b="0" dirty="0"/>
                        <a:t>$ decl. no IR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b="0" dirty="0"/>
                        <a:t>$ decl. no IR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b="0" dirty="0"/>
                        <a:t>Ganho de Capital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b="0" dirty="0">
                          <a:solidFill>
                            <a:schemeClr val="bg1"/>
                          </a:solidFill>
                        </a:rPr>
                        <a:t>Destino capital</a:t>
                      </a:r>
                      <a:r>
                        <a:rPr lang="en-US" sz="1700" b="0" dirty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pt-BR" sz="17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b="0" dirty="0">
                          <a:solidFill>
                            <a:srgbClr val="FFFF00"/>
                          </a:solidFill>
                        </a:rPr>
                        <a:t>Imposto Gerado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b="0" dirty="0">
                          <a:solidFill>
                            <a:srgbClr val="FFFF00"/>
                          </a:solidFill>
                        </a:rPr>
                        <a:t>Multa Ofício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b="0" dirty="0"/>
                        <a:t>Juros/Mora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b="0" dirty="0"/>
                        <a:t>Total Imp. e Multas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4468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500" dirty="0"/>
                        <a:t>Imóveis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/>
                        <a:t>15.813.578,40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/>
                        <a:t>100.841.112,00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/>
                        <a:t>85.027.533,60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>
                          <a:solidFill>
                            <a:srgbClr val="FF0000"/>
                          </a:solidFill>
                        </a:rPr>
                        <a:t>12.754.130,04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3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3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257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500" dirty="0"/>
                        <a:t>Empresas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/>
                        <a:t>11.430.000,00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/>
                        <a:t>10.680.000,00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>
                          <a:solidFill>
                            <a:srgbClr val="FF0000"/>
                          </a:solidFill>
                        </a:rPr>
                        <a:t>750.000,00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6440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5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dirty="0"/>
                        <a:t>15.813.5787,40</a:t>
                      </a:r>
                    </a:p>
                    <a:p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dirty="0"/>
                        <a:t>100.8941.112,00</a:t>
                      </a:r>
                    </a:p>
                    <a:p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817243"/>
                  </a:ext>
                </a:extLst>
              </a:tr>
            </a:tbl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03714B46-BF9F-B6BE-5114-04158043E594}"/>
              </a:ext>
            </a:extLst>
          </p:cNvPr>
          <p:cNvSpPr txBox="1"/>
          <p:nvPr/>
        </p:nvSpPr>
        <p:spPr>
          <a:xfrm>
            <a:off x="1046375" y="4014208"/>
            <a:ext cx="1028150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dirty="0"/>
              <a:t>Imposto a pagar pra Receita Federal</a:t>
            </a:r>
            <a:r>
              <a:rPr lang="pt-BR" sz="1700" dirty="0">
                <a:solidFill>
                  <a:schemeClr val="bg1">
                    <a:lumMod val="75000"/>
                  </a:schemeClr>
                </a:solidFill>
              </a:rPr>
              <a:t>................................................................................</a:t>
            </a:r>
            <a:r>
              <a:rPr lang="pt-BR" sz="1700" b="1" dirty="0">
                <a:solidFill>
                  <a:srgbClr val="FF0000"/>
                </a:solidFill>
              </a:rPr>
              <a:t>R$   12.776.630,04</a:t>
            </a:r>
            <a:endParaRPr lang="pt-BR" sz="1700" b="1" dirty="0"/>
          </a:p>
          <a:p>
            <a:endParaRPr lang="pt-BR" sz="1700" dirty="0"/>
          </a:p>
        </p:txBody>
      </p:sp>
    </p:spTree>
    <p:extLst>
      <p:ext uri="{BB962C8B-B14F-4D97-AF65-F5344CB8AC3E}">
        <p14:creationId xmlns:p14="http://schemas.microsoft.com/office/powerpoint/2010/main" val="679231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B2DE3A-C91D-4AA8-9DE5-F774A42AF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224" y="1331808"/>
            <a:ext cx="10406063" cy="525532"/>
          </a:xfrm>
        </p:spPr>
        <p:txBody>
          <a:bodyPr rtlCol="0">
            <a:noAutofit/>
          </a:bodyPr>
          <a:lstStyle/>
          <a:p>
            <a:pPr rtl="0"/>
            <a:r>
              <a:rPr lang="pt-BR" sz="2000" b="1" dirty="0">
                <a:solidFill>
                  <a:schemeClr val="tx1"/>
                </a:solidFill>
              </a:rPr>
              <a:t>Dec. n</a:t>
            </a:r>
            <a:r>
              <a:rPr lang="pt-BR" sz="1500" b="1" dirty="0">
                <a:solidFill>
                  <a:schemeClr val="tx1"/>
                </a:solidFill>
              </a:rPr>
              <a:t>º</a:t>
            </a:r>
            <a:r>
              <a:rPr lang="pt-BR" sz="2000" b="1" dirty="0">
                <a:solidFill>
                  <a:schemeClr val="tx1"/>
                </a:solidFill>
              </a:rPr>
              <a:t> 9.580, de 22/11/2018. RIR – Regulamento do Imposto de Renda</a:t>
            </a:r>
            <a:br>
              <a:rPr lang="pt-BR" sz="2000" b="1" dirty="0">
                <a:solidFill>
                  <a:schemeClr val="tx1"/>
                </a:solidFill>
              </a:rPr>
            </a:br>
            <a:br>
              <a:rPr lang="pt-BR" sz="2000" dirty="0">
                <a:solidFill>
                  <a:schemeClr val="tx1"/>
                </a:solidFill>
              </a:rPr>
            </a:br>
            <a:r>
              <a:rPr lang="pt-BR" sz="2000" dirty="0">
                <a:solidFill>
                  <a:schemeClr val="tx1"/>
                </a:solidFill>
              </a:rPr>
              <a:t>Da apuração do ganho de capital:</a:t>
            </a:r>
            <a:br>
              <a:rPr lang="pt-BR" sz="2000" dirty="0">
                <a:solidFill>
                  <a:schemeClr val="tx1"/>
                </a:solidFill>
              </a:rPr>
            </a:br>
            <a:br>
              <a:rPr lang="pt-BR" sz="2000" dirty="0">
                <a:solidFill>
                  <a:schemeClr val="tx1"/>
                </a:solidFill>
              </a:rPr>
            </a:br>
            <a:r>
              <a:rPr lang="pt-BR" sz="2000" dirty="0">
                <a:solidFill>
                  <a:schemeClr val="tx1"/>
                </a:solidFill>
              </a:rPr>
              <a:t>Art. 148. O ganho de capital será determinado pela </a:t>
            </a:r>
            <a:r>
              <a:rPr lang="pt-BR" sz="2000" u="sng" dirty="0">
                <a:solidFill>
                  <a:schemeClr val="tx1"/>
                </a:solidFill>
              </a:rPr>
              <a:t>diferença positiva entre o valor de alienação e o custo de aquisição</a:t>
            </a:r>
            <a:r>
              <a:rPr lang="pt-BR" sz="2000" dirty="0">
                <a:solidFill>
                  <a:schemeClr val="tx1"/>
                </a:solidFill>
              </a:rPr>
              <a:t>, apurados nos termos estabelecidos no art. 134 ao art. 147 ( Lei nº 7.713, de 1988, art. 3º, § 2º).</a:t>
            </a:r>
            <a:br>
              <a:rPr lang="pt-BR" sz="2000" dirty="0">
                <a:solidFill>
                  <a:schemeClr val="tx1"/>
                </a:solidFill>
              </a:rPr>
            </a:br>
            <a:br>
              <a:rPr lang="pt-BR" sz="2000" dirty="0">
                <a:solidFill>
                  <a:schemeClr val="tx1"/>
                </a:solidFill>
              </a:rPr>
            </a:br>
            <a:r>
              <a:rPr lang="pt-BR" sz="2000" b="1" dirty="0">
                <a:solidFill>
                  <a:schemeClr val="tx1"/>
                </a:solidFill>
              </a:rPr>
              <a:t>Lei n</a:t>
            </a:r>
            <a:r>
              <a:rPr lang="pt-BR" sz="1500" b="1" dirty="0">
                <a:solidFill>
                  <a:schemeClr val="tx1"/>
                </a:solidFill>
              </a:rPr>
              <a:t>º</a:t>
            </a:r>
            <a:r>
              <a:rPr lang="pt-BR" sz="2000" b="1" dirty="0">
                <a:solidFill>
                  <a:schemeClr val="tx1"/>
                </a:solidFill>
              </a:rPr>
              <a:t> 9.249, de 26/12/1995. Altera a legislação do imposto de renda (...).</a:t>
            </a:r>
            <a:br>
              <a:rPr lang="pt-BR" sz="2000" b="1" dirty="0">
                <a:solidFill>
                  <a:schemeClr val="tx1"/>
                </a:solidFill>
              </a:rPr>
            </a:br>
            <a:br>
              <a:rPr lang="pt-BR" sz="2000" dirty="0">
                <a:solidFill>
                  <a:schemeClr val="tx1"/>
                </a:solidFill>
              </a:rPr>
            </a:br>
            <a:r>
              <a:rPr lang="pt-BR" sz="2000" dirty="0">
                <a:solidFill>
                  <a:schemeClr val="tx1"/>
                </a:solidFill>
              </a:rPr>
              <a:t>Art. 23. As pessoas físicas poderão transferir a pessoas jurídicas, a título de integralização de capital, bens e direitos pelo </a:t>
            </a:r>
            <a:r>
              <a:rPr lang="pt-BR" sz="2000" u="sng" dirty="0">
                <a:solidFill>
                  <a:schemeClr val="tx1"/>
                </a:solidFill>
              </a:rPr>
              <a:t>valor constante da respectiva declaração de bens</a:t>
            </a:r>
            <a:r>
              <a:rPr lang="pt-BR" sz="2000" dirty="0">
                <a:solidFill>
                  <a:schemeClr val="tx1"/>
                </a:solidFill>
              </a:rPr>
              <a:t> </a:t>
            </a:r>
            <a:r>
              <a:rPr lang="pt-BR" sz="2000" b="1" dirty="0">
                <a:solidFill>
                  <a:schemeClr val="tx1"/>
                </a:solidFill>
              </a:rPr>
              <a:t>ou</a:t>
            </a:r>
            <a:r>
              <a:rPr lang="pt-BR" sz="2000" dirty="0">
                <a:solidFill>
                  <a:schemeClr val="tx1"/>
                </a:solidFill>
              </a:rPr>
              <a:t> </a:t>
            </a:r>
            <a:r>
              <a:rPr lang="pt-BR" sz="2000" u="sng" dirty="0">
                <a:solidFill>
                  <a:schemeClr val="tx1"/>
                </a:solidFill>
              </a:rPr>
              <a:t>pelo valor de mercado</a:t>
            </a:r>
            <a:r>
              <a:rPr lang="pt-BR" sz="2000" dirty="0">
                <a:solidFill>
                  <a:schemeClr val="tx1"/>
                </a:solidFill>
              </a:rPr>
              <a:t>.</a:t>
            </a:r>
            <a:br>
              <a:rPr lang="pt-BR" sz="2000" dirty="0">
                <a:solidFill>
                  <a:schemeClr val="tx1"/>
                </a:solidFill>
              </a:rPr>
            </a:br>
            <a:br>
              <a:rPr lang="pt-BR" sz="2000" dirty="0">
                <a:solidFill>
                  <a:schemeClr val="tx1"/>
                </a:solidFill>
              </a:rPr>
            </a:br>
            <a:r>
              <a:rPr lang="pt-BR" sz="2000" dirty="0">
                <a:solidFill>
                  <a:schemeClr val="tx1"/>
                </a:solidFill>
              </a:rPr>
              <a:t>§ 2º Se a transferência não se fizer pelo valor constante da declaração de bens, a diferença a maior </a:t>
            </a:r>
            <a:r>
              <a:rPr lang="pt-BR" sz="2000" u="sng" dirty="0">
                <a:solidFill>
                  <a:schemeClr val="tx1"/>
                </a:solidFill>
              </a:rPr>
              <a:t>será tributável como ganho de capital</a:t>
            </a:r>
            <a:r>
              <a:rPr lang="pt-BR" sz="2000" dirty="0">
                <a:solidFill>
                  <a:schemeClr val="tx1"/>
                </a:solidFill>
              </a:rPr>
              <a:t>.</a:t>
            </a:r>
            <a:endParaRPr lang="pt-BR" sz="2000" u="sng" dirty="0">
              <a:solidFill>
                <a:schemeClr val="tx1"/>
              </a:solidFill>
            </a:endParaRP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CB86C03-AE99-4799-AE8A-693866828D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</p:spPr>
        <p:txBody>
          <a:bodyPr rtlCol="0"/>
          <a:lstStyle/>
          <a:p>
            <a:pPr rtl="0"/>
            <a:r>
              <a:rPr lang="pt-BR" dirty="0"/>
              <a:t>HOLDING PATRIMONIAL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969BB2E-EA34-4D43-B66B-842FD0A19B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</p:spPr>
        <p:txBody>
          <a:bodyPr rtlCol="0"/>
          <a:lstStyle/>
          <a:p>
            <a:pPr rtl="0"/>
            <a:br>
              <a:rPr lang="pt-BR" dirty="0"/>
            </a:br>
            <a:r>
              <a:rPr lang="pt-BR" dirty="0"/>
              <a:t>BENEDITO MOREIRA PRIMO</a:t>
            </a: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2D05AE30-4CB9-4E40-B29D-5221942C68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</p:spPr>
        <p:txBody>
          <a:bodyPr rtlCol="0"/>
          <a:lstStyle/>
          <a:p>
            <a:pPr rtl="0"/>
            <a:fld id="{63F9D384-533B-4C4E-B660-F861AA07D173}" type="slidenum">
              <a:rPr lang="pt-BR" smtClean="0"/>
              <a:pPr rtl="0"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0554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4F7BAB8-8A6E-AA4E-2E2B-B883476CC66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r>
              <a:rPr lang="pt-BR" dirty="0">
                <a:latin typeface="+mn-lt"/>
              </a:rPr>
              <a:t>HOLDING PATRIMONIAL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A654847-2AD9-734C-BFCB-3E9723E605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rtl="0"/>
            <a:r>
              <a:rPr lang="pt-BR" dirty="0">
                <a:latin typeface="+mn-lt"/>
              </a:rPr>
              <a:t>BENEDITO MOREIRA PRIMO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6BE3F3B-4C78-4615-8431-2E4AB831CF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63F9D384-533B-4C4E-B660-F861AA07D173}" type="slidenum">
              <a:rPr lang="pt-BR" smtClean="0"/>
              <a:pPr rtl="0"/>
              <a:t>16</a:t>
            </a:fld>
            <a:endParaRPr lang="pt-BR" dirty="0">
              <a:latin typeface="+mn-lt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44D64A4-FACC-6AF4-CB28-6E7B410DD0A9}"/>
              </a:ext>
            </a:extLst>
          </p:cNvPr>
          <p:cNvSpPr txBox="1"/>
          <p:nvPr/>
        </p:nvSpPr>
        <p:spPr>
          <a:xfrm>
            <a:off x="1342577" y="852844"/>
            <a:ext cx="973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IMPACTO:</a:t>
            </a:r>
            <a:endParaRPr lang="pt-BR" sz="24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105B6A8-3CF2-BC44-B1B4-78EAAFEE89DB}"/>
              </a:ext>
            </a:extLst>
          </p:cNvPr>
          <p:cNvSpPr txBox="1"/>
          <p:nvPr/>
        </p:nvSpPr>
        <p:spPr>
          <a:xfrm>
            <a:off x="1809945" y="1828800"/>
            <a:ext cx="94739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800" b="1" dirty="0">
                <a:solidFill>
                  <a:srgbClr val="FF0000"/>
                </a:solidFill>
              </a:rPr>
              <a:t>R$  2.254.027,80 – ITBI </a:t>
            </a:r>
          </a:p>
          <a:p>
            <a:pPr algn="just"/>
            <a:r>
              <a:rPr lang="pt-BR" sz="1800" b="1" dirty="0">
                <a:solidFill>
                  <a:srgbClr val="FF0000"/>
                </a:solidFill>
              </a:rPr>
              <a:t>R$ 12.776.630,04 – IR – Ganho de Capital</a:t>
            </a:r>
          </a:p>
          <a:p>
            <a:pPr algn="just"/>
            <a:endParaRPr lang="pt-BR" sz="1800" b="1" dirty="0">
              <a:solidFill>
                <a:srgbClr val="FF0000"/>
              </a:solidFill>
            </a:endParaRPr>
          </a:p>
          <a:p>
            <a:pPr algn="just"/>
            <a:r>
              <a:rPr lang="pt-BR" sz="1800" b="1" dirty="0">
                <a:solidFill>
                  <a:srgbClr val="FF0000"/>
                </a:solidFill>
              </a:rPr>
              <a:t>TOTAL: R$ 15.021.657,84</a:t>
            </a:r>
          </a:p>
          <a:p>
            <a:endParaRPr lang="pt-BR" dirty="0"/>
          </a:p>
          <a:p>
            <a:r>
              <a:rPr lang="pt-BR" dirty="0"/>
              <a:t>*Obs1. Não estão considerados eventuais atualizações, juros e multas.</a:t>
            </a:r>
          </a:p>
          <a:p>
            <a:r>
              <a:rPr lang="pt-BR" dirty="0"/>
              <a:t>*Obs2. Não foi realizado o passo sucessório da Holding (principal).</a:t>
            </a:r>
          </a:p>
        </p:txBody>
      </p:sp>
    </p:spTree>
    <p:extLst>
      <p:ext uri="{BB962C8B-B14F-4D97-AF65-F5344CB8AC3E}">
        <p14:creationId xmlns:p14="http://schemas.microsoft.com/office/powerpoint/2010/main" val="117406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4F7BAB8-8A6E-AA4E-2E2B-B883476CC66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r>
              <a:rPr lang="pt-BR" dirty="0">
                <a:latin typeface="+mn-lt"/>
              </a:rPr>
              <a:t>HOLDING PATRIMONIAL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A654847-2AD9-734C-BFCB-3E9723E605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rtl="0"/>
            <a:r>
              <a:rPr lang="pt-BR" dirty="0">
                <a:latin typeface="+mn-lt"/>
              </a:rPr>
              <a:t>BENEDITO MOREIRA PRIMO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6BE3F3B-4C78-4615-8431-2E4AB831CF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63F9D384-533B-4C4E-B660-F861AA07D173}" type="slidenum">
              <a:rPr lang="pt-BR" smtClean="0"/>
              <a:pPr rtl="0"/>
              <a:t>17</a:t>
            </a:fld>
            <a:endParaRPr lang="pt-BR" dirty="0">
              <a:latin typeface="+mn-lt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44D64A4-FACC-6AF4-CB28-6E7B410DD0A9}"/>
              </a:ext>
            </a:extLst>
          </p:cNvPr>
          <p:cNvSpPr txBox="1"/>
          <p:nvPr/>
        </p:nvSpPr>
        <p:spPr>
          <a:xfrm>
            <a:off x="1342577" y="852844"/>
            <a:ext cx="973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RISCO DE FISCALIZAÇÃO:</a:t>
            </a:r>
            <a:endParaRPr lang="pt-BR" sz="24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105B6A8-3CF2-BC44-B1B4-78EAAFEE89DB}"/>
              </a:ext>
            </a:extLst>
          </p:cNvPr>
          <p:cNvSpPr txBox="1"/>
          <p:nvPr/>
        </p:nvSpPr>
        <p:spPr>
          <a:xfrm>
            <a:off x="1809945" y="1828800"/>
            <a:ext cx="947393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</a:rPr>
              <a:t>Qual a possibilidade de a Receita Federal proceder a uma fiscalização (malha fina) e identificar todos os problemas e consequências acima</a:t>
            </a:r>
            <a:r>
              <a:rPr lang="en-US" b="1" dirty="0">
                <a:solidFill>
                  <a:srgbClr val="FF0000"/>
                </a:solidFill>
              </a:rPr>
              <a:t>?</a:t>
            </a:r>
            <a:endParaRPr lang="pt-BR" b="1" dirty="0">
              <a:solidFill>
                <a:srgbClr val="FF0000"/>
              </a:solidFill>
            </a:endParaRPr>
          </a:p>
          <a:p>
            <a:pPr algn="just"/>
            <a:endParaRPr lang="pt-BR" sz="1800" b="1" dirty="0">
              <a:solidFill>
                <a:srgbClr val="FF0000"/>
              </a:solidFill>
            </a:endParaRPr>
          </a:p>
          <a:p>
            <a:pPr algn="just"/>
            <a:r>
              <a:rPr lang="pt-BR" b="1" dirty="0">
                <a:solidFill>
                  <a:srgbClr val="FF0000"/>
                </a:solidFill>
              </a:rPr>
              <a:t>ALTA, pelos seguintes motivos:</a:t>
            </a:r>
          </a:p>
          <a:p>
            <a:pPr algn="just"/>
            <a:endParaRPr lang="pt-BR" sz="1800" b="1" dirty="0">
              <a:solidFill>
                <a:srgbClr val="FF0000"/>
              </a:solidFill>
            </a:endParaRPr>
          </a:p>
          <a:p>
            <a:pPr marL="400050" indent="-400050">
              <a:buFont typeface="+mj-lt"/>
              <a:buAutoNum type="arabicPeriod"/>
            </a:pPr>
            <a:r>
              <a:rPr lang="pt-BR" dirty="0"/>
              <a:t>A DIRPF do contribuinte Benedito </a:t>
            </a:r>
            <a:r>
              <a:rPr lang="pt-BR" dirty="0">
                <a:solidFill>
                  <a:srgbClr val="FF0000"/>
                </a:solidFill>
              </a:rPr>
              <a:t>apresenta Restituição de Imposto de renda no montante de R$ 141,00 na 2021/2022 e R$ 689,00 na 2022/2023</a:t>
            </a:r>
            <a:r>
              <a:rPr lang="pt-BR" dirty="0"/>
              <a:t>;</a:t>
            </a:r>
          </a:p>
          <a:p>
            <a:pPr marL="400050" indent="-400050">
              <a:buFont typeface="+mj-lt"/>
              <a:buAutoNum type="arabicPeriod"/>
            </a:pPr>
            <a:endParaRPr lang="pt-BR" dirty="0"/>
          </a:p>
          <a:p>
            <a:pPr marL="400050" indent="-400050">
              <a:buFont typeface="+mj-lt"/>
              <a:buAutoNum type="arabicPeriod"/>
            </a:pPr>
            <a:r>
              <a:rPr lang="pt-BR" dirty="0"/>
              <a:t>Apesar do todo o ganho de capital, </a:t>
            </a:r>
            <a:r>
              <a:rPr lang="pt-BR" dirty="0">
                <a:solidFill>
                  <a:srgbClr val="FF0000"/>
                </a:solidFill>
              </a:rPr>
              <a:t>não identifica no campo próprio o Imposto a Pagar;</a:t>
            </a:r>
          </a:p>
          <a:p>
            <a:pPr marL="400050" indent="-400050">
              <a:buFont typeface="+mj-lt"/>
              <a:buAutoNum type="arabicPeriod"/>
            </a:pPr>
            <a:endParaRPr lang="pt-BR" dirty="0"/>
          </a:p>
          <a:p>
            <a:pPr marL="400050" indent="-400050">
              <a:buFont typeface="+mj-lt"/>
              <a:buAutoNum type="arabicPeriod"/>
            </a:pPr>
            <a:r>
              <a:rPr lang="pt-BR" dirty="0"/>
              <a:t>Não apresenta claramente a movimentação </a:t>
            </a:r>
            <a:r>
              <a:rPr lang="pt-BR" dirty="0">
                <a:solidFill>
                  <a:srgbClr val="FF0000"/>
                </a:solidFill>
              </a:rPr>
              <a:t>“origem e aplicação” </a:t>
            </a:r>
            <a:r>
              <a:rPr lang="pt-BR" dirty="0"/>
              <a:t>dos recursos  na Declaração de IR.</a:t>
            </a:r>
          </a:p>
          <a:p>
            <a:pPr marL="400050" indent="-400050">
              <a:buFont typeface="+mj-lt"/>
              <a:buAutoNum type="arabicPeriod"/>
            </a:pPr>
            <a:endParaRPr lang="pt-BR" dirty="0"/>
          </a:p>
          <a:p>
            <a:pPr marL="400050" indent="-400050">
              <a:buFont typeface="+mj-lt"/>
              <a:buAutoNum type="arabicPeriod"/>
            </a:pPr>
            <a:r>
              <a:rPr lang="pt-BR" dirty="0"/>
              <a:t>A DIRPF da </a:t>
            </a:r>
            <a:r>
              <a:rPr lang="pt-BR" dirty="0" err="1"/>
              <a:t>Midiã</a:t>
            </a:r>
            <a:r>
              <a:rPr lang="pt-BR" dirty="0"/>
              <a:t> em 2020 está zerada, quando é obrigada a apresentar desde o ano 2015.</a:t>
            </a:r>
          </a:p>
          <a:p>
            <a:pPr algn="just"/>
            <a:endParaRPr lang="pt-BR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57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4F7BAB8-8A6E-AA4E-2E2B-B883476CC66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r>
              <a:rPr lang="pt-BR" dirty="0">
                <a:latin typeface="+mn-lt"/>
              </a:rPr>
              <a:t>HOLDING PATRIMONIAL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A654847-2AD9-734C-BFCB-3E9723E605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rtl="0"/>
            <a:r>
              <a:rPr lang="pt-BR" dirty="0">
                <a:latin typeface="+mn-lt"/>
              </a:rPr>
              <a:t>BENEDITO MOREIRA PRIMO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6BE3F3B-4C78-4615-8431-2E4AB831CF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63F9D384-533B-4C4E-B660-F861AA07D173}" type="slidenum">
              <a:rPr lang="pt-BR" smtClean="0"/>
              <a:pPr rtl="0"/>
              <a:t>18</a:t>
            </a:fld>
            <a:endParaRPr lang="pt-BR" dirty="0">
              <a:latin typeface="+mn-lt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44D64A4-FACC-6AF4-CB28-6E7B410DD0A9}"/>
              </a:ext>
            </a:extLst>
          </p:cNvPr>
          <p:cNvSpPr txBox="1"/>
          <p:nvPr/>
        </p:nvSpPr>
        <p:spPr>
          <a:xfrm>
            <a:off x="1342577" y="852844"/>
            <a:ext cx="9738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NÃO FOSSE ISTO SUFICIENTE, AINDA TEMOS O SEGUINTE ERRO:</a:t>
            </a:r>
            <a:endParaRPr lang="pt-BR" sz="24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105B6A8-3CF2-BC44-B1B4-78EAAFEE89DB}"/>
              </a:ext>
            </a:extLst>
          </p:cNvPr>
          <p:cNvSpPr txBox="1"/>
          <p:nvPr/>
        </p:nvSpPr>
        <p:spPr>
          <a:xfrm>
            <a:off x="1809945" y="1828800"/>
            <a:ext cx="94739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dirty="0"/>
          </a:p>
          <a:p>
            <a:pPr algn="just"/>
            <a:r>
              <a:rPr lang="pt-BR" dirty="0"/>
              <a:t>O Contrato Social da Empresa  </a:t>
            </a:r>
            <a:r>
              <a:rPr lang="pt-BR" dirty="0" err="1"/>
              <a:t>Lumar</a:t>
            </a:r>
            <a:r>
              <a:rPr lang="pt-BR" dirty="0"/>
              <a:t> não a qualifica como uma Holding Patrimonial Sucessória, </a:t>
            </a:r>
            <a:r>
              <a:rPr lang="pt-BR" u="sng" dirty="0">
                <a:solidFill>
                  <a:srgbClr val="FF0000"/>
                </a:solidFill>
              </a:rPr>
              <a:t>conduzindo-a ao INVENTÁRIO</a:t>
            </a:r>
            <a:r>
              <a:rPr lang="pt-BR" dirty="0"/>
              <a:t> na hipótese de falecimento de um dos sócios, com todos seus custos, discussões e demoras, reduzindo o patrimônio familiar.</a:t>
            </a:r>
          </a:p>
          <a:p>
            <a:pPr marL="400050" indent="-400050">
              <a:buFont typeface="+mj-lt"/>
              <a:buAutoNum type="arabicPeriod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5656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CB6B4DE-EDD0-D7F7-FCFF-EDA9BAB6DDE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r>
              <a:rPr lang="pt-BR"/>
              <a:t>Domingo, 7 de fevereiro de 20XX</a:t>
            </a:r>
            <a:endParaRPr lang="pt-BR" dirty="0">
              <a:latin typeface="+mn-lt"/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F14F48D-E679-D1FA-8C64-81A5E5C0AF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rtl="0"/>
            <a:r>
              <a:rPr lang="pt-BR"/>
              <a:t>Amostra de Texto de Rodapé</a:t>
            </a:r>
            <a:endParaRPr lang="pt-BR" dirty="0">
              <a:latin typeface="+mn-lt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AD4C307-1A28-C07B-E43B-9BB9BB2EFC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63F9D384-533B-4C4E-B660-F861AA07D173}" type="slidenum">
              <a:rPr lang="pt-BR" smtClean="0"/>
              <a:pPr rtl="0"/>
              <a:t>19</a:t>
            </a:fld>
            <a:endParaRPr lang="pt-BR" dirty="0">
              <a:latin typeface="+mn-lt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F6D86D2-BCE1-D2DD-0209-A49CDCA7C81D}"/>
              </a:ext>
            </a:extLst>
          </p:cNvPr>
          <p:cNvSpPr txBox="1"/>
          <p:nvPr/>
        </p:nvSpPr>
        <p:spPr>
          <a:xfrm>
            <a:off x="1687397" y="603316"/>
            <a:ext cx="8512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FF0000"/>
                </a:solidFill>
              </a:rPr>
              <a:t>IMPACTOS DE UM INVENTÁRIO (em hipótese)</a:t>
            </a:r>
            <a:endParaRPr lang="pt-BR" dirty="0"/>
          </a:p>
        </p:txBody>
      </p:sp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id="{F7492DFD-EE2C-0E13-3275-679BD9F449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835692"/>
              </p:ext>
            </p:extLst>
          </p:nvPr>
        </p:nvGraphicFramePr>
        <p:xfrm>
          <a:off x="1838227" y="1190840"/>
          <a:ext cx="9153428" cy="5170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8433">
                  <a:extLst>
                    <a:ext uri="{9D8B030D-6E8A-4147-A177-3AD203B41FA5}">
                      <a16:colId xmlns:a16="http://schemas.microsoft.com/office/drawing/2014/main" val="3489425067"/>
                    </a:ext>
                  </a:extLst>
                </a:gridCol>
                <a:gridCol w="4604995">
                  <a:extLst>
                    <a:ext uri="{9D8B030D-6E8A-4147-A177-3AD203B41FA5}">
                      <a16:colId xmlns:a16="http://schemas.microsoft.com/office/drawing/2014/main" val="2798853534"/>
                    </a:ext>
                  </a:extLst>
                </a:gridCol>
              </a:tblGrid>
              <a:tr h="336137">
                <a:tc>
                  <a:txBody>
                    <a:bodyPr/>
                    <a:lstStyle/>
                    <a:p>
                      <a:r>
                        <a:rPr lang="pt-BR" dirty="0"/>
                        <a:t>BASE DE CÁLCULO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/>
                        <a:t>R$ 91.331.467,04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780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500" u="none" strike="noStrike" cap="none" dirty="0">
                          <a:solidFill>
                            <a:schemeClr val="dk1"/>
                          </a:solidFill>
                        </a:rPr>
                        <a:t>IMPOSTO ITCMD ATUAL 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R$ 7.786.517,36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367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500" u="none" strike="noStrike" cap="none" dirty="0">
                          <a:solidFill>
                            <a:schemeClr val="dk1"/>
                          </a:solidFill>
                        </a:rPr>
                        <a:t> IMPOSTO ITCMD PROMETIDO 20%</a:t>
                      </a:r>
                      <a:endParaRPr sz="15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R$ 18.266.293,40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448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500" u="none" strike="noStrike" cap="none" dirty="0">
                          <a:solidFill>
                            <a:schemeClr val="dk1"/>
                          </a:solidFill>
                        </a:rPr>
                        <a:t> HONORÁRIOS ADV 1</a:t>
                      </a:r>
                      <a:endParaRPr sz="15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R$ 1.000.000,00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2048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pt-BR" sz="1500" u="none" strike="noStrike" cap="none" dirty="0">
                          <a:solidFill>
                            <a:schemeClr val="dk1"/>
                          </a:solidFill>
                        </a:rPr>
                        <a:t> HONORÁRIOS ADV 2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R$ 3.000.000,00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204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500" u="none" strike="noStrike" cap="none" dirty="0">
                          <a:solidFill>
                            <a:schemeClr val="dk1"/>
                          </a:solidFill>
                        </a:rPr>
                        <a:t> HONORÁRIOS ADV 3</a:t>
                      </a:r>
                      <a:endParaRPr sz="15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R$ 4.566.573,35 (5% sobre o patrimônio)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415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lang="pt-BR" sz="1500" u="none" strike="noStrike" cap="none" dirty="0">
                          <a:solidFill>
                            <a:schemeClr val="dk1"/>
                          </a:solidFill>
                        </a:rPr>
                        <a:t> CARTÓRIO DE NOTAS, CERTIDÕES, CARTÓRIO DE REGISTRO DE IMÓVEIS</a:t>
                      </a: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5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R$ 50.000,00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808713"/>
                  </a:ext>
                </a:extLst>
              </a:tr>
              <a:tr h="160073">
                <a:tc gridSpan="2">
                  <a:txBody>
                    <a:bodyPr/>
                    <a:lstStyle/>
                    <a:p>
                      <a:endParaRPr lang="pt-BR" sz="13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156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500" u="none" strike="noStrike" cap="none" dirty="0">
                          <a:solidFill>
                            <a:schemeClr val="dk1"/>
                          </a:solidFill>
                        </a:rPr>
                        <a:t>OUTRO PAÍSES:</a:t>
                      </a:r>
                      <a:endParaRPr sz="15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360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500" u="none" strike="noStrike" cap="none" dirty="0">
                          <a:solidFill>
                            <a:schemeClr val="dk1"/>
                          </a:solidFill>
                        </a:rPr>
                        <a:t> IMPOSTO ITCMD EUA 40%</a:t>
                      </a:r>
                      <a:endParaRPr sz="15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R$ 18.266.293,40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436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500" u="none" strike="noStrike" cap="none" dirty="0">
                          <a:solidFill>
                            <a:schemeClr val="dk1"/>
                          </a:solidFill>
                        </a:rPr>
                        <a:t> IMPOSTO ITCMD JAPÃO 45%</a:t>
                      </a:r>
                      <a:endParaRPr sz="15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R$ 18.266.293,40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96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500" u="none" strike="noStrike" cap="none" dirty="0">
                          <a:solidFill>
                            <a:schemeClr val="dk1"/>
                          </a:solidFill>
                        </a:rPr>
                        <a:t> IMPOSTO ITCMD CHILE 25%</a:t>
                      </a:r>
                      <a:endParaRPr sz="15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R$ 18.266.293,40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7367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2323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9273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83250C2C-E639-4508-BBD9-F86F7CCF46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2" y="838986"/>
            <a:ext cx="11306175" cy="1403079"/>
          </a:xfrm>
        </p:spPr>
        <p:txBody>
          <a:bodyPr rtlCol="0" anchor="ctr" anchorCtr="0">
            <a:normAutofit fontScale="92500" lnSpcReduction="10000"/>
          </a:bodyPr>
          <a:lstStyle/>
          <a:p>
            <a:pPr algn="ctr" rtl="0"/>
            <a:r>
              <a:rPr lang="pt-BR" sz="2500" b="1" dirty="0">
                <a:solidFill>
                  <a:schemeClr val="tx2"/>
                </a:solidFill>
                <a:latin typeface="+mj-lt"/>
              </a:rPr>
              <a:t>ANÁLISE CRITERIOSA DA SOCIEDADE DENOMINADA </a:t>
            </a:r>
          </a:p>
          <a:p>
            <a:pPr algn="ctr" rtl="0"/>
            <a:r>
              <a:rPr lang="pt-BR" sz="2500" b="1" dirty="0">
                <a:solidFill>
                  <a:schemeClr val="tx2"/>
                </a:solidFill>
                <a:latin typeface="+mj-lt"/>
              </a:rPr>
              <a:t>LUMAR  ADMINISTRADORA  DE   IMÓVEIS   HOLDING   LTDA.</a:t>
            </a:r>
          </a:p>
          <a:p>
            <a:pPr algn="ctr" rtl="0"/>
            <a:r>
              <a:rPr lang="pt-BR" sz="2500" b="1" dirty="0">
                <a:solidFill>
                  <a:schemeClr val="tx2"/>
                </a:solidFill>
                <a:latin typeface="+mj-lt"/>
              </a:rPr>
              <a:t> CNPJ: 44.996.324/0001-05</a:t>
            </a:r>
            <a:r>
              <a:rPr lang="pt-BR" dirty="0"/>
              <a:t>.</a:t>
            </a:r>
          </a:p>
        </p:txBody>
      </p:sp>
      <p:pic>
        <p:nvPicPr>
          <p:cNvPr id="46" name="Espaço Reservado para Imagem 45" descr="Juiz Gavel ">
            <a:extLst>
              <a:ext uri="{FF2B5EF4-FFF2-40B4-BE49-F238E27FC236}">
                <a16:creationId xmlns:a16="http://schemas.microsoft.com/office/drawing/2014/main" id="{88B64578-772A-44A6-A018-9BF932D8CEF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08870"/>
            <a:ext cx="3035808" cy="2743200"/>
          </a:xfrm>
        </p:spPr>
      </p:pic>
      <p:pic>
        <p:nvPicPr>
          <p:cNvPr id="48" name="Espaço Reservado para Imagem 47" descr="Um close up de algumas colunas de construção">
            <a:extLst>
              <a:ext uri="{FF2B5EF4-FFF2-40B4-BE49-F238E27FC236}">
                <a16:creationId xmlns:a16="http://schemas.microsoft.com/office/drawing/2014/main" id="{809FA980-F4E6-49F6-970A-83682936E92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2064" y="3208870"/>
            <a:ext cx="3035808" cy="2743200"/>
          </a:xfrm>
        </p:spPr>
      </p:pic>
      <p:pic>
        <p:nvPicPr>
          <p:cNvPr id="50" name="Espaço Reservado para Imagem 49" descr="Uma imagem contendo livros, biblioteca">
            <a:extLst>
              <a:ext uri="{FF2B5EF4-FFF2-40B4-BE49-F238E27FC236}">
                <a16:creationId xmlns:a16="http://schemas.microsoft.com/office/drawing/2014/main" id="{5260BFF5-A85E-4141-9EB6-DAC22B09FBF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4128" y="3208870"/>
            <a:ext cx="3035808" cy="2743200"/>
          </a:xfrm>
        </p:spPr>
      </p:pic>
      <p:pic>
        <p:nvPicPr>
          <p:cNvPr id="56" name="Espaço Reservado para Imagem 55" descr="Close up de um relógio de pulso prateado analógico ">
            <a:extLst>
              <a:ext uri="{FF2B5EF4-FFF2-40B4-BE49-F238E27FC236}">
                <a16:creationId xmlns:a16="http://schemas.microsoft.com/office/drawing/2014/main" id="{4E2EC6E0-202E-43E4-9D5D-EC2AAD7043C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56192" y="3208870"/>
            <a:ext cx="3035808" cy="2743200"/>
          </a:xfrm>
        </p:spPr>
      </p:pic>
    </p:spTree>
    <p:extLst>
      <p:ext uri="{BB962C8B-B14F-4D97-AF65-F5344CB8AC3E}">
        <p14:creationId xmlns:p14="http://schemas.microsoft.com/office/powerpoint/2010/main" val="4000302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CB6B4DE-EDD0-D7F7-FCFF-EDA9BAB6DDE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r>
              <a:rPr lang="pt-BR"/>
              <a:t>Domingo, 7 de fevereiro de 20XX</a:t>
            </a:r>
            <a:endParaRPr lang="pt-BR" dirty="0">
              <a:latin typeface="+mn-lt"/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F14F48D-E679-D1FA-8C64-81A5E5C0AF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rtl="0"/>
            <a:r>
              <a:rPr lang="pt-BR"/>
              <a:t>Amostra de Texto de Rodapé</a:t>
            </a:r>
            <a:endParaRPr lang="pt-BR" dirty="0">
              <a:latin typeface="+mn-lt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AD4C307-1A28-C07B-E43B-9BB9BB2EFC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63F9D384-533B-4C4E-B660-F861AA07D173}" type="slidenum">
              <a:rPr lang="pt-BR" smtClean="0"/>
              <a:pPr rtl="0"/>
              <a:t>20</a:t>
            </a:fld>
            <a:endParaRPr lang="pt-BR" dirty="0">
              <a:latin typeface="+mn-lt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F6D86D2-BCE1-D2DD-0209-A49CDCA7C81D}"/>
              </a:ext>
            </a:extLst>
          </p:cNvPr>
          <p:cNvSpPr txBox="1"/>
          <p:nvPr/>
        </p:nvSpPr>
        <p:spPr>
          <a:xfrm>
            <a:off x="1687397" y="603316"/>
            <a:ext cx="8512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FF0000"/>
                </a:solidFill>
              </a:rPr>
              <a:t>IMPACTO (favorável)</a:t>
            </a:r>
            <a:endParaRPr lang="pt-BR" dirty="0"/>
          </a:p>
        </p:txBody>
      </p:sp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id="{F7492DFD-EE2C-0E13-3275-679BD9F449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124650"/>
              </p:ext>
            </p:extLst>
          </p:nvPr>
        </p:nvGraphicFramePr>
        <p:xfrm>
          <a:off x="1781665" y="1190840"/>
          <a:ext cx="9209990" cy="5170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4995">
                  <a:extLst>
                    <a:ext uri="{9D8B030D-6E8A-4147-A177-3AD203B41FA5}">
                      <a16:colId xmlns:a16="http://schemas.microsoft.com/office/drawing/2014/main" val="3489425067"/>
                    </a:ext>
                  </a:extLst>
                </a:gridCol>
                <a:gridCol w="4604995">
                  <a:extLst>
                    <a:ext uri="{9D8B030D-6E8A-4147-A177-3AD203B41FA5}">
                      <a16:colId xmlns:a16="http://schemas.microsoft.com/office/drawing/2014/main" val="2798853534"/>
                    </a:ext>
                  </a:extLst>
                </a:gridCol>
              </a:tblGrid>
              <a:tr h="336137">
                <a:tc>
                  <a:txBody>
                    <a:bodyPr/>
                    <a:lstStyle/>
                    <a:p>
                      <a:r>
                        <a:rPr lang="pt-BR" dirty="0"/>
                        <a:t>BASE DE CÁLCULO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/>
                        <a:t>R$ 91.331.467,04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780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500" u="none" strike="noStrike" cap="none" dirty="0">
                          <a:solidFill>
                            <a:schemeClr val="dk1"/>
                          </a:solidFill>
                        </a:rPr>
                        <a:t>IMPOSTO ITCMD ATUAL 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R$ 7.786.517,36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367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5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448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500" u="none" strike="noStrike" cap="none" dirty="0">
                          <a:solidFill>
                            <a:schemeClr val="dk1"/>
                          </a:solidFill>
                        </a:rPr>
                        <a:t> HONORÁRIOS ADV 1</a:t>
                      </a:r>
                      <a:endParaRPr sz="15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R$ 1.000.000,00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2048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endParaRPr lang="pt-BR" sz="15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204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5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415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lang="pt-BR" sz="1500" u="none" strike="noStrike" cap="none" dirty="0">
                          <a:solidFill>
                            <a:schemeClr val="dk1"/>
                          </a:solidFill>
                        </a:rPr>
                        <a:t> CARTÓRIO DE NOTAS, CERTIDÕES, CARTÓRIO DE REGISTRO DE IMÓVEIS</a:t>
                      </a: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5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R$ 50.000,00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808713"/>
                  </a:ext>
                </a:extLst>
              </a:tr>
              <a:tr h="160073">
                <a:tc gridSpan="2">
                  <a:txBody>
                    <a:bodyPr/>
                    <a:lstStyle/>
                    <a:p>
                      <a:endParaRPr lang="pt-BR" sz="13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156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500" u="none" strike="noStrike" cap="none" dirty="0">
                          <a:solidFill>
                            <a:schemeClr val="dk1"/>
                          </a:solidFill>
                        </a:rPr>
                        <a:t>Total</a:t>
                      </a:r>
                      <a:endParaRPr sz="15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8.836.517,36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360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5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436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5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96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5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7367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2323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91689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CB6B4DE-EDD0-D7F7-FCFF-EDA9BAB6DDE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r>
              <a:rPr lang="pt-BR"/>
              <a:t>Domingo, 7 de fevereiro de 20XX</a:t>
            </a:r>
            <a:endParaRPr lang="pt-BR" dirty="0">
              <a:latin typeface="+mn-lt"/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F14F48D-E679-D1FA-8C64-81A5E5C0AF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rtl="0"/>
            <a:r>
              <a:rPr lang="pt-BR"/>
              <a:t>Amostra de Texto de Rodapé</a:t>
            </a:r>
            <a:endParaRPr lang="pt-BR" dirty="0">
              <a:latin typeface="+mn-lt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AD4C307-1A28-C07B-E43B-9BB9BB2EFC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63F9D384-533B-4C4E-B660-F861AA07D173}" type="slidenum">
              <a:rPr lang="pt-BR" smtClean="0"/>
              <a:pPr rtl="0"/>
              <a:t>21</a:t>
            </a:fld>
            <a:endParaRPr lang="pt-BR" dirty="0">
              <a:latin typeface="+mn-lt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F6D86D2-BCE1-D2DD-0209-A49CDCA7C81D}"/>
              </a:ext>
            </a:extLst>
          </p:cNvPr>
          <p:cNvSpPr txBox="1"/>
          <p:nvPr/>
        </p:nvSpPr>
        <p:spPr>
          <a:xfrm>
            <a:off x="1687397" y="603316"/>
            <a:ext cx="8512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FF0000"/>
                </a:solidFill>
              </a:rPr>
              <a:t>IMPACTO (desfavorável)</a:t>
            </a:r>
            <a:endParaRPr lang="pt-BR" dirty="0"/>
          </a:p>
        </p:txBody>
      </p:sp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id="{F7492DFD-EE2C-0E13-3275-679BD9F449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400589"/>
              </p:ext>
            </p:extLst>
          </p:nvPr>
        </p:nvGraphicFramePr>
        <p:xfrm>
          <a:off x="1781665" y="1190840"/>
          <a:ext cx="9209990" cy="5170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4995">
                  <a:extLst>
                    <a:ext uri="{9D8B030D-6E8A-4147-A177-3AD203B41FA5}">
                      <a16:colId xmlns:a16="http://schemas.microsoft.com/office/drawing/2014/main" val="3489425067"/>
                    </a:ext>
                  </a:extLst>
                </a:gridCol>
                <a:gridCol w="4604995">
                  <a:extLst>
                    <a:ext uri="{9D8B030D-6E8A-4147-A177-3AD203B41FA5}">
                      <a16:colId xmlns:a16="http://schemas.microsoft.com/office/drawing/2014/main" val="2798853534"/>
                    </a:ext>
                  </a:extLst>
                </a:gridCol>
              </a:tblGrid>
              <a:tr h="336137">
                <a:tc>
                  <a:txBody>
                    <a:bodyPr/>
                    <a:lstStyle/>
                    <a:p>
                      <a:r>
                        <a:rPr lang="pt-BR" dirty="0"/>
                        <a:t>BASE DE CÁLCULO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/>
                        <a:t>R$ 91.331.467,04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780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pt-BR" sz="15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367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500" u="none" strike="noStrike" cap="none" dirty="0">
                          <a:solidFill>
                            <a:schemeClr val="dk1"/>
                          </a:solidFill>
                        </a:rPr>
                        <a:t> IMPOSTO ITCMD PROMETIDO 20%</a:t>
                      </a:r>
                      <a:endParaRPr sz="15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R$ 18.266.293,40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448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5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2048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endParaRPr lang="pt-BR" sz="15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204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500" u="none" strike="noStrike" cap="none" dirty="0">
                          <a:solidFill>
                            <a:schemeClr val="dk1"/>
                          </a:solidFill>
                        </a:rPr>
                        <a:t> HONORÁRIOS ADV 3</a:t>
                      </a:r>
                      <a:endParaRPr sz="15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R$ 4.566.573,35 (5% sobre o patrimônio)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415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lang="pt-BR" sz="1500" u="none" strike="noStrike" cap="none" dirty="0">
                          <a:solidFill>
                            <a:schemeClr val="dk1"/>
                          </a:solidFill>
                        </a:rPr>
                        <a:t> CARTÓRIO DE NOTAS, CERTIDÕES, CARTÓRIO DE REGISTRO DE IMÓVEIS</a:t>
                      </a: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5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R$ 50.000,00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808713"/>
                  </a:ext>
                </a:extLst>
              </a:tr>
              <a:tr h="160073">
                <a:tc gridSpan="2">
                  <a:txBody>
                    <a:bodyPr/>
                    <a:lstStyle/>
                    <a:p>
                      <a:endParaRPr lang="pt-BR" sz="13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156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500" u="none" strike="noStrike" cap="none" dirty="0">
                          <a:solidFill>
                            <a:schemeClr val="dk1"/>
                          </a:solidFill>
                        </a:rPr>
                        <a:t>Total</a:t>
                      </a:r>
                      <a:endParaRPr sz="15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22.882.866,75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360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5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436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5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96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5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7367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2323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6816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4F7BAB8-8A6E-AA4E-2E2B-B883476CC66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r>
              <a:rPr lang="pt-BR" dirty="0">
                <a:latin typeface="+mn-lt"/>
              </a:rPr>
              <a:t>HOLDING PATRIMONIAL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A654847-2AD9-734C-BFCB-3E9723E605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rtl="0"/>
            <a:r>
              <a:rPr lang="pt-BR" dirty="0">
                <a:latin typeface="+mn-lt"/>
              </a:rPr>
              <a:t>BENEDITO MOREIRA PRIMO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6BE3F3B-4C78-4615-8431-2E4AB831CF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63F9D384-533B-4C4E-B660-F861AA07D173}" type="slidenum">
              <a:rPr lang="pt-BR" smtClean="0"/>
              <a:pPr rtl="0"/>
              <a:t>22</a:t>
            </a:fld>
            <a:endParaRPr lang="pt-BR" dirty="0">
              <a:latin typeface="+mn-lt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AA89A1D-015E-932E-39B8-CDA967461FAC}"/>
              </a:ext>
            </a:extLst>
          </p:cNvPr>
          <p:cNvSpPr txBox="1"/>
          <p:nvPr/>
        </p:nvSpPr>
        <p:spPr>
          <a:xfrm>
            <a:off x="1442301" y="1727910"/>
            <a:ext cx="970960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Código Tributário do Estado do Tocantins - Lei nº 1.287/2001</a:t>
            </a:r>
          </a:p>
          <a:p>
            <a:endParaRPr lang="pt-BR" dirty="0"/>
          </a:p>
          <a:p>
            <a:r>
              <a:rPr lang="pt-BR" dirty="0"/>
              <a:t>Seção VII - Das Alíquotas</a:t>
            </a:r>
          </a:p>
          <a:p>
            <a:r>
              <a:rPr lang="pt-BR" dirty="0"/>
              <a:t>Art. 61. As alíquotas do ITCD são:</a:t>
            </a:r>
          </a:p>
          <a:p>
            <a:endParaRPr lang="pt-BR" dirty="0"/>
          </a:p>
          <a:p>
            <a:r>
              <a:rPr lang="pt-BR" dirty="0"/>
              <a:t>I – 2%, quando a base de cálculo for superior a R$ 25.000,00 e até R$ 100.000,00; </a:t>
            </a:r>
          </a:p>
          <a:p>
            <a:r>
              <a:rPr lang="pt-BR" dirty="0"/>
              <a:t>II – 4%, quando a base de cálculo for superior a R$ 100.000,00 e até R$ 500.000,00;</a:t>
            </a:r>
          </a:p>
          <a:p>
            <a:r>
              <a:rPr lang="pt-BR" dirty="0"/>
              <a:t>III – 6%, quando a base de cálculo for superior a R$ 500.000,00 e até R$ 2.000.000,00;</a:t>
            </a:r>
          </a:p>
          <a:p>
            <a:r>
              <a:rPr lang="pt-BR" b="1" dirty="0"/>
              <a:t>IV – 8%, quando a base de cálculo for superior a R$ 2.000.000,00.</a:t>
            </a:r>
          </a:p>
          <a:p>
            <a:endParaRPr lang="pt-BR" dirty="0"/>
          </a:p>
          <a:p>
            <a:r>
              <a:rPr lang="pt-BR" dirty="0"/>
              <a:t>§1º Para efeito de determinação das alíquotas previstas neste artigo, </a:t>
            </a:r>
            <a:r>
              <a:rPr lang="pt-BR" u="sng" dirty="0"/>
              <a:t>considera-se o valor total dos bens e direitos tributáveis por este Estado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93224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4F7BAB8-8A6E-AA4E-2E2B-B883476CC66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r>
              <a:rPr lang="pt-BR" dirty="0">
                <a:latin typeface="+mn-lt"/>
              </a:rPr>
              <a:t>HOLDING PATRIMONIAL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A654847-2AD9-734C-BFCB-3E9723E605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rtl="0"/>
            <a:r>
              <a:rPr lang="pt-BR" dirty="0">
                <a:latin typeface="+mn-lt"/>
              </a:rPr>
              <a:t>BENEDITO MOREIRA PRIMO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6BE3F3B-4C78-4615-8431-2E4AB831CF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63F9D384-533B-4C4E-B660-F861AA07D173}" type="slidenum">
              <a:rPr lang="pt-BR" smtClean="0"/>
              <a:pPr rtl="0"/>
              <a:t>23</a:t>
            </a:fld>
            <a:endParaRPr lang="pt-BR" dirty="0">
              <a:latin typeface="+mn-lt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44D64A4-FACC-6AF4-CB28-6E7B410DD0A9}"/>
              </a:ext>
            </a:extLst>
          </p:cNvPr>
          <p:cNvSpPr txBox="1"/>
          <p:nvPr/>
        </p:nvSpPr>
        <p:spPr>
          <a:xfrm>
            <a:off x="1342578" y="857580"/>
            <a:ext cx="97385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u="sng" dirty="0"/>
              <a:t>ALGUMAS SOLUÇÕES QUE APRESENTAMOS:</a:t>
            </a:r>
          </a:p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956B8F2-E614-467E-4CF7-ABCD815526E9}"/>
              </a:ext>
            </a:extLst>
          </p:cNvPr>
          <p:cNvSpPr txBox="1"/>
          <p:nvPr/>
        </p:nvSpPr>
        <p:spPr>
          <a:xfrm>
            <a:off x="1472567" y="1668868"/>
            <a:ext cx="947855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rgbClr val="C00000"/>
                </a:solidFill>
              </a:rPr>
              <a:t>Retificação de todas as Declarações de Imposto </a:t>
            </a:r>
            <a:r>
              <a:rPr lang="pt-BR" dirty="0"/>
              <a:t>de Renda do Contribuinte Benedito Primo e </a:t>
            </a:r>
            <a:r>
              <a:rPr lang="pt-BR" dirty="0" err="1"/>
              <a:t>Midiã</a:t>
            </a:r>
            <a:r>
              <a:rPr lang="pt-BR" dirty="0"/>
              <a:t>  Moreira;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BR" i="1" dirty="0"/>
              <a:t>Estudo da elaboração da declaração e IR, analisando os últimos 5 anos declarados;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BR" i="1" dirty="0"/>
              <a:t>Bens e valores a constar nas declarações;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BR" i="1" dirty="0"/>
              <a:t>Rendimentos obtidos a serem informados na Declaração.</a:t>
            </a:r>
          </a:p>
          <a:p>
            <a:pPr lvl="1"/>
            <a:endParaRPr lang="pt-BR" i="1" dirty="0"/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rgbClr val="C00000"/>
                </a:solidFill>
              </a:rPr>
              <a:t>Estudo e análise da melhor ação referente a Empresa </a:t>
            </a:r>
            <a:r>
              <a:rPr lang="pt-BR" dirty="0" err="1">
                <a:solidFill>
                  <a:srgbClr val="C00000"/>
                </a:solidFill>
              </a:rPr>
              <a:t>Lumar</a:t>
            </a:r>
            <a:r>
              <a:rPr lang="pt-BR" dirty="0">
                <a:solidFill>
                  <a:srgbClr val="C00000"/>
                </a:solidFill>
              </a:rPr>
              <a:t> Holding Ltda, </a:t>
            </a:r>
            <a:r>
              <a:rPr lang="pt-BR" dirty="0"/>
              <a:t>considerando sua </a:t>
            </a:r>
            <a:r>
              <a:rPr lang="pt-BR" dirty="0" err="1"/>
              <a:t>Re-ratificação</a:t>
            </a:r>
            <a:r>
              <a:rPr lang="pt-BR" dirty="0"/>
              <a:t> com possível baixa da mesma;</a:t>
            </a:r>
          </a:p>
          <a:p>
            <a:pPr marL="342900" indent="-342900">
              <a:buFont typeface="+mj-lt"/>
              <a:buAutoNum type="arabicPeriod"/>
            </a:pPr>
            <a:endParaRPr lang="pt-BR" dirty="0"/>
          </a:p>
          <a:p>
            <a:pPr algn="ctr"/>
            <a:r>
              <a:rPr lang="pt-BR" i="1" dirty="0"/>
              <a:t>**Considerando ser um trabalho de correção, não há garantias de um resultado sem complicações**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53111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4F7BAB8-8A6E-AA4E-2E2B-B883476CC66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r>
              <a:rPr lang="pt-BR" dirty="0">
                <a:latin typeface="+mn-lt"/>
              </a:rPr>
              <a:t>HOLDING PATRIMONIAL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A654847-2AD9-734C-BFCB-3E9723E605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rtl="0"/>
            <a:r>
              <a:rPr lang="pt-BR" dirty="0">
                <a:latin typeface="+mn-lt"/>
              </a:rPr>
              <a:t>BENEDITO MOREIRA PRIMO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6BE3F3B-4C78-4615-8431-2E4AB831CF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63F9D384-533B-4C4E-B660-F861AA07D173}" type="slidenum">
              <a:rPr lang="pt-BR" smtClean="0"/>
              <a:pPr rtl="0"/>
              <a:t>24</a:t>
            </a:fld>
            <a:endParaRPr lang="pt-BR" dirty="0">
              <a:latin typeface="+mn-lt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5741CC7-9DAA-C457-32FD-305218C5CE5B}"/>
              </a:ext>
            </a:extLst>
          </p:cNvPr>
          <p:cNvSpPr txBox="1"/>
          <p:nvPr/>
        </p:nvSpPr>
        <p:spPr>
          <a:xfrm>
            <a:off x="2383652" y="507487"/>
            <a:ext cx="6890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rgbClr val="C00000"/>
                </a:solidFill>
              </a:rPr>
              <a:t>3.  Construção de uma Holding de 3 Células</a:t>
            </a:r>
            <a:endParaRPr lang="pt-BR" sz="2000" b="1" dirty="0"/>
          </a:p>
        </p:txBody>
      </p:sp>
      <p:sp>
        <p:nvSpPr>
          <p:cNvPr id="5" name="Google Shape;512;p65">
            <a:extLst>
              <a:ext uri="{FF2B5EF4-FFF2-40B4-BE49-F238E27FC236}">
                <a16:creationId xmlns:a16="http://schemas.microsoft.com/office/drawing/2014/main" id="{8537E0E8-8434-E826-C3F0-0239CDFCB38F}"/>
              </a:ext>
            </a:extLst>
          </p:cNvPr>
          <p:cNvSpPr/>
          <p:nvPr/>
        </p:nvSpPr>
        <p:spPr>
          <a:xfrm>
            <a:off x="4036537" y="1180778"/>
            <a:ext cx="2738800" cy="2282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513;p65">
            <a:extLst>
              <a:ext uri="{FF2B5EF4-FFF2-40B4-BE49-F238E27FC236}">
                <a16:creationId xmlns:a16="http://schemas.microsoft.com/office/drawing/2014/main" id="{B747AF61-CFF8-D093-7A63-771A35DBE3C8}"/>
              </a:ext>
            </a:extLst>
          </p:cNvPr>
          <p:cNvSpPr txBox="1"/>
          <p:nvPr/>
        </p:nvSpPr>
        <p:spPr>
          <a:xfrm>
            <a:off x="4148399" y="1136852"/>
            <a:ext cx="2738800" cy="84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93"/>
              <a:buFont typeface="Arial"/>
              <a:buNone/>
            </a:pPr>
            <a:r>
              <a:rPr lang="pt-US" sz="2593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Célula Veículo</a:t>
            </a:r>
            <a:endParaRPr sz="133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516;p65">
            <a:extLst>
              <a:ext uri="{FF2B5EF4-FFF2-40B4-BE49-F238E27FC236}">
                <a16:creationId xmlns:a16="http://schemas.microsoft.com/office/drawing/2014/main" id="{C89772BF-F8D5-28B2-6697-8A39B79B2C5D}"/>
              </a:ext>
            </a:extLst>
          </p:cNvPr>
          <p:cNvSpPr txBox="1"/>
          <p:nvPr/>
        </p:nvSpPr>
        <p:spPr>
          <a:xfrm>
            <a:off x="4663234" y="1727140"/>
            <a:ext cx="1511600" cy="629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0"/>
              <a:buFont typeface="Arial"/>
              <a:buNone/>
            </a:pPr>
            <a:r>
              <a:rPr lang="pt-US" sz="166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Célula Cofre</a:t>
            </a:r>
            <a:endParaRPr sz="133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514;p65">
            <a:extLst>
              <a:ext uri="{FF2B5EF4-FFF2-40B4-BE49-F238E27FC236}">
                <a16:creationId xmlns:a16="http://schemas.microsoft.com/office/drawing/2014/main" id="{6710E904-0B55-B74D-1CB3-F47DEAE9A66B}"/>
              </a:ext>
            </a:extLst>
          </p:cNvPr>
          <p:cNvSpPr/>
          <p:nvPr/>
        </p:nvSpPr>
        <p:spPr>
          <a:xfrm>
            <a:off x="5034330" y="2325071"/>
            <a:ext cx="794400" cy="7948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495;p65">
            <a:extLst>
              <a:ext uri="{FF2B5EF4-FFF2-40B4-BE49-F238E27FC236}">
                <a16:creationId xmlns:a16="http://schemas.microsoft.com/office/drawing/2014/main" id="{F1128826-F6E4-F992-8596-AFB77FA6AE68}"/>
              </a:ext>
            </a:extLst>
          </p:cNvPr>
          <p:cNvSpPr/>
          <p:nvPr/>
        </p:nvSpPr>
        <p:spPr>
          <a:xfrm>
            <a:off x="2404672" y="3549400"/>
            <a:ext cx="2738800" cy="2282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497;p65">
            <a:extLst>
              <a:ext uri="{FF2B5EF4-FFF2-40B4-BE49-F238E27FC236}">
                <a16:creationId xmlns:a16="http://schemas.microsoft.com/office/drawing/2014/main" id="{23B2EBCA-D012-7C17-CF73-199063A18087}"/>
              </a:ext>
            </a:extLst>
          </p:cNvPr>
          <p:cNvSpPr/>
          <p:nvPr/>
        </p:nvSpPr>
        <p:spPr>
          <a:xfrm>
            <a:off x="3382082" y="4348750"/>
            <a:ext cx="362000" cy="3620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497;p65">
            <a:extLst>
              <a:ext uri="{FF2B5EF4-FFF2-40B4-BE49-F238E27FC236}">
                <a16:creationId xmlns:a16="http://schemas.microsoft.com/office/drawing/2014/main" id="{89712614-CF27-BF51-C525-89AEC4851B44}"/>
              </a:ext>
            </a:extLst>
          </p:cNvPr>
          <p:cNvSpPr/>
          <p:nvPr/>
        </p:nvSpPr>
        <p:spPr>
          <a:xfrm>
            <a:off x="3195714" y="4710750"/>
            <a:ext cx="362000" cy="3620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497;p65">
            <a:extLst>
              <a:ext uri="{FF2B5EF4-FFF2-40B4-BE49-F238E27FC236}">
                <a16:creationId xmlns:a16="http://schemas.microsoft.com/office/drawing/2014/main" id="{167A6B34-A97A-58DA-C26E-BA2B78BECDE7}"/>
              </a:ext>
            </a:extLst>
          </p:cNvPr>
          <p:cNvSpPr/>
          <p:nvPr/>
        </p:nvSpPr>
        <p:spPr>
          <a:xfrm>
            <a:off x="3587969" y="4675139"/>
            <a:ext cx="362000" cy="3620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497;p65">
            <a:extLst>
              <a:ext uri="{FF2B5EF4-FFF2-40B4-BE49-F238E27FC236}">
                <a16:creationId xmlns:a16="http://schemas.microsoft.com/office/drawing/2014/main" id="{0105E1A4-4CD8-438D-58B1-E3BB8B84EB78}"/>
              </a:ext>
            </a:extLst>
          </p:cNvPr>
          <p:cNvSpPr/>
          <p:nvPr/>
        </p:nvSpPr>
        <p:spPr>
          <a:xfrm>
            <a:off x="3019556" y="5061072"/>
            <a:ext cx="362000" cy="3620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497;p65">
            <a:extLst>
              <a:ext uri="{FF2B5EF4-FFF2-40B4-BE49-F238E27FC236}">
                <a16:creationId xmlns:a16="http://schemas.microsoft.com/office/drawing/2014/main" id="{87F75252-29B1-78AF-8D93-D0CC6E05D3DB}"/>
              </a:ext>
            </a:extLst>
          </p:cNvPr>
          <p:cNvSpPr/>
          <p:nvPr/>
        </p:nvSpPr>
        <p:spPr>
          <a:xfrm>
            <a:off x="3404590" y="5037139"/>
            <a:ext cx="362000" cy="3620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497;p65">
            <a:extLst>
              <a:ext uri="{FF2B5EF4-FFF2-40B4-BE49-F238E27FC236}">
                <a16:creationId xmlns:a16="http://schemas.microsoft.com/office/drawing/2014/main" id="{2E59E88D-3DC2-3069-08F4-7E9949779898}"/>
              </a:ext>
            </a:extLst>
          </p:cNvPr>
          <p:cNvSpPr/>
          <p:nvPr/>
        </p:nvSpPr>
        <p:spPr>
          <a:xfrm>
            <a:off x="3768467" y="5046911"/>
            <a:ext cx="362000" cy="3620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496;p65">
            <a:extLst>
              <a:ext uri="{FF2B5EF4-FFF2-40B4-BE49-F238E27FC236}">
                <a16:creationId xmlns:a16="http://schemas.microsoft.com/office/drawing/2014/main" id="{723E4509-A0F6-CF55-6226-C3DFE11487B3}"/>
              </a:ext>
            </a:extLst>
          </p:cNvPr>
          <p:cNvSpPr txBox="1"/>
          <p:nvPr/>
        </p:nvSpPr>
        <p:spPr>
          <a:xfrm>
            <a:off x="2300540" y="3624078"/>
            <a:ext cx="2738800" cy="84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93"/>
              <a:buFont typeface="Arial"/>
              <a:buNone/>
            </a:pPr>
            <a:r>
              <a:rPr lang="pt-US" sz="2593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Célula Cofre</a:t>
            </a:r>
            <a:endParaRPr sz="133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507;p65">
            <a:extLst>
              <a:ext uri="{FF2B5EF4-FFF2-40B4-BE49-F238E27FC236}">
                <a16:creationId xmlns:a16="http://schemas.microsoft.com/office/drawing/2014/main" id="{DA6C5B9E-6652-34F6-3124-55B343FA5EA5}"/>
              </a:ext>
            </a:extLst>
          </p:cNvPr>
          <p:cNvSpPr/>
          <p:nvPr/>
        </p:nvSpPr>
        <p:spPr>
          <a:xfrm>
            <a:off x="5977126" y="3549400"/>
            <a:ext cx="2738800" cy="2282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508;p65">
            <a:extLst>
              <a:ext uri="{FF2B5EF4-FFF2-40B4-BE49-F238E27FC236}">
                <a16:creationId xmlns:a16="http://schemas.microsoft.com/office/drawing/2014/main" id="{94A1F075-0BD5-D04D-1B7A-18E0F1A24BB6}"/>
              </a:ext>
            </a:extLst>
          </p:cNvPr>
          <p:cNvSpPr txBox="1"/>
          <p:nvPr/>
        </p:nvSpPr>
        <p:spPr>
          <a:xfrm>
            <a:off x="5917247" y="3577303"/>
            <a:ext cx="2738800" cy="84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93"/>
              <a:buFont typeface="Arial"/>
              <a:buNone/>
            </a:pPr>
            <a:r>
              <a:rPr lang="pt-US" sz="2593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Célula Destino</a:t>
            </a:r>
            <a:endParaRPr sz="133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511;p65">
            <a:extLst>
              <a:ext uri="{FF2B5EF4-FFF2-40B4-BE49-F238E27FC236}">
                <a16:creationId xmlns:a16="http://schemas.microsoft.com/office/drawing/2014/main" id="{CAFEB450-4A7D-AC23-FC80-D68D07D474A1}"/>
              </a:ext>
            </a:extLst>
          </p:cNvPr>
          <p:cNvSpPr txBox="1"/>
          <p:nvPr/>
        </p:nvSpPr>
        <p:spPr>
          <a:xfrm>
            <a:off x="6399637" y="4255244"/>
            <a:ext cx="1895200" cy="629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0"/>
              <a:buFont typeface="Arial"/>
              <a:buNone/>
            </a:pPr>
            <a:r>
              <a:rPr lang="pt-US" sz="166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Célula Veículo</a:t>
            </a:r>
            <a:endParaRPr sz="133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514;p65">
            <a:extLst>
              <a:ext uri="{FF2B5EF4-FFF2-40B4-BE49-F238E27FC236}">
                <a16:creationId xmlns:a16="http://schemas.microsoft.com/office/drawing/2014/main" id="{0247AC67-5006-B1E8-D9F2-EF172EB19E80}"/>
              </a:ext>
            </a:extLst>
          </p:cNvPr>
          <p:cNvSpPr/>
          <p:nvPr/>
        </p:nvSpPr>
        <p:spPr>
          <a:xfrm>
            <a:off x="6889447" y="4830511"/>
            <a:ext cx="794400" cy="7948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510;p65">
            <a:extLst>
              <a:ext uri="{FF2B5EF4-FFF2-40B4-BE49-F238E27FC236}">
                <a16:creationId xmlns:a16="http://schemas.microsoft.com/office/drawing/2014/main" id="{21023F0A-C84B-6777-26AF-ED0D47D7F51C}"/>
              </a:ext>
            </a:extLst>
          </p:cNvPr>
          <p:cNvSpPr/>
          <p:nvPr/>
        </p:nvSpPr>
        <p:spPr>
          <a:xfrm rot="2994945">
            <a:off x="6524055" y="2564947"/>
            <a:ext cx="1958177" cy="260692"/>
          </a:xfrm>
          <a:prstGeom prst="stripedRightArrow">
            <a:avLst>
              <a:gd name="adj1" fmla="val 31526"/>
              <a:gd name="adj2" fmla="val 88770"/>
            </a:avLst>
          </a:prstGeom>
          <a:solidFill>
            <a:schemeClr val="dk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503;p65">
            <a:extLst>
              <a:ext uri="{FF2B5EF4-FFF2-40B4-BE49-F238E27FC236}">
                <a16:creationId xmlns:a16="http://schemas.microsoft.com/office/drawing/2014/main" id="{490769DB-4E38-9446-E96F-401D01F0E79E}"/>
              </a:ext>
            </a:extLst>
          </p:cNvPr>
          <p:cNvSpPr/>
          <p:nvPr/>
        </p:nvSpPr>
        <p:spPr>
          <a:xfrm rot="-902356">
            <a:off x="7989547" y="4973656"/>
            <a:ext cx="1136113" cy="248445"/>
          </a:xfrm>
          <a:prstGeom prst="stripedRightArrow">
            <a:avLst>
              <a:gd name="adj1" fmla="val 31526"/>
              <a:gd name="adj2" fmla="val 88770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504;p65">
            <a:extLst>
              <a:ext uri="{FF2B5EF4-FFF2-40B4-BE49-F238E27FC236}">
                <a16:creationId xmlns:a16="http://schemas.microsoft.com/office/drawing/2014/main" id="{1F4FEBF4-C9F2-D046-D325-457C4AF87DB4}"/>
              </a:ext>
            </a:extLst>
          </p:cNvPr>
          <p:cNvSpPr txBox="1"/>
          <p:nvPr/>
        </p:nvSpPr>
        <p:spPr>
          <a:xfrm>
            <a:off x="9453993" y="4398314"/>
            <a:ext cx="939200" cy="84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93"/>
              <a:buFont typeface="Arial"/>
              <a:buNone/>
            </a:pPr>
            <a:r>
              <a:rPr lang="pt-US" sz="2593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Pais</a:t>
            </a:r>
            <a:endParaRPr sz="133" b="1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506;p65">
            <a:extLst>
              <a:ext uri="{FF2B5EF4-FFF2-40B4-BE49-F238E27FC236}">
                <a16:creationId xmlns:a16="http://schemas.microsoft.com/office/drawing/2014/main" id="{43C3B687-04EE-A72D-C647-02933CFD63F8}"/>
              </a:ext>
            </a:extLst>
          </p:cNvPr>
          <p:cNvSpPr txBox="1"/>
          <p:nvPr/>
        </p:nvSpPr>
        <p:spPr>
          <a:xfrm>
            <a:off x="10149081" y="4795767"/>
            <a:ext cx="1226000" cy="84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93"/>
              <a:buFont typeface="Arial"/>
              <a:buNone/>
            </a:pPr>
            <a:r>
              <a:rPr lang="pt-US" sz="2593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Filhos</a:t>
            </a:r>
            <a:endParaRPr sz="133" b="1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510;p65">
            <a:extLst>
              <a:ext uri="{FF2B5EF4-FFF2-40B4-BE49-F238E27FC236}">
                <a16:creationId xmlns:a16="http://schemas.microsoft.com/office/drawing/2014/main" id="{0D2747C6-DB93-38BC-6EF1-E9BBCFE010B2}"/>
              </a:ext>
            </a:extLst>
          </p:cNvPr>
          <p:cNvSpPr/>
          <p:nvPr/>
        </p:nvSpPr>
        <p:spPr>
          <a:xfrm rot="18820234">
            <a:off x="2315206" y="2457657"/>
            <a:ext cx="1958177" cy="260692"/>
          </a:xfrm>
          <a:prstGeom prst="stripedRightArrow">
            <a:avLst>
              <a:gd name="adj1" fmla="val 31526"/>
              <a:gd name="adj2" fmla="val 88770"/>
            </a:avLst>
          </a:prstGeom>
          <a:solidFill>
            <a:schemeClr val="dk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" name="Google Shape;505;p65">
            <a:extLst>
              <a:ext uri="{FF2B5EF4-FFF2-40B4-BE49-F238E27FC236}">
                <a16:creationId xmlns:a16="http://schemas.microsoft.com/office/drawing/2014/main" id="{FC9775A6-ED84-1212-9FAB-4270B97C88F7}"/>
              </a:ext>
            </a:extLst>
          </p:cNvPr>
          <p:cNvCxnSpPr/>
          <p:nvPr/>
        </p:nvCxnSpPr>
        <p:spPr>
          <a:xfrm flipH="1">
            <a:off x="9766559" y="4408037"/>
            <a:ext cx="980400" cy="1140000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0831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4F7BAB8-8A6E-AA4E-2E2B-B883476CC66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r>
              <a:rPr lang="pt-BR" dirty="0">
                <a:latin typeface="+mn-lt"/>
              </a:rPr>
              <a:t>HOLDING PATRIMONIAL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A654847-2AD9-734C-BFCB-3E9723E605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rtl="0"/>
            <a:r>
              <a:rPr lang="pt-BR" dirty="0">
                <a:latin typeface="+mn-lt"/>
              </a:rPr>
              <a:t>BENEDITO MOREIRA PRIMO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6BE3F3B-4C78-4615-8431-2E4AB831CF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63F9D384-533B-4C4E-B660-F861AA07D173}" type="slidenum">
              <a:rPr lang="pt-BR" smtClean="0"/>
              <a:pPr rtl="0"/>
              <a:t>25</a:t>
            </a:fld>
            <a:endParaRPr lang="pt-BR" dirty="0">
              <a:latin typeface="+mn-lt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72F88D9-614A-75D8-4491-39BC8FD8D7B2}"/>
              </a:ext>
            </a:extLst>
          </p:cNvPr>
          <p:cNvSpPr txBox="1"/>
          <p:nvPr/>
        </p:nvSpPr>
        <p:spPr>
          <a:xfrm>
            <a:off x="1929353" y="1202289"/>
            <a:ext cx="763571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u="sng" dirty="0"/>
              <a:t>E O QUE SERIA </a:t>
            </a:r>
            <a:r>
              <a:rPr lang="en-US" sz="2400" b="1" u="sng" dirty="0"/>
              <a:t>?</a:t>
            </a:r>
            <a:endParaRPr lang="pt-BR" sz="2400" b="1" u="sng" dirty="0"/>
          </a:p>
          <a:p>
            <a:pPr algn="ctr"/>
            <a:endParaRPr lang="pt-BR" b="1" dirty="0"/>
          </a:p>
          <a:p>
            <a:pPr algn="just"/>
            <a:endParaRPr lang="pt-BR" dirty="0"/>
          </a:p>
          <a:p>
            <a:pPr algn="just"/>
            <a:r>
              <a:rPr lang="pt-BR" dirty="0"/>
              <a:t>É uma estrutura legal e financeira complexa, que visa proteger e administrar os ativos de uma família ou grupo de indivíduos.</a:t>
            </a:r>
          </a:p>
          <a:p>
            <a:pPr algn="just"/>
            <a:endParaRPr lang="pt-BR" u="sng" dirty="0"/>
          </a:p>
          <a:p>
            <a:pPr algn="ctr"/>
            <a:r>
              <a:rPr lang="pt-BR" b="1" u="sng" dirty="0"/>
              <a:t> É composto por três entidades distintas</a:t>
            </a:r>
            <a:r>
              <a:rPr lang="pt-BR" u="sng" dirty="0"/>
              <a:t>: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Uma Empresa COFRE;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Uma Empresa VEÍCULO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Uma Empresa DESTINO.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Isto permite a segregação do risco, preservação dos ativos, planejamento sucessório, benefícios fiscais e maior controle sobre o patrimônio familiar.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01766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4F7BAB8-8A6E-AA4E-2E2B-B883476CC66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r>
              <a:rPr lang="pt-BR" dirty="0">
                <a:latin typeface="+mn-lt"/>
              </a:rPr>
              <a:t>HOLDING PATRIMONIAL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A654847-2AD9-734C-BFCB-3E9723E605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rtl="0"/>
            <a:r>
              <a:rPr lang="pt-BR" dirty="0">
                <a:latin typeface="+mn-lt"/>
              </a:rPr>
              <a:t>BENEDITO MOREIRA PRIMO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6BE3F3B-4C78-4615-8431-2E4AB831CF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63F9D384-533B-4C4E-B660-F861AA07D173}" type="slidenum">
              <a:rPr lang="pt-BR" smtClean="0"/>
              <a:pPr rtl="0"/>
              <a:t>26</a:t>
            </a:fld>
            <a:endParaRPr lang="pt-BR" dirty="0">
              <a:latin typeface="+mn-lt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5741CC7-9DAA-C457-32FD-305218C5CE5B}"/>
              </a:ext>
            </a:extLst>
          </p:cNvPr>
          <p:cNvSpPr txBox="1"/>
          <p:nvPr/>
        </p:nvSpPr>
        <p:spPr>
          <a:xfrm>
            <a:off x="1482366" y="1036949"/>
            <a:ext cx="8210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C00000"/>
                </a:solidFill>
              </a:rPr>
              <a:t>ALÉM DISTO, TEM AS SEGUINTES VANTAGENS:</a:t>
            </a:r>
          </a:p>
        </p:txBody>
      </p:sp>
      <p:sp>
        <p:nvSpPr>
          <p:cNvPr id="12" name="Google Shape;414;p22">
            <a:extLst>
              <a:ext uri="{FF2B5EF4-FFF2-40B4-BE49-F238E27FC236}">
                <a16:creationId xmlns:a16="http://schemas.microsoft.com/office/drawing/2014/main" id="{E3A8EC47-A42F-E897-2862-9E96D0A8A8BA}"/>
              </a:ext>
            </a:extLst>
          </p:cNvPr>
          <p:cNvSpPr txBox="1">
            <a:spLocks/>
          </p:cNvSpPr>
          <p:nvPr/>
        </p:nvSpPr>
        <p:spPr>
          <a:xfrm>
            <a:off x="1555424" y="1545995"/>
            <a:ext cx="7296346" cy="503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Wingdings 2" panose="05020102010507070707" pitchFamily="18" charset="2"/>
              <a:buNone/>
              <a:defRPr sz="20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36000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Wingdings 2" panose="05020102010507070707" pitchFamily="18" charset="2"/>
              <a:buNone/>
              <a:defRPr sz="20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2pPr>
            <a:lvl3pPr marL="85500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Wingdings 2" panose="05020102010507070707" pitchFamily="18" charset="2"/>
              <a:buNone/>
              <a:defRPr sz="16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3pPr>
            <a:lvl4pPr marL="131220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Wingdings 2" panose="05020102010507070707" pitchFamily="18" charset="2"/>
              <a:buNone/>
              <a:defRPr sz="16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4pPr>
            <a:lvl5pPr marL="176940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Wingdings 2" panose="05020102010507070707" pitchFamily="18" charset="2"/>
              <a:buNone/>
              <a:defRPr sz="16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5000"/>
              </a:lnSpc>
              <a:spcBef>
                <a:spcPts val="0"/>
              </a:spcBef>
              <a:buClr>
                <a:srgbClr val="FF0000"/>
              </a:buClr>
              <a:buSzPts val="3600"/>
            </a:pPr>
            <a:r>
              <a:rPr lang="pt-BR" b="1" dirty="0">
                <a:solidFill>
                  <a:schemeClr val="tx1"/>
                </a:solidFill>
              </a:rPr>
              <a:t>A holding de 3 células envolve os seguintes </a:t>
            </a:r>
            <a:r>
              <a:rPr lang="pt-BR" b="1" dirty="0">
                <a:solidFill>
                  <a:srgbClr val="C00000"/>
                </a:solidFill>
              </a:rPr>
              <a:t>elementos jurídicos</a:t>
            </a:r>
            <a:r>
              <a:rPr lang="pt-BR" b="1" dirty="0">
                <a:solidFill>
                  <a:schemeClr val="tx1"/>
                </a:solidFill>
              </a:rPr>
              <a:t>, resumido nas seguintes cláusulas:</a:t>
            </a:r>
          </a:p>
          <a:p>
            <a:pPr>
              <a:lnSpc>
                <a:spcPct val="125000"/>
              </a:lnSpc>
              <a:spcBef>
                <a:spcPts val="0"/>
              </a:spcBef>
              <a:buClr>
                <a:srgbClr val="FF0000"/>
              </a:buClr>
              <a:buSzPct val="100000"/>
            </a:pPr>
            <a:endParaRPr lang="pt-BR" b="1" dirty="0">
              <a:solidFill>
                <a:schemeClr val="tx1"/>
              </a:solidFill>
            </a:endParaRPr>
          </a:p>
          <a:p>
            <a:pPr marL="457200" indent="-457200">
              <a:lnSpc>
                <a:spcPct val="125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pt-BR" sz="1800" dirty="0">
                <a:solidFill>
                  <a:schemeClr val="tx1"/>
                </a:solidFill>
              </a:rPr>
              <a:t>Doação;</a:t>
            </a:r>
          </a:p>
          <a:p>
            <a:pPr marL="457200" indent="-457200">
              <a:lnSpc>
                <a:spcPct val="125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pt-BR" sz="1800" dirty="0">
                <a:solidFill>
                  <a:schemeClr val="tx1"/>
                </a:solidFill>
              </a:rPr>
              <a:t>Incomunicabilidade;</a:t>
            </a:r>
          </a:p>
          <a:p>
            <a:pPr marL="457200" indent="-457200">
              <a:lnSpc>
                <a:spcPct val="125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pt-BR" sz="1800" dirty="0">
                <a:solidFill>
                  <a:schemeClr val="tx1"/>
                </a:solidFill>
              </a:rPr>
              <a:t>Inalienabilidade;</a:t>
            </a:r>
          </a:p>
          <a:p>
            <a:pPr marL="457200" indent="-457200">
              <a:lnSpc>
                <a:spcPct val="125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pt-BR" sz="1800" dirty="0">
                <a:solidFill>
                  <a:schemeClr val="tx1"/>
                </a:solidFill>
              </a:rPr>
              <a:t>Reversão;</a:t>
            </a:r>
          </a:p>
          <a:p>
            <a:pPr marL="457200" indent="-457200">
              <a:lnSpc>
                <a:spcPct val="125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pt-BR" sz="1800" dirty="0">
                <a:solidFill>
                  <a:schemeClr val="tx1"/>
                </a:solidFill>
              </a:rPr>
              <a:t>Administração permanente com o usufrutuário;</a:t>
            </a:r>
          </a:p>
          <a:p>
            <a:pPr marL="457200" indent="-457200">
              <a:lnSpc>
                <a:spcPct val="125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pt-BR" sz="1800" dirty="0">
                <a:solidFill>
                  <a:schemeClr val="tx1"/>
                </a:solidFill>
              </a:rPr>
              <a:t>Direitos políticos como usufrutuário;</a:t>
            </a:r>
          </a:p>
          <a:p>
            <a:pPr marL="457200" indent="-457200">
              <a:lnSpc>
                <a:spcPct val="125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pt-BR" sz="1800" dirty="0">
                <a:solidFill>
                  <a:schemeClr val="tx1"/>
                </a:solidFill>
              </a:rPr>
              <a:t>Mandato;</a:t>
            </a:r>
          </a:p>
          <a:p>
            <a:pPr marL="457200" indent="-457200">
              <a:lnSpc>
                <a:spcPct val="125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pt-BR" sz="1800" dirty="0">
                <a:solidFill>
                  <a:schemeClr val="tx1"/>
                </a:solidFill>
              </a:rPr>
              <a:t>Golden </a:t>
            </a:r>
            <a:r>
              <a:rPr lang="pt-BR" sz="1800" dirty="0" err="1">
                <a:solidFill>
                  <a:schemeClr val="tx1"/>
                </a:solidFill>
              </a:rPr>
              <a:t>Share</a:t>
            </a:r>
            <a:r>
              <a:rPr lang="pt-BR" sz="1800" dirty="0">
                <a:solidFill>
                  <a:schemeClr val="tx1"/>
                </a:solidFill>
              </a:rPr>
              <a:t>;</a:t>
            </a:r>
          </a:p>
          <a:p>
            <a:pPr marL="457200" indent="-457200">
              <a:lnSpc>
                <a:spcPct val="125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pt-BR" sz="1800" dirty="0">
                <a:solidFill>
                  <a:schemeClr val="tx1"/>
                </a:solidFill>
              </a:rPr>
              <a:t>Cláusula de </a:t>
            </a:r>
            <a:r>
              <a:rPr lang="pt-BR" sz="1800" dirty="0" err="1">
                <a:solidFill>
                  <a:schemeClr val="tx1"/>
                </a:solidFill>
              </a:rPr>
              <a:t>call</a:t>
            </a:r>
            <a:r>
              <a:rPr lang="pt-BR" sz="1800" dirty="0">
                <a:solidFill>
                  <a:schemeClr val="tx1"/>
                </a:solidFill>
              </a:rPr>
              <a:t>;</a:t>
            </a:r>
          </a:p>
          <a:p>
            <a:pPr marL="457200" indent="-457200">
              <a:lnSpc>
                <a:spcPct val="125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pt-BR" sz="1800" dirty="0">
                <a:solidFill>
                  <a:schemeClr val="tx1"/>
                </a:solidFill>
              </a:rPr>
              <a:t>Acordo de sócios.</a:t>
            </a:r>
          </a:p>
          <a:p>
            <a:pPr>
              <a:lnSpc>
                <a:spcPct val="125000"/>
              </a:lnSpc>
              <a:spcBef>
                <a:spcPts val="0"/>
              </a:spcBef>
              <a:buClr>
                <a:srgbClr val="FF0000"/>
              </a:buClr>
              <a:buSzPts val="3600"/>
            </a:pPr>
            <a:endParaRPr lang="pt-BR" dirty="0">
              <a:solidFill>
                <a:schemeClr val="tx1"/>
              </a:solidFill>
            </a:endParaRPr>
          </a:p>
          <a:p>
            <a:pPr>
              <a:lnSpc>
                <a:spcPct val="125000"/>
              </a:lnSpc>
              <a:spcBef>
                <a:spcPts val="0"/>
              </a:spcBef>
              <a:buClr>
                <a:srgbClr val="FF0000"/>
              </a:buClr>
              <a:buSzPts val="3600"/>
            </a:pPr>
            <a:endParaRPr lang="pt-BR" dirty="0">
              <a:solidFill>
                <a:schemeClr val="tx1"/>
              </a:solidFill>
            </a:endParaRPr>
          </a:p>
          <a:p>
            <a:pPr>
              <a:lnSpc>
                <a:spcPct val="125000"/>
              </a:lnSpc>
              <a:spcBef>
                <a:spcPts val="0"/>
              </a:spcBef>
              <a:buClr>
                <a:srgbClr val="FF0000"/>
              </a:buClr>
              <a:buSzPts val="3600"/>
            </a:pP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13" name="Espaço Reservado para Imagem 6" descr="Pessoas trabalhando ">
            <a:extLst>
              <a:ext uri="{FF2B5EF4-FFF2-40B4-BE49-F238E27FC236}">
                <a16:creationId xmlns:a16="http://schemas.microsoft.com/office/drawing/2014/main" id="{48F274A9-49BF-F110-8AEE-6313B880DE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36437" y="1318196"/>
            <a:ext cx="1878083" cy="463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24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4F7BAB8-8A6E-AA4E-2E2B-B883476CC66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r>
              <a:rPr lang="pt-BR" dirty="0">
                <a:latin typeface="+mn-lt"/>
              </a:rPr>
              <a:t>HOLDING PATRIMONIAL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A654847-2AD9-734C-BFCB-3E9723E605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rtl="0"/>
            <a:r>
              <a:rPr lang="pt-BR" dirty="0">
                <a:latin typeface="+mn-lt"/>
              </a:rPr>
              <a:t>BENEDITO MOREIRA PRIMO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6BE3F3B-4C78-4615-8431-2E4AB831CF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63F9D384-533B-4C4E-B660-F861AA07D173}" type="slidenum">
              <a:rPr lang="pt-BR" smtClean="0"/>
              <a:pPr rtl="0"/>
              <a:t>27</a:t>
            </a:fld>
            <a:endParaRPr lang="pt-BR" dirty="0">
              <a:latin typeface="+mn-lt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CA95EEB-CEF2-33B8-DF3D-66DC4EE2A72A}"/>
              </a:ext>
            </a:extLst>
          </p:cNvPr>
          <p:cNvSpPr txBox="1"/>
          <p:nvPr/>
        </p:nvSpPr>
        <p:spPr>
          <a:xfrm>
            <a:off x="1936396" y="2100171"/>
            <a:ext cx="7595647" cy="3277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l" rtl="0" font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P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Sessão de viabilidade</a:t>
            </a:r>
            <a:endParaRPr lang="pt-BR" sz="1800" b="0" i="0" u="none" strike="noStrike" dirty="0">
              <a:effectLst/>
              <a:latin typeface="Arial" panose="020B0604020202020204" pitchFamily="34" charset="0"/>
            </a:endParaRPr>
          </a:p>
          <a:p>
            <a:pPr marL="342900" marR="0" indent="-342900" algn="l" rtl="0" font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PT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Estudo da </a:t>
            </a:r>
            <a:r>
              <a:rPr lang="pt-P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Doação</a:t>
            </a:r>
            <a:endParaRPr lang="pt-BR" sz="1800" b="0" i="0" u="none" strike="noStrike" dirty="0">
              <a:effectLst/>
              <a:latin typeface="Arial" panose="020B0604020202020204" pitchFamily="34" charset="0"/>
            </a:endParaRPr>
          </a:p>
          <a:p>
            <a:pPr marL="342900" marR="0" indent="-342900" algn="l" rtl="0" font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P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Reunião de apresentação e Aprovação do Croqui</a:t>
            </a:r>
            <a:endParaRPr lang="pt-BR" sz="1800" b="0" i="0" u="none" strike="noStrike" dirty="0">
              <a:effectLst/>
              <a:latin typeface="Arial" panose="020B0604020202020204" pitchFamily="34" charset="0"/>
            </a:endParaRPr>
          </a:p>
          <a:p>
            <a:pPr marL="342900" marR="0" indent="-342900" algn="l" rtl="0" font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P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Análise e capitulação da documentação</a:t>
            </a:r>
            <a:endParaRPr lang="pt-BR" sz="1800" b="0" i="0" u="none" strike="noStrike" dirty="0">
              <a:effectLst/>
              <a:latin typeface="Arial" panose="020B0604020202020204" pitchFamily="34" charset="0"/>
            </a:endParaRPr>
          </a:p>
          <a:p>
            <a:pPr marL="342900" marR="0" indent="-342900" algn="l" rtl="0" font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P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Produção das minutas</a:t>
            </a:r>
            <a:endParaRPr lang="pt-BR" sz="1800" b="0" i="0" u="none" strike="noStrike" dirty="0">
              <a:effectLst/>
              <a:latin typeface="Arial" panose="020B0604020202020204" pitchFamily="34" charset="0"/>
            </a:endParaRPr>
          </a:p>
          <a:p>
            <a:pPr marL="342900" marR="0" indent="-342900" algn="l" rtl="0" font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P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Constituição da Célula Cofre</a:t>
            </a:r>
            <a:endParaRPr lang="pt-BR" sz="1800" b="0" i="0" u="none" strike="noStrike" dirty="0">
              <a:effectLst/>
              <a:latin typeface="Arial" panose="020B0604020202020204" pitchFamily="34" charset="0"/>
            </a:endParaRPr>
          </a:p>
          <a:p>
            <a:pPr marL="342900" marR="0" indent="-342900" algn="l" rtl="0" font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P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Integralização dos Bens na Célula Cofre</a:t>
            </a:r>
            <a:endParaRPr lang="pt-BR" sz="1800" b="0" i="0" u="none" strike="noStrike" dirty="0">
              <a:effectLst/>
              <a:latin typeface="Arial" panose="020B0604020202020204" pitchFamily="34" charset="0"/>
            </a:endParaRPr>
          </a:p>
          <a:p>
            <a:pPr marL="342900" marR="0" indent="-342900" algn="l" rtl="0" font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P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Processamento de ITBI</a:t>
            </a:r>
            <a:endParaRPr lang="pt-BR" sz="1800" b="0" i="0" u="none" strike="noStrike" dirty="0">
              <a:effectLst/>
              <a:latin typeface="Arial" panose="020B0604020202020204" pitchFamily="34" charset="0"/>
            </a:endParaRPr>
          </a:p>
          <a:p>
            <a:pPr marL="342900" marR="0" indent="-342900" algn="l" rtl="0" font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P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Registro de Imóveis</a:t>
            </a:r>
            <a:endParaRPr lang="pt-BR" sz="1800" b="0" i="0" u="none" strike="noStrike" dirty="0">
              <a:effectLst/>
              <a:latin typeface="Arial" panose="020B0604020202020204" pitchFamily="34" charset="0"/>
            </a:endParaRPr>
          </a:p>
          <a:p>
            <a:pPr marL="342900" marR="0" indent="-342900" algn="l" rtl="0" font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P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Alteração de Domicílior Fiscal</a:t>
            </a:r>
            <a:endParaRPr lang="pt-BR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5741CC7-9DAA-C457-32FD-305218C5CE5B}"/>
              </a:ext>
            </a:extLst>
          </p:cNvPr>
          <p:cNvSpPr txBox="1"/>
          <p:nvPr/>
        </p:nvSpPr>
        <p:spPr>
          <a:xfrm>
            <a:off x="1936396" y="1304769"/>
            <a:ext cx="7400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ATOS NA CONSTRUÇÃO DE UMA HOLDING DE 3 CELULAS</a:t>
            </a:r>
          </a:p>
        </p:txBody>
      </p:sp>
      <p:pic>
        <p:nvPicPr>
          <p:cNvPr id="5" name="Espaço Reservado para Imagem 6" descr="Pessoas trabalhando ">
            <a:extLst>
              <a:ext uri="{FF2B5EF4-FFF2-40B4-BE49-F238E27FC236}">
                <a16:creationId xmlns:a16="http://schemas.microsoft.com/office/drawing/2014/main" id="{F402E8CA-5512-FDBC-FB33-925E2AF675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36437" y="1318196"/>
            <a:ext cx="1878083" cy="463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4013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4F7BAB8-8A6E-AA4E-2E2B-B883476CC66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r>
              <a:rPr lang="pt-BR" dirty="0">
                <a:latin typeface="+mn-lt"/>
              </a:rPr>
              <a:t>HOLDING PATRIMONIAL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A654847-2AD9-734C-BFCB-3E9723E605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rtl="0"/>
            <a:r>
              <a:rPr lang="pt-BR" dirty="0">
                <a:latin typeface="+mn-lt"/>
              </a:rPr>
              <a:t>BENEDITO MOREIRA PRIMO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6BE3F3B-4C78-4615-8431-2E4AB831CF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63F9D384-533B-4C4E-B660-F861AA07D173}" type="slidenum">
              <a:rPr lang="pt-BR" smtClean="0"/>
              <a:pPr rtl="0"/>
              <a:t>28</a:t>
            </a:fld>
            <a:endParaRPr lang="pt-BR" dirty="0">
              <a:latin typeface="+mn-lt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44D64A4-FACC-6AF4-CB28-6E7B410DD0A9}"/>
              </a:ext>
            </a:extLst>
          </p:cNvPr>
          <p:cNvSpPr txBox="1"/>
          <p:nvPr/>
        </p:nvSpPr>
        <p:spPr>
          <a:xfrm>
            <a:off x="1849102" y="1984985"/>
            <a:ext cx="9738533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 font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11.  Implementação de Endereço Fiscal</a:t>
            </a:r>
            <a:endParaRPr lang="pt-BR" sz="1800" b="0" i="0" u="none" strike="noStrike" dirty="0">
              <a:effectLst/>
              <a:latin typeface="Arial" panose="020B0604020202020204" pitchFamily="34" charset="0"/>
            </a:endParaRPr>
          </a:p>
          <a:p>
            <a:pPr marR="0" algn="l" rtl="0" font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12.  Constituição da Célula Destino</a:t>
            </a:r>
            <a:endParaRPr lang="pt-BR" sz="1800" b="0" i="0" u="none" strike="noStrike" dirty="0">
              <a:effectLst/>
              <a:latin typeface="Arial" panose="020B0604020202020204" pitchFamily="34" charset="0"/>
            </a:endParaRPr>
          </a:p>
          <a:p>
            <a:pPr marR="0" algn="l" rtl="0" font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13.  Constituição da Célula Veículo</a:t>
            </a:r>
            <a:endParaRPr lang="pt-BR" sz="1800" b="0" i="0" u="none" strike="noStrike" dirty="0">
              <a:effectLst/>
              <a:latin typeface="Arial" panose="020B0604020202020204" pitchFamily="34" charset="0"/>
            </a:endParaRPr>
          </a:p>
          <a:p>
            <a:pPr marR="0" algn="l" rtl="0" font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14.  Formação da Célula Veículo como controladora</a:t>
            </a:r>
            <a:endParaRPr lang="pt-BR" sz="1800" b="0" i="0" u="none" strike="noStrike" dirty="0">
              <a:effectLst/>
              <a:latin typeface="Arial" panose="020B0604020202020204" pitchFamily="34" charset="0"/>
            </a:endParaRPr>
          </a:p>
          <a:p>
            <a:pPr marR="0" algn="l" rtl="0" font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15.  Planejamento Sucessório</a:t>
            </a:r>
            <a:endParaRPr lang="pt-BR" sz="1800" b="0" i="0" u="none" strike="noStrike" dirty="0">
              <a:effectLst/>
              <a:latin typeface="Arial" panose="020B0604020202020204" pitchFamily="34" charset="0"/>
            </a:endParaRPr>
          </a:p>
          <a:p>
            <a:pPr marR="0" algn="l" rtl="0" font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16.  Aquisição da Célula Cofre pela Célula Destino</a:t>
            </a:r>
            <a:endParaRPr lang="pt-BR" sz="1800" b="0" i="0" u="none" strike="noStrike" dirty="0">
              <a:effectLst/>
              <a:latin typeface="Arial" panose="020B0604020202020204" pitchFamily="34" charset="0"/>
            </a:endParaRPr>
          </a:p>
          <a:p>
            <a:pPr marR="0" algn="l" rtl="0" font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17.  Aquisição da Célula Veículo pela Célula Destino</a:t>
            </a:r>
            <a:endParaRPr lang="pt-BR" sz="1800" b="0" i="0" u="none" strike="noStrike" dirty="0">
              <a:effectLst/>
              <a:latin typeface="Arial" panose="020B0604020202020204" pitchFamily="34" charset="0"/>
            </a:endParaRPr>
          </a:p>
          <a:p>
            <a:pPr marR="0" algn="l" rtl="0" font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18.  Processamento do Imposto de Doação</a:t>
            </a:r>
            <a:endParaRPr lang="pt-BR" sz="1800" b="0" i="0" u="none" strike="noStrike" dirty="0">
              <a:effectLst/>
              <a:latin typeface="Arial" panose="020B0604020202020204" pitchFamily="34" charset="0"/>
            </a:endParaRPr>
          </a:p>
          <a:p>
            <a:pPr marR="0" algn="l" rtl="0" font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19.  Acordo de Sócios</a:t>
            </a:r>
            <a:endParaRPr lang="pt-BR" sz="1800" b="0" i="0" u="none" strike="noStrike" dirty="0">
              <a:effectLst/>
              <a:latin typeface="Arial" panose="020B0604020202020204" pitchFamily="34" charset="0"/>
            </a:endParaRPr>
          </a:p>
          <a:p>
            <a:pPr marR="0" algn="l" rtl="0" font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20.  Reuniões com agentes financeiros</a:t>
            </a:r>
            <a:endParaRPr lang="pt-BR" sz="1800" b="0" i="0" u="none" strike="noStrike" dirty="0">
              <a:effectLst/>
              <a:latin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51CECE2-6470-86EB-AF3B-58BE36AD5EE6}"/>
              </a:ext>
            </a:extLst>
          </p:cNvPr>
          <p:cNvSpPr txBox="1"/>
          <p:nvPr/>
        </p:nvSpPr>
        <p:spPr>
          <a:xfrm>
            <a:off x="1849102" y="1318196"/>
            <a:ext cx="7047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ATOS NA CONSTRUÇÃO DE UMA HOLDING DE 3 CELULAS</a:t>
            </a:r>
          </a:p>
        </p:txBody>
      </p:sp>
      <p:pic>
        <p:nvPicPr>
          <p:cNvPr id="6" name="Espaço Reservado para Imagem 6" descr="Pessoas trabalhando ">
            <a:extLst>
              <a:ext uri="{FF2B5EF4-FFF2-40B4-BE49-F238E27FC236}">
                <a16:creationId xmlns:a16="http://schemas.microsoft.com/office/drawing/2014/main" id="{4EA81F2C-9721-9F26-F680-9094D3CC70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36437" y="1318196"/>
            <a:ext cx="1878083" cy="463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224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4F7BAB8-8A6E-AA4E-2E2B-B883476CC66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r>
              <a:rPr lang="pt-BR" dirty="0">
                <a:latin typeface="+mn-lt"/>
              </a:rPr>
              <a:t>HOLDING PATRIMONIAL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A654847-2AD9-734C-BFCB-3E9723E605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rtl="0"/>
            <a:r>
              <a:rPr lang="pt-BR" dirty="0">
                <a:latin typeface="+mn-lt"/>
              </a:rPr>
              <a:t>BENEDITO MOREIRA PRIMO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6BE3F3B-4C78-4615-8431-2E4AB831CF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63F9D384-533B-4C4E-B660-F861AA07D173}" type="slidenum">
              <a:rPr lang="pt-BR" smtClean="0"/>
              <a:pPr rtl="0"/>
              <a:t>29</a:t>
            </a:fld>
            <a:endParaRPr lang="pt-BR" dirty="0">
              <a:latin typeface="+mn-lt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44D64A4-FACC-6AF4-CB28-6E7B410DD0A9}"/>
              </a:ext>
            </a:extLst>
          </p:cNvPr>
          <p:cNvSpPr txBox="1"/>
          <p:nvPr/>
        </p:nvSpPr>
        <p:spPr>
          <a:xfrm>
            <a:off x="1417992" y="442800"/>
            <a:ext cx="973853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SOLUÇÃO DA VIDA DO BENEDITO</a:t>
            </a:r>
          </a:p>
          <a:p>
            <a:endParaRPr lang="pt-BR" dirty="0"/>
          </a:p>
          <a:p>
            <a:br>
              <a:rPr lang="pt-BR" dirty="0"/>
            </a:br>
            <a:r>
              <a:rPr lang="pt-BR" sz="1200" dirty="0"/>
              <a:t>ALTERAÇÃO DE TODAS AS DECLARAÇÕES</a:t>
            </a:r>
          </a:p>
          <a:p>
            <a:r>
              <a:rPr lang="pt-BR" sz="1200" dirty="0"/>
              <a:t>REESTUDO DA MELHOR TECNICA DAS DECLARAÇÕES DELE E MIDIÃ </a:t>
            </a:r>
          </a:p>
          <a:p>
            <a:r>
              <a:rPr lang="pt-BR" sz="1200" dirty="0"/>
              <a:t>EXTINÇÃO DESTA PRESENTE HOLDING</a:t>
            </a:r>
          </a:p>
          <a:p>
            <a:r>
              <a:rPr lang="pt-BR" sz="1200" dirty="0"/>
              <a:t>NÃO TEM GARANTIA DE QUE VAI DAR CERTO.</a:t>
            </a:r>
          </a:p>
          <a:p>
            <a:endParaRPr lang="pt-BR" sz="1200" dirty="0"/>
          </a:p>
          <a:p>
            <a:endParaRPr lang="pt-BR" sz="1200" dirty="0"/>
          </a:p>
          <a:p>
            <a:r>
              <a:rPr lang="pt-BR" sz="1200" dirty="0"/>
              <a:t>PROSSEGUIMENTO DA SOLUÇÃO</a:t>
            </a:r>
          </a:p>
          <a:p>
            <a:endParaRPr lang="pt-BR" sz="1200" dirty="0"/>
          </a:p>
          <a:p>
            <a:r>
              <a:rPr lang="pt-BR" sz="1200" dirty="0"/>
              <a:t>APRESENTAR CLARAMENTE A HOLDING DE 3 CELULAS</a:t>
            </a:r>
          </a:p>
          <a:p>
            <a:endParaRPr lang="pt-BR" sz="1200" dirty="0"/>
          </a:p>
          <a:p>
            <a:endParaRPr lang="pt-BR" sz="1200" dirty="0"/>
          </a:p>
          <a:p>
            <a:r>
              <a:rPr lang="pt-BR" sz="1200" dirty="0"/>
              <a:t>APRESENTAR SOLUÇÃO E O BENEFICIO... EX RETIRAR ITBI</a:t>
            </a:r>
          </a:p>
          <a:p>
            <a:r>
              <a:rPr lang="pt-BR" sz="1200" dirty="0"/>
              <a:t>SE EU FIZER TAL PROCEDIMENTO EX PRIMEIRA CELULA EU TENHO A POSSIBLIDADE DE RETIRAR O ITBI  E ECONOMIZAR 2.800,</a:t>
            </a:r>
          </a:p>
          <a:p>
            <a:endParaRPr lang="pt-BR" sz="1200" dirty="0"/>
          </a:p>
          <a:p>
            <a:r>
              <a:rPr lang="pt-BR" sz="1200" dirty="0"/>
              <a:t>SE EU FIZER AS SEGUNDA CELULA EU RETIRO O IR E TE ECONOMIZO X MILHOES</a:t>
            </a:r>
          </a:p>
          <a:p>
            <a:endParaRPr lang="pt-BR" sz="1200" dirty="0"/>
          </a:p>
          <a:p>
            <a:r>
              <a:rPr lang="pt-BR" sz="1200" dirty="0"/>
              <a:t>SE EU FIZER A TERCEIRA CELULA EU REDUZO  A BASE DE CALCULO DO ITCMD</a:t>
            </a:r>
          </a:p>
          <a:p>
            <a:r>
              <a:rPr lang="pt-BR" sz="1200" dirty="0"/>
              <a:t>10% </a:t>
            </a:r>
          </a:p>
          <a:p>
            <a:endParaRPr lang="pt-BR" sz="1200" dirty="0"/>
          </a:p>
          <a:p>
            <a:r>
              <a:rPr lang="pt-BR" sz="1200" dirty="0"/>
              <a:t>OBS. SE O CONTADOR TIVESSE FEITO A SEGUNDA FASE DA HOLDING, O QUE SERIA CORRETO, TERIA FEITO SOBRE BASE DE CALCULO ERRADA, GERANDO AINDA UM CUSTO DE ITCMD DE X VALOR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5833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9D0C3A4-821F-43B8-95A1-C5BE0C16D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54827" y="1016845"/>
            <a:ext cx="5583301" cy="489394"/>
          </a:xfrm>
        </p:spPr>
        <p:txBody>
          <a:bodyPr rtlCol="0">
            <a:normAutofit fontScale="25000" lnSpcReduction="20000"/>
          </a:bodyPr>
          <a:lstStyle/>
          <a:p>
            <a:pPr>
              <a:lnSpc>
                <a:spcPct val="150000"/>
              </a:lnSpc>
            </a:pPr>
            <a:endParaRPr lang="pt-BR" sz="2000" b="1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8800" u="sng" dirty="0">
                <a:solidFill>
                  <a:srgbClr val="000000"/>
                </a:solidFill>
                <a:latin typeface="Arial" panose="020B0604020202020204" pitchFamily="34" charset="0"/>
              </a:rPr>
              <a:t>1. CONSTITUIÇÃO.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0E3B01F-547F-4E69-BAD1-216D2651A5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54827" y="1720685"/>
            <a:ext cx="5856675" cy="749137"/>
          </a:xfrm>
        </p:spPr>
        <p:txBody>
          <a:bodyPr rtlCol="0">
            <a:normAutofit/>
          </a:bodyPr>
          <a:lstStyle/>
          <a:p>
            <a:pPr marL="0" lvl="0" indent="0" rtl="0">
              <a:buNone/>
            </a:pPr>
            <a:r>
              <a:rPr lang="pt-BR" sz="1800" dirty="0">
                <a:solidFill>
                  <a:srgbClr val="FF0000">
                    <a:alpha val="77000"/>
                  </a:srgbClr>
                </a:solidFill>
              </a:rPr>
              <a:t>A sociedade foi  constituída como:</a:t>
            </a:r>
          </a:p>
          <a:p>
            <a:pPr marL="0" lvl="0" indent="0" rtl="0">
              <a:buNone/>
            </a:pPr>
            <a:r>
              <a:rPr lang="pt-BR" sz="1800" b="1" dirty="0">
                <a:solidFill>
                  <a:srgbClr val="FF0000">
                    <a:alpha val="77000"/>
                  </a:srgbClr>
                </a:solidFill>
              </a:rPr>
              <a:t>Administradora de Imóveis.</a:t>
            </a:r>
          </a:p>
        </p:txBody>
      </p:sp>
      <p:sp>
        <p:nvSpPr>
          <p:cNvPr id="9" name="Espaço Reservado para Data 8">
            <a:extLst>
              <a:ext uri="{FF2B5EF4-FFF2-40B4-BE49-F238E27FC236}">
                <a16:creationId xmlns:a16="http://schemas.microsoft.com/office/drawing/2014/main" id="{61BD2856-7176-4694-94DE-A748140A8A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</p:spPr>
        <p:txBody>
          <a:bodyPr rtlCol="0"/>
          <a:lstStyle/>
          <a:p>
            <a:pPr rtl="0"/>
            <a:r>
              <a:rPr lang="pt-BR" dirty="0"/>
              <a:t>Holding patrimonial sucessória</a:t>
            </a:r>
          </a:p>
        </p:txBody>
      </p:sp>
      <p:sp>
        <p:nvSpPr>
          <p:cNvPr id="10" name="Espaço Reservado para Rodapé 9">
            <a:extLst>
              <a:ext uri="{FF2B5EF4-FFF2-40B4-BE49-F238E27FC236}">
                <a16:creationId xmlns:a16="http://schemas.microsoft.com/office/drawing/2014/main" id="{75AA8D38-93CC-4ED4-BA8F-AB3F1EBC8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</p:spPr>
        <p:txBody>
          <a:bodyPr rtlCol="0"/>
          <a:lstStyle/>
          <a:p>
            <a:pPr rtl="0"/>
            <a:r>
              <a:rPr lang="pt-BR" dirty="0"/>
              <a:t>Benedito moreira primo E MIDIÂ MENDES SOUZA MOREIRA</a:t>
            </a:r>
          </a:p>
        </p:txBody>
      </p:sp>
      <p:sp>
        <p:nvSpPr>
          <p:cNvPr id="11" name="Espaço Reservado para o Número do Slide 10">
            <a:extLst>
              <a:ext uri="{FF2B5EF4-FFF2-40B4-BE49-F238E27FC236}">
                <a16:creationId xmlns:a16="http://schemas.microsoft.com/office/drawing/2014/main" id="{DA14497F-5AF7-4B6C-8C85-34E06799D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</p:spPr>
        <p:txBody>
          <a:bodyPr rtlCol="0"/>
          <a:lstStyle/>
          <a:p>
            <a:pPr rtl="0"/>
            <a:fld id="{63F9D384-533B-4C4E-B660-F861AA07D173}" type="slidenum">
              <a:rPr lang="pt-BR" smtClean="0"/>
              <a:pPr rtl="0"/>
              <a:t>3</a:t>
            </a:fld>
            <a:endParaRPr lang="pt-BR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CC97703C-984C-460C-1A9F-807D8692C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62" y="3428992"/>
            <a:ext cx="76" cy="15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B15CDC6E-E55D-1D93-1F99-23BD30C52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6" y="3428998"/>
            <a:ext cx="7" cy="4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42BB1F6F-6DA2-D0BE-143B-A62E1066D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6" y="3428998"/>
            <a:ext cx="7" cy="4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D7FBD1FD-4440-5A9B-DE2A-6EC339BD2A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5996" y="3428998"/>
            <a:ext cx="7" cy="4"/>
          </a:xfrm>
          <a:prstGeom prst="rect">
            <a:avLst/>
          </a:prstGeom>
        </p:spPr>
      </p:pic>
      <p:pic>
        <p:nvPicPr>
          <p:cNvPr id="26" name="Espaço Reservado para Imagem 11" descr="Pilha de livros coloridos">
            <a:extLst>
              <a:ext uri="{FF2B5EF4-FFF2-40B4-BE49-F238E27FC236}">
                <a16:creationId xmlns:a16="http://schemas.microsoft.com/office/drawing/2014/main" id="{DF07C4DF-C856-34C7-CD34-04261BDED03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67321" y="1016845"/>
            <a:ext cx="1865798" cy="491287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3169C3D-5D12-3671-3AAD-FF79ABE6DBFC}"/>
              </a:ext>
            </a:extLst>
          </p:cNvPr>
          <p:cNvSpPr txBox="1"/>
          <p:nvPr/>
        </p:nvSpPr>
        <p:spPr>
          <a:xfrm>
            <a:off x="1324987" y="2852279"/>
            <a:ext cx="58566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u="sng" cap="all" spc="200" dirty="0">
                <a:solidFill>
                  <a:srgbClr val="00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1.1 DO CONTRATO SOCIAL</a:t>
            </a:r>
          </a:p>
          <a:p>
            <a:pPr>
              <a:lnSpc>
                <a:spcPct val="150000"/>
              </a:lnSpc>
            </a:pPr>
            <a:endParaRPr lang="pt-BR" sz="1200" b="1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b="1" dirty="0"/>
              <a:t>Cláusula Terceira: </a:t>
            </a:r>
            <a:r>
              <a:rPr lang="pt-BR" i="1" dirty="0"/>
              <a:t>A sociedade terá como objeto as seguintes atividades: </a:t>
            </a:r>
            <a:r>
              <a:rPr lang="pt-BR" i="1" dirty="0">
                <a:solidFill>
                  <a:srgbClr val="FF0000"/>
                </a:solidFill>
              </a:rPr>
              <a:t>Aluguel de imóveis próprios. </a:t>
            </a:r>
            <a:r>
              <a:rPr lang="pt-BR" i="1" dirty="0"/>
              <a:t>Serviços combinados de escritório e apoio administrativo. </a:t>
            </a:r>
            <a:r>
              <a:rPr lang="pt-BR" i="1" dirty="0">
                <a:solidFill>
                  <a:srgbClr val="FF0000"/>
                </a:solidFill>
              </a:rPr>
              <a:t>Compra e venda de imóveis próprios. </a:t>
            </a:r>
            <a:r>
              <a:rPr lang="pt-BR" i="1" dirty="0"/>
              <a:t>Holdings de instituições não Financeiras.</a:t>
            </a:r>
          </a:p>
          <a:p>
            <a:pPr algn="just">
              <a:lnSpc>
                <a:spcPct val="150000"/>
              </a:lnSpc>
            </a:pPr>
            <a:endParaRPr lang="pt-BR" i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58775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4F7BAB8-8A6E-AA4E-2E2B-B883476CC66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r>
              <a:rPr lang="pt-BR" dirty="0">
                <a:latin typeface="+mn-lt"/>
              </a:rPr>
              <a:t>HOLDING PATRIMONIAL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A654847-2AD9-734C-BFCB-3E9723E605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rtl="0"/>
            <a:r>
              <a:rPr lang="pt-BR" dirty="0">
                <a:latin typeface="+mn-lt"/>
              </a:rPr>
              <a:t>BENEDITO MOREIRA PRIMO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6BE3F3B-4C78-4615-8431-2E4AB831CF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63F9D384-533B-4C4E-B660-F861AA07D173}" type="slidenum">
              <a:rPr lang="pt-BR" smtClean="0"/>
              <a:pPr rtl="0"/>
              <a:t>30</a:t>
            </a:fld>
            <a:endParaRPr lang="pt-BR" dirty="0">
              <a:latin typeface="+mn-lt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72F88D9-614A-75D8-4491-39BC8FD8D7B2}"/>
              </a:ext>
            </a:extLst>
          </p:cNvPr>
          <p:cNvSpPr txBox="1"/>
          <p:nvPr/>
        </p:nvSpPr>
        <p:spPr>
          <a:xfrm>
            <a:off x="1882219" y="2606883"/>
            <a:ext cx="7635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002060"/>
                </a:solidFill>
              </a:rPr>
              <a:t>Separar</a:t>
            </a:r>
          </a:p>
          <a:p>
            <a:pPr algn="ctr"/>
            <a:endParaRPr lang="pt-BR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2621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4F7BAB8-8A6E-AA4E-2E2B-B883476CC66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r>
              <a:rPr lang="pt-BR" dirty="0">
                <a:latin typeface="+mn-lt"/>
              </a:rPr>
              <a:t>HOLDING PATRIMONIAL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A654847-2AD9-734C-BFCB-3E9723E605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rtl="0"/>
            <a:r>
              <a:rPr lang="pt-BR" dirty="0">
                <a:latin typeface="+mn-lt"/>
              </a:rPr>
              <a:t>BENEDITO MOREIRA PRIMO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6BE3F3B-4C78-4615-8431-2E4AB831CF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63F9D384-533B-4C4E-B660-F861AA07D173}" type="slidenum">
              <a:rPr lang="pt-BR" smtClean="0"/>
              <a:pPr rtl="0"/>
              <a:t>31</a:t>
            </a:fld>
            <a:endParaRPr lang="pt-BR" dirty="0">
              <a:latin typeface="+mn-lt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44D64A4-FACC-6AF4-CB28-6E7B410DD0A9}"/>
              </a:ext>
            </a:extLst>
          </p:cNvPr>
          <p:cNvSpPr txBox="1"/>
          <p:nvPr/>
        </p:nvSpPr>
        <p:spPr>
          <a:xfrm>
            <a:off x="1342577" y="852844"/>
            <a:ext cx="97385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u="sng" cap="all" spc="200" dirty="0">
                <a:solidFill>
                  <a:srgbClr val="C00000">
                    <a:alpha val="77000"/>
                  </a:srgb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Pelo contrato social, A empresa</a:t>
            </a:r>
            <a:r>
              <a:rPr lang="pt-BR" b="1" u="sng" dirty="0"/>
              <a:t> </a:t>
            </a:r>
            <a:r>
              <a:rPr lang="pt-BR" b="1" u="sng" cap="all" spc="200" dirty="0">
                <a:solidFill>
                  <a:srgbClr val="C00000">
                    <a:alpha val="77000"/>
                  </a:srgb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realiza operações de:</a:t>
            </a:r>
          </a:p>
          <a:p>
            <a:endParaRPr lang="pt-B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>
                <a:solidFill>
                  <a:schemeClr val="accent3">
                    <a:lumMod val="50000"/>
                  </a:schemeClr>
                </a:solidFill>
              </a:rPr>
              <a:t>Arrendamento;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t-BR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>
                <a:solidFill>
                  <a:schemeClr val="accent3">
                    <a:lumMod val="50000"/>
                  </a:schemeClr>
                </a:solidFill>
              </a:rPr>
              <a:t>Operações de aval e/ou fianças;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t-BR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>
                <a:solidFill>
                  <a:schemeClr val="accent3">
                    <a:lumMod val="50000"/>
                  </a:schemeClr>
                </a:solidFill>
              </a:rPr>
              <a:t>Garantia, inclusive hipoteca, penhor de qualquer natureza ou alienação fiduciária, bens sociais em operações de financiamentos internos ou externos;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t-BR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>
                <a:solidFill>
                  <a:schemeClr val="accent3">
                    <a:lumMod val="50000"/>
                  </a:schemeClr>
                </a:solidFill>
              </a:rPr>
              <a:t>Faz parcerias;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t-BR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>
                <a:solidFill>
                  <a:schemeClr val="accent3">
                    <a:lumMod val="50000"/>
                  </a:schemeClr>
                </a:solidFill>
              </a:rPr>
              <a:t>Alienar, ou de qualquer forma gravar, bens móveis integrantes do ativo permanente, ou prometer fazê-lo; </a:t>
            </a:r>
          </a:p>
          <a:p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72F88D9-614A-75D8-4491-39BC8FD8D7B2}"/>
              </a:ext>
            </a:extLst>
          </p:cNvPr>
          <p:cNvSpPr txBox="1"/>
          <p:nvPr/>
        </p:nvSpPr>
        <p:spPr>
          <a:xfrm>
            <a:off x="2278145" y="5312375"/>
            <a:ext cx="7635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002060"/>
                </a:solidFill>
              </a:rPr>
              <a:t>Com isto, a empresa perde o benefício da ISENÇÃO DO ITBI na integralização de bens imóveis na empresa.</a:t>
            </a:r>
          </a:p>
        </p:txBody>
      </p:sp>
    </p:spTree>
    <p:extLst>
      <p:ext uri="{BB962C8B-B14F-4D97-AF65-F5344CB8AC3E}">
        <p14:creationId xmlns:p14="http://schemas.microsoft.com/office/powerpoint/2010/main" val="12337108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63FF934-83B0-25D2-2B5C-622C847ED23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r>
              <a:rPr lang="pt-BR" dirty="0">
                <a:latin typeface="+mn-lt"/>
              </a:rPr>
              <a:t>Holding patrimonial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5F8C1C6-1F11-794C-1D50-14D26B910D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rtl="0"/>
            <a:r>
              <a:rPr lang="pt-BR" dirty="0"/>
              <a:t>Benedito moreira primo</a:t>
            </a:r>
            <a:endParaRPr lang="pt-BR" dirty="0">
              <a:latin typeface="+mn-lt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33DB3CD-496A-C1CE-5488-164C726336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63F9D384-533B-4C4E-B660-F861AA07D173}" type="slidenum">
              <a:rPr lang="pt-BR" smtClean="0"/>
              <a:pPr rtl="0"/>
              <a:t>32</a:t>
            </a:fld>
            <a:endParaRPr lang="pt-BR" dirty="0">
              <a:latin typeface="+mn-lt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030E8DC-DE2A-884E-259D-82D1C616B12C}"/>
              </a:ext>
            </a:extLst>
          </p:cNvPr>
          <p:cNvSpPr txBox="1"/>
          <p:nvPr/>
        </p:nvSpPr>
        <p:spPr>
          <a:xfrm>
            <a:off x="4147791" y="1343003"/>
            <a:ext cx="4138369" cy="461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/>
              <a:t>INTEGRALIZAÇÃO DE BENS:</a:t>
            </a:r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FEBDC74-B655-58CB-E710-3DBB3720EEDD}"/>
              </a:ext>
            </a:extLst>
          </p:cNvPr>
          <p:cNvSpPr txBox="1"/>
          <p:nvPr/>
        </p:nvSpPr>
        <p:spPr>
          <a:xfrm>
            <a:off x="1461153" y="2196202"/>
            <a:ext cx="8898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 Empresa fez a integralização de bens, considerando a avaliação do Mercado, superiores aos valores declarados no Imposto de Renda Pessoa Física.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D1CD31F-895E-6BB9-FE00-1A96C4D9CDDF}"/>
              </a:ext>
            </a:extLst>
          </p:cNvPr>
          <p:cNvSpPr txBox="1"/>
          <p:nvPr/>
        </p:nvSpPr>
        <p:spPr>
          <a:xfrm>
            <a:off x="1545995" y="3429000"/>
            <a:ext cx="9341963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u="sng" dirty="0"/>
              <a:t>NOMES DOS SÓCIOS			 QTD QUOTAS	VALOR EM R$	   %</a:t>
            </a:r>
          </a:p>
          <a:p>
            <a:endParaRPr lang="pt-BR" sz="1600" u="sng" dirty="0"/>
          </a:p>
          <a:p>
            <a:r>
              <a:rPr lang="pt-BR" sz="1500" dirty="0"/>
              <a:t>BENEDITO MOREIRA PRIMO		 	44.360.000 	44.360.000,00 	  50</a:t>
            </a:r>
          </a:p>
          <a:p>
            <a:endParaRPr lang="pt-BR" sz="1500" dirty="0"/>
          </a:p>
          <a:p>
            <a:r>
              <a:rPr lang="pt-BR" sz="1500" u="sng" dirty="0"/>
              <a:t>MIDIA MENDES SOUSA MOREIRA		 44.360.000 	44.360.000,00	   50</a:t>
            </a:r>
          </a:p>
          <a:p>
            <a:endParaRPr lang="pt-BR" sz="1500" dirty="0"/>
          </a:p>
          <a:p>
            <a:r>
              <a:rPr lang="pt-BR" sz="1500" b="1" dirty="0"/>
              <a:t>TOTAL DO CAPITAL SOCIAL 			 88.720.000	 88.720.000,00	   100</a:t>
            </a:r>
            <a:r>
              <a:rPr lang="en-US" sz="1500" dirty="0"/>
              <a:t> </a:t>
            </a:r>
            <a:endParaRPr lang="pt-BR" sz="15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EB61A46-4742-198C-4E0A-764726363F3B}"/>
              </a:ext>
            </a:extLst>
          </p:cNvPr>
          <p:cNvSpPr txBox="1"/>
          <p:nvPr/>
        </p:nvSpPr>
        <p:spPr>
          <a:xfrm>
            <a:off x="1461154" y="617844"/>
            <a:ext cx="9737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__________________________________________________________________________________________________</a:t>
            </a:r>
            <a:endParaRPr lang="pt-BR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7564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ECC202F-13F6-A28E-13F5-F5F381ADBC4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r>
              <a:rPr lang="pt-BR" dirty="0">
                <a:latin typeface="+mn-lt"/>
              </a:rPr>
              <a:t>Holding patrimonial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AC93CB1-922B-2FFC-BB5B-4C1012C3E0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rtl="0"/>
            <a:r>
              <a:rPr lang="pt-BR" dirty="0">
                <a:latin typeface="+mn-lt"/>
              </a:rPr>
              <a:t>Benedito moreira primo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2B69419-975C-B075-448B-D81F51E72D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63F9D384-533B-4C4E-B660-F861AA07D173}" type="slidenum">
              <a:rPr lang="pt-BR" smtClean="0"/>
              <a:pPr rtl="0"/>
              <a:t>33</a:t>
            </a:fld>
            <a:endParaRPr lang="pt-BR" dirty="0">
              <a:latin typeface="+mn-lt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2AF9120-17B5-9936-C850-9D4A5FA3F8B1}"/>
              </a:ext>
            </a:extLst>
          </p:cNvPr>
          <p:cNvSpPr txBox="1"/>
          <p:nvPr/>
        </p:nvSpPr>
        <p:spPr>
          <a:xfrm>
            <a:off x="1621411" y="2124577"/>
            <a:ext cx="94550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Cláusula Sétima:</a:t>
            </a:r>
          </a:p>
          <a:p>
            <a:endParaRPr lang="pt-BR" dirty="0"/>
          </a:p>
          <a:p>
            <a:pPr algn="just"/>
            <a:r>
              <a:rPr lang="pt-BR" dirty="0"/>
              <a:t>	</a:t>
            </a:r>
            <a:r>
              <a:rPr lang="pt-BR" i="1" dirty="0">
                <a:solidFill>
                  <a:srgbClr val="002060"/>
                </a:solidFill>
              </a:rPr>
              <a:t>Parágrafo Único: </a:t>
            </a:r>
            <a:r>
              <a:rPr lang="pt-BR" i="1" dirty="0"/>
              <a:t>O aumento do capital social, mediante conferência de bens, poderá ocorrer </a:t>
            </a:r>
            <a:r>
              <a:rPr lang="pt-BR" b="1" i="1" dirty="0"/>
              <a:t>pelo valor contábil declarado ou por valor constante em laudo de avaliação, a critério dos sócios. </a:t>
            </a:r>
          </a:p>
          <a:p>
            <a:endParaRPr lang="pt-BR" dirty="0"/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pt-BR" b="1" dirty="0">
                <a:solidFill>
                  <a:srgbClr val="002060"/>
                </a:solidFill>
              </a:rPr>
              <a:t>Esta cláusula enseja a ocorrência de ganho de capital.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82D3807-CC01-7577-489B-177A694BA87D}"/>
              </a:ext>
            </a:extLst>
          </p:cNvPr>
          <p:cNvSpPr txBox="1"/>
          <p:nvPr/>
        </p:nvSpPr>
        <p:spPr>
          <a:xfrm>
            <a:off x="1621411" y="4376675"/>
            <a:ext cx="95210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/>
              <a:t>Cláusula Nona:</a:t>
            </a:r>
          </a:p>
          <a:p>
            <a:pPr algn="just"/>
            <a:endParaRPr lang="pt-BR" b="1" dirty="0"/>
          </a:p>
          <a:p>
            <a:pPr algn="just"/>
            <a:r>
              <a:rPr lang="pt-BR" b="1" dirty="0"/>
              <a:t>	</a:t>
            </a:r>
            <a:r>
              <a:rPr lang="pt-BR" i="1" dirty="0"/>
              <a:t>O sócio que desejar transferir, onerosa ou gratuitamente, suas quotas, deverá oferecê-las a todos os sócios, respeitando os percentuais, no capital social, de cada um, na data da cessão, excluindo-se a participação do sócio ofertante.</a:t>
            </a:r>
          </a:p>
          <a:p>
            <a:pPr algn="just"/>
            <a:endParaRPr lang="pt-BR" i="1" dirty="0"/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pt-BR" b="1" dirty="0">
                <a:solidFill>
                  <a:srgbClr val="002060"/>
                </a:solidFill>
              </a:rPr>
              <a:t>Tira a flexibilidade do Doador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AF850C2C-A90C-2777-CF8C-68D0A7184575}"/>
              </a:ext>
            </a:extLst>
          </p:cNvPr>
          <p:cNvCxnSpPr/>
          <p:nvPr/>
        </p:nvCxnSpPr>
        <p:spPr>
          <a:xfrm>
            <a:off x="3668597" y="2375555"/>
            <a:ext cx="72963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9A27CA8B-7ABB-CF00-D0AC-83001FFE0E20}"/>
              </a:ext>
            </a:extLst>
          </p:cNvPr>
          <p:cNvCxnSpPr/>
          <p:nvPr/>
        </p:nvCxnSpPr>
        <p:spPr>
          <a:xfrm>
            <a:off x="3432927" y="4600280"/>
            <a:ext cx="75320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D17F3B5-BD49-8172-6E2B-BAB9EC99258F}"/>
              </a:ext>
            </a:extLst>
          </p:cNvPr>
          <p:cNvSpPr txBox="1"/>
          <p:nvPr/>
        </p:nvSpPr>
        <p:spPr>
          <a:xfrm>
            <a:off x="1805233" y="993820"/>
            <a:ext cx="908743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300" i="1" dirty="0">
                <a:solidFill>
                  <a:srgbClr val="002060"/>
                </a:solidFill>
              </a:rPr>
              <a:t>Sobre a questão do Aumento do Capital</a:t>
            </a:r>
          </a:p>
          <a:p>
            <a:pPr algn="ctr"/>
            <a:r>
              <a:rPr lang="pt-BR" sz="2300" i="1" dirty="0">
                <a:solidFill>
                  <a:srgbClr val="002060"/>
                </a:solidFill>
              </a:rPr>
              <a:t>No seu contrato Social:</a:t>
            </a:r>
          </a:p>
        </p:txBody>
      </p:sp>
    </p:spTree>
    <p:extLst>
      <p:ext uri="{BB962C8B-B14F-4D97-AF65-F5344CB8AC3E}">
        <p14:creationId xmlns:p14="http://schemas.microsoft.com/office/powerpoint/2010/main" val="22340087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FE110E3-0D82-FEC6-850A-2ADF0278591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r>
              <a:rPr lang="pt-BR" dirty="0">
                <a:latin typeface="+mn-lt"/>
              </a:rPr>
              <a:t>Holding Patrimonial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272966F-37E5-BEB5-68EB-6C20BA14B7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rtl="0"/>
            <a:r>
              <a:rPr lang="pt-BR" dirty="0">
                <a:latin typeface="+mn-lt"/>
              </a:rPr>
              <a:t>Benedito moreira primo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C1EC1B0-BC26-0B10-D737-9B9C79E3B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63F9D384-533B-4C4E-B660-F861AA07D173}" type="slidenum">
              <a:rPr lang="pt-BR" smtClean="0"/>
              <a:pPr rtl="0"/>
              <a:t>34</a:t>
            </a:fld>
            <a:endParaRPr lang="pt-BR" dirty="0">
              <a:latin typeface="+mn-lt"/>
            </a:endParaRPr>
          </a:p>
        </p:txBody>
      </p:sp>
      <p:graphicFrame>
        <p:nvGraphicFramePr>
          <p:cNvPr id="6" name="Tabela 7">
            <a:extLst>
              <a:ext uri="{FF2B5EF4-FFF2-40B4-BE49-F238E27FC236}">
                <a16:creationId xmlns:a16="http://schemas.microsoft.com/office/drawing/2014/main" id="{29BF2615-1148-6D61-EA97-9F94145159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239885"/>
              </p:ext>
            </p:extLst>
          </p:nvPr>
        </p:nvGraphicFramePr>
        <p:xfrm>
          <a:off x="1627695" y="2605568"/>
          <a:ext cx="963733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3641">
                  <a:extLst>
                    <a:ext uri="{9D8B030D-6E8A-4147-A177-3AD203B41FA5}">
                      <a16:colId xmlns:a16="http://schemas.microsoft.com/office/drawing/2014/main" val="2693789145"/>
                    </a:ext>
                  </a:extLst>
                </a:gridCol>
                <a:gridCol w="2366128">
                  <a:extLst>
                    <a:ext uri="{9D8B030D-6E8A-4147-A177-3AD203B41FA5}">
                      <a16:colId xmlns:a16="http://schemas.microsoft.com/office/drawing/2014/main" val="3691910313"/>
                    </a:ext>
                  </a:extLst>
                </a:gridCol>
                <a:gridCol w="2450969">
                  <a:extLst>
                    <a:ext uri="{9D8B030D-6E8A-4147-A177-3AD203B41FA5}">
                      <a16:colId xmlns:a16="http://schemas.microsoft.com/office/drawing/2014/main" val="3531485206"/>
                    </a:ext>
                  </a:extLst>
                </a:gridCol>
                <a:gridCol w="2906598">
                  <a:extLst>
                    <a:ext uri="{9D8B030D-6E8A-4147-A177-3AD203B41FA5}">
                      <a16:colId xmlns:a16="http://schemas.microsoft.com/office/drawing/2014/main" val="25166123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0" dirty="0"/>
                        <a:t>Bens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/>
                        <a:t>$ decl. no IR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/>
                        <a:t>$ decl. no IR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/>
                        <a:t>Ganho/Redução Capital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4468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500" dirty="0"/>
                        <a:t>Imóveis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/>
                        <a:t>4.383.578,40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/>
                        <a:t>90.161.112,00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b="1" dirty="0"/>
                        <a:t>85.177.533,60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257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500" dirty="0"/>
                        <a:t>Empresas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/>
                        <a:t>11.430.000,00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/>
                        <a:t>10.680.000,00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b="1" dirty="0"/>
                        <a:t>-750.000,00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6440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5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b="1" dirty="0"/>
                        <a:t>15.813.5787,40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b="1" dirty="0"/>
                        <a:t>100.8941.112,00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817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0510842"/>
                  </a:ext>
                </a:extLst>
              </a:tr>
            </a:tbl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BF64E037-1810-87B4-56E4-3819389BC403}"/>
              </a:ext>
            </a:extLst>
          </p:cNvPr>
          <p:cNvSpPr txBox="1"/>
          <p:nvPr/>
        </p:nvSpPr>
        <p:spPr>
          <a:xfrm>
            <a:off x="3591611" y="1483722"/>
            <a:ext cx="532614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>
                <a:solidFill>
                  <a:srgbClr val="002060"/>
                </a:solidFill>
              </a:rPr>
              <a:t>Bens declarados em dois períodos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7899FAB-0B0F-8FDA-2E20-37EA4C3F5FCB}"/>
              </a:ext>
            </a:extLst>
          </p:cNvPr>
          <p:cNvSpPr txBox="1"/>
          <p:nvPr/>
        </p:nvSpPr>
        <p:spPr>
          <a:xfrm>
            <a:off x="1734532" y="4904505"/>
            <a:ext cx="9389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2060"/>
                </a:solidFill>
              </a:rPr>
              <a:t>Destino dos R$ 750.000,00 referente a venda de % das quotas de capital da empresa </a:t>
            </a:r>
            <a:r>
              <a:rPr lang="pt-BR" sz="2000" dirty="0" err="1">
                <a:solidFill>
                  <a:srgbClr val="002060"/>
                </a:solidFill>
              </a:rPr>
              <a:t>Univida</a:t>
            </a:r>
            <a:r>
              <a:rPr lang="pt-BR" sz="2000" dirty="0">
                <a:solidFill>
                  <a:srgbClr val="002060"/>
                </a:solidFill>
              </a:rPr>
              <a:t> Shopping </a:t>
            </a:r>
            <a:r>
              <a:rPr lang="en-US" sz="2000" dirty="0">
                <a:solidFill>
                  <a:srgbClr val="002060"/>
                </a:solidFill>
              </a:rPr>
              <a:t>?</a:t>
            </a:r>
            <a:endParaRPr lang="pt-BR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5329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B2346D-385B-4B22-8925-9B7B557CA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6356" y="810235"/>
            <a:ext cx="10406063" cy="735762"/>
          </a:xfrm>
        </p:spPr>
        <p:txBody>
          <a:bodyPr rtlCol="0">
            <a:normAutofit fontScale="90000"/>
          </a:bodyPr>
          <a:lstStyle/>
          <a:p>
            <a:pPr rtl="0"/>
            <a:r>
              <a:rPr lang="pt-BR" sz="3000" u="sng" dirty="0"/>
              <a:t>Principais erros na elaboração da Holding e suas consequências: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A193006-3E7E-4639-AD7C-3D9BE0A3EB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810001" y="1252801"/>
            <a:ext cx="2520001" cy="900000"/>
          </a:xfrm>
        </p:spPr>
        <p:txBody>
          <a:bodyPr rtlCol="0"/>
          <a:lstStyle/>
          <a:p>
            <a:pPr rtl="0"/>
            <a:r>
              <a:rPr lang="pt-BR" dirty="0"/>
              <a:t>Holding patrimonial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569CE0F-F336-4816-A813-4AD0F56E7A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</p:spPr>
        <p:txBody>
          <a:bodyPr rtlCol="0"/>
          <a:lstStyle/>
          <a:p>
            <a:pPr rtl="0"/>
            <a:r>
              <a:rPr lang="pt-BR" dirty="0"/>
              <a:t>Benedito moreira primo</a:t>
            </a: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78CD6FC8-887C-4C44-82A9-4D8A7CE5F4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</p:spPr>
        <p:txBody>
          <a:bodyPr rtlCol="0"/>
          <a:lstStyle/>
          <a:p>
            <a:pPr rtl="0"/>
            <a:fld id="{63F9D384-533B-4C4E-B660-F861AA07D173}" type="slidenum">
              <a:rPr lang="pt-BR" smtClean="0"/>
              <a:pPr rtl="0"/>
              <a:t>35</a:t>
            </a:fld>
            <a:endParaRPr lang="pt-BR" dirty="0"/>
          </a:p>
        </p:txBody>
      </p:sp>
      <p:graphicFrame>
        <p:nvGraphicFramePr>
          <p:cNvPr id="4" name="Espaço Reservado para Conteúdo 3" descr="Espaço reservado para Linha do tempo">
            <a:extLst>
              <a:ext uri="{FF2B5EF4-FFF2-40B4-BE49-F238E27FC236}">
                <a16:creationId xmlns:a16="http://schemas.microsoft.com/office/drawing/2014/main" id="{9AFC42F0-9580-41C5-81CC-09B4E3B419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4107844"/>
              </p:ext>
            </p:extLst>
          </p:nvPr>
        </p:nvGraphicFramePr>
        <p:xfrm>
          <a:off x="1271588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142434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4F7BAB8-8A6E-AA4E-2E2B-B883476CC66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r>
              <a:rPr lang="pt-BR" dirty="0">
                <a:latin typeface="+mn-lt"/>
              </a:rPr>
              <a:t>HOLDING PATRIMONIAL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A654847-2AD9-734C-BFCB-3E9723E605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rtl="0"/>
            <a:r>
              <a:rPr lang="pt-BR" dirty="0">
                <a:latin typeface="+mn-lt"/>
              </a:rPr>
              <a:t>BENEDITO MOREIRA PRIMO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6BE3F3B-4C78-4615-8431-2E4AB831CF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63F9D384-533B-4C4E-B660-F861AA07D173}" type="slidenum">
              <a:rPr lang="pt-BR" smtClean="0"/>
              <a:pPr rtl="0"/>
              <a:t>36</a:t>
            </a:fld>
            <a:endParaRPr lang="pt-BR" dirty="0">
              <a:latin typeface="+mn-lt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44D64A4-FACC-6AF4-CB28-6E7B410DD0A9}"/>
              </a:ext>
            </a:extLst>
          </p:cNvPr>
          <p:cNvSpPr txBox="1"/>
          <p:nvPr/>
        </p:nvSpPr>
        <p:spPr>
          <a:xfrm>
            <a:off x="1342577" y="852844"/>
            <a:ext cx="9738533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u="sng" cap="all" spc="200" dirty="0">
                <a:solidFill>
                  <a:srgbClr val="C00000">
                    <a:alpha val="77000"/>
                  </a:srgb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Principais ações a serem tomadas de imediato!</a:t>
            </a:r>
          </a:p>
          <a:p>
            <a:pPr algn="ctr"/>
            <a:endParaRPr lang="pt-BR" b="1" u="sng" cap="all" spc="200" dirty="0">
              <a:solidFill>
                <a:srgbClr val="C00000">
                  <a:alpha val="77000"/>
                </a:srgbClr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/>
            <a:endParaRPr lang="pt-BR" b="1" u="sng" cap="all" spc="200" dirty="0">
              <a:solidFill>
                <a:srgbClr val="C00000">
                  <a:alpha val="77000"/>
                </a:srgbClr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/>
            <a:endParaRPr lang="pt-BR" b="1" u="sng" cap="all" spc="200" dirty="0">
              <a:solidFill>
                <a:srgbClr val="C00000">
                  <a:alpha val="77000"/>
                </a:srgbClr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/>
            <a:endParaRPr lang="pt-BR" b="1" u="sng" cap="all" spc="200" dirty="0">
              <a:solidFill>
                <a:srgbClr val="C00000">
                  <a:alpha val="77000"/>
                </a:srgbClr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/>
            <a:endParaRPr lang="pt-BR" b="1" u="sng" cap="all" spc="200" dirty="0">
              <a:solidFill>
                <a:srgbClr val="C00000">
                  <a:alpha val="77000"/>
                </a:srgbClr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sz="1600" b="1" u="sng" cap="all" spc="200" dirty="0">
                <a:solidFill>
                  <a:srgbClr val="002060">
                    <a:alpha val="77000"/>
                  </a:srgb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objetivando a correção dos problemas evidenciados.</a:t>
            </a:r>
          </a:p>
          <a:p>
            <a:endParaRPr lang="pt-BR" dirty="0"/>
          </a:p>
          <a:p>
            <a:pPr marL="342900" indent="-342900" algn="just">
              <a:buFont typeface="+mj-lt"/>
              <a:buAutoNum type="alphaLcParenR"/>
            </a:pPr>
            <a:r>
              <a:rPr lang="pt-BR" dirty="0">
                <a:solidFill>
                  <a:schemeClr val="accent3">
                    <a:lumMod val="50000"/>
                  </a:schemeClr>
                </a:solidFill>
              </a:rPr>
              <a:t>Apresentar uma retificativa das declarações de IR do Sr. Benedito e </a:t>
            </a:r>
            <a:r>
              <a:rPr lang="pt-BR" dirty="0" err="1">
                <a:solidFill>
                  <a:schemeClr val="accent3">
                    <a:lumMod val="50000"/>
                  </a:schemeClr>
                </a:solidFill>
              </a:rPr>
              <a:t>Sra</a:t>
            </a:r>
            <a:r>
              <a:rPr lang="pt-BR" dirty="0">
                <a:solidFill>
                  <a:schemeClr val="accent3">
                    <a:lumMod val="50000"/>
                  </a:schemeClr>
                </a:solidFill>
              </a:rPr>
              <a:t> Midia, eliminando o efeito do ganho de capital e corrigindo as origens e aplicações dos Recursos;</a:t>
            </a:r>
          </a:p>
          <a:p>
            <a:pPr marL="342900" indent="-342900">
              <a:buFont typeface="+mj-lt"/>
              <a:buAutoNum type="alphaLcParenR"/>
            </a:pPr>
            <a:endParaRPr lang="pt-BR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lphaLcParenR"/>
            </a:pPr>
            <a:r>
              <a:rPr lang="pt-BR" dirty="0" err="1">
                <a:solidFill>
                  <a:schemeClr val="accent3">
                    <a:lumMod val="50000"/>
                  </a:schemeClr>
                </a:solidFill>
              </a:rPr>
              <a:t>Re-ratificar</a:t>
            </a:r>
            <a:r>
              <a:rPr lang="pt-BR" dirty="0">
                <a:solidFill>
                  <a:schemeClr val="accent3">
                    <a:lumMod val="50000"/>
                  </a:schemeClr>
                </a:solidFill>
              </a:rPr>
              <a:t> a constituição da Empresa </a:t>
            </a:r>
            <a:r>
              <a:rPr lang="pt-BR" dirty="0" err="1">
                <a:solidFill>
                  <a:schemeClr val="accent3">
                    <a:lumMod val="50000"/>
                  </a:schemeClr>
                </a:solidFill>
              </a:rPr>
              <a:t>Lumar</a:t>
            </a:r>
            <a:r>
              <a:rPr lang="pt-BR" dirty="0">
                <a:solidFill>
                  <a:schemeClr val="accent3">
                    <a:lumMod val="50000"/>
                  </a:schemeClr>
                </a:solidFill>
              </a:rPr>
              <a:t> Administradora de Imóveis Holding Ltda reduzindo o capital social, tornando equivalente ao declarado no IR;</a:t>
            </a:r>
          </a:p>
          <a:p>
            <a:pPr marL="342900" indent="-342900">
              <a:buFont typeface="+mj-lt"/>
              <a:buAutoNum type="alphaLcParenR"/>
            </a:pPr>
            <a:endParaRPr lang="pt-BR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lphaLcParenR"/>
            </a:pPr>
            <a:r>
              <a:rPr lang="pt-BR" dirty="0">
                <a:solidFill>
                  <a:schemeClr val="accent3">
                    <a:lumMod val="50000"/>
                  </a:schemeClr>
                </a:solidFill>
              </a:rPr>
              <a:t>Fazer um Estudo de viabilidade de construção de uma Holding Patrimonial Sucessória.</a:t>
            </a:r>
          </a:p>
          <a:p>
            <a:pPr marL="342900" indent="-342900">
              <a:buFont typeface="+mj-lt"/>
              <a:buAutoNum type="alphaLcParenR"/>
            </a:pPr>
            <a:endParaRPr lang="pt-BR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97593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4F7BAB8-8A6E-AA4E-2E2B-B883476CC66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r>
              <a:rPr lang="pt-BR" dirty="0">
                <a:latin typeface="+mn-lt"/>
              </a:rPr>
              <a:t>HOLDING PATRIMONIAL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A654847-2AD9-734C-BFCB-3E9723E605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rtl="0"/>
            <a:r>
              <a:rPr lang="pt-BR" dirty="0">
                <a:latin typeface="+mn-lt"/>
              </a:rPr>
              <a:t>BENEDITO MOREIRA PRIMO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6BE3F3B-4C78-4615-8431-2E4AB831CF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63F9D384-533B-4C4E-B660-F861AA07D173}" type="slidenum">
              <a:rPr lang="pt-BR" smtClean="0"/>
              <a:pPr rtl="0"/>
              <a:t>37</a:t>
            </a:fld>
            <a:endParaRPr lang="pt-BR" dirty="0">
              <a:latin typeface="+mn-lt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44D64A4-FACC-6AF4-CB28-6E7B410DD0A9}"/>
              </a:ext>
            </a:extLst>
          </p:cNvPr>
          <p:cNvSpPr txBox="1"/>
          <p:nvPr/>
        </p:nvSpPr>
        <p:spPr>
          <a:xfrm>
            <a:off x="1342577" y="852844"/>
            <a:ext cx="973853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u="sng" cap="all" spc="200" dirty="0">
                <a:solidFill>
                  <a:srgbClr val="C00000">
                    <a:alpha val="77000"/>
                  </a:srgb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Principais ações a serem tomadas de imediato!</a:t>
            </a:r>
          </a:p>
          <a:p>
            <a:pPr algn="ctr"/>
            <a:endParaRPr lang="pt-BR" b="1" u="sng" cap="all" spc="200" dirty="0">
              <a:solidFill>
                <a:srgbClr val="C00000">
                  <a:alpha val="77000"/>
                </a:srgbClr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/>
            <a:endParaRPr lang="pt-BR" b="1" u="sng" cap="all" spc="200" dirty="0">
              <a:solidFill>
                <a:srgbClr val="C00000">
                  <a:alpha val="77000"/>
                </a:srgbClr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/>
            <a:endParaRPr lang="pt-BR" b="1" u="sng" cap="all" spc="200" dirty="0">
              <a:solidFill>
                <a:srgbClr val="C00000">
                  <a:alpha val="77000"/>
                </a:srgbClr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/>
            <a:endParaRPr lang="pt-BR" b="1" u="sng" cap="all" spc="200" dirty="0">
              <a:solidFill>
                <a:srgbClr val="C00000">
                  <a:alpha val="77000"/>
                </a:srgbClr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/>
            <a:endParaRPr lang="pt-BR" b="1" u="sng" cap="all" spc="200" dirty="0">
              <a:solidFill>
                <a:srgbClr val="C00000">
                  <a:alpha val="77000"/>
                </a:srgbClr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sz="1600" b="1" u="sng" cap="all" spc="200" dirty="0">
                <a:solidFill>
                  <a:srgbClr val="002060">
                    <a:alpha val="77000"/>
                  </a:srgb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objetivando a proteção patrimonial futura.</a:t>
            </a:r>
          </a:p>
          <a:p>
            <a:endParaRPr lang="pt-BR" dirty="0"/>
          </a:p>
          <a:p>
            <a:pPr marL="342900" indent="-342900" algn="just">
              <a:buFont typeface="+mj-lt"/>
              <a:buAutoNum type="alphaLcParenR"/>
            </a:pPr>
            <a:r>
              <a:rPr lang="pt-BR" dirty="0">
                <a:solidFill>
                  <a:schemeClr val="accent3">
                    <a:lumMod val="50000"/>
                  </a:schemeClr>
                </a:solidFill>
              </a:rPr>
              <a:t>Desenvolver um sistema de Holding eficiente, protegendo o Patrimônio da Família;</a:t>
            </a:r>
          </a:p>
          <a:p>
            <a:pPr marL="342900" indent="-342900">
              <a:buFont typeface="+mj-lt"/>
              <a:buAutoNum type="alphaLcParenR"/>
            </a:pPr>
            <a:endParaRPr lang="pt-BR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lphaLcParenR"/>
            </a:pPr>
            <a:r>
              <a:rPr lang="pt-BR" dirty="0">
                <a:solidFill>
                  <a:schemeClr val="accent3">
                    <a:lumMod val="50000"/>
                  </a:schemeClr>
                </a:solidFill>
              </a:rPr>
              <a:t>Diminuir consideravelmente a carga tributária ocasionada no processo;</a:t>
            </a:r>
          </a:p>
          <a:p>
            <a:pPr marL="342900" indent="-342900">
              <a:buFont typeface="+mj-lt"/>
              <a:buAutoNum type="alphaLcParenR"/>
            </a:pPr>
            <a:endParaRPr lang="pt-BR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lphaLcParenR"/>
            </a:pPr>
            <a:r>
              <a:rPr lang="pt-BR" dirty="0">
                <a:solidFill>
                  <a:schemeClr val="accent3">
                    <a:lumMod val="50000"/>
                  </a:schemeClr>
                </a:solidFill>
              </a:rPr>
              <a:t>Propor uma gestão patrimonial a ser seguida, de alta eficácia.</a:t>
            </a:r>
          </a:p>
          <a:p>
            <a:pPr marL="342900" indent="-342900">
              <a:buFont typeface="+mj-lt"/>
              <a:buAutoNum type="alphaLcParenR"/>
            </a:pPr>
            <a:endParaRPr lang="pt-BR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18963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DAA461-4ADC-4EC1-914D-6BE3CC4492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376358"/>
            <a:ext cx="7381875" cy="752955"/>
          </a:xfrm>
        </p:spPr>
        <p:txBody>
          <a:bodyPr rtlCol="0">
            <a:normAutofit/>
          </a:bodyPr>
          <a:lstStyle/>
          <a:p>
            <a:pPr rtl="0"/>
            <a:r>
              <a:rPr lang="pt-BR" sz="3500" dirty="0"/>
              <a:t>Perspectivas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12432F4-E8D6-41D1-842D-765009DF5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1194280"/>
            <a:ext cx="7381875" cy="4490083"/>
          </a:xfrm>
        </p:spPr>
        <p:txBody>
          <a:bodyPr rtlCol="0" anchor="ctr" anchorCtr="0">
            <a:normAutofit lnSpcReduction="10000"/>
          </a:bodyPr>
          <a:lstStyle/>
          <a:p>
            <a:pPr algn="just" rtl="0"/>
            <a:endParaRPr lang="pt-BR" dirty="0"/>
          </a:p>
          <a:p>
            <a:pPr algn="just" rtl="0"/>
            <a:r>
              <a:rPr lang="pt-BR" dirty="0"/>
              <a:t>A perspectiva do governo com relação a criação e elevação percentual dos tributos, principalmente os relacionados a transmissão de bens, oriundos de inventários,  nos conduz a uma busca por mecanismos que possam oferecer uma elisão tributária, de forma a auxiliar e garantir as pessoas, um menor impacto no momento de necessidade de se realizar tais operações. </a:t>
            </a:r>
          </a:p>
          <a:p>
            <a:pPr algn="just" rtl="0"/>
            <a:endParaRPr lang="pt-BR" dirty="0"/>
          </a:p>
          <a:p>
            <a:pPr algn="just" rtl="0"/>
            <a:r>
              <a:rPr lang="pt-BR" dirty="0"/>
              <a:t>Nossa meta é oferecer um Planejamento Patrimonial da Família,  protegendo o patrimônio, perpetuando o mesmo através das gerações.</a:t>
            </a:r>
          </a:p>
          <a:p>
            <a:pPr rtl="0"/>
            <a:endParaRPr lang="pt-BR" dirty="0"/>
          </a:p>
        </p:txBody>
      </p:sp>
      <p:sp>
        <p:nvSpPr>
          <p:cNvPr id="10" name="Espaço Reservado para Data 9">
            <a:extLst>
              <a:ext uri="{FF2B5EF4-FFF2-40B4-BE49-F238E27FC236}">
                <a16:creationId xmlns:a16="http://schemas.microsoft.com/office/drawing/2014/main" id="{58471376-7BA1-4C3C-B8C5-9E6A1D7192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</p:spPr>
        <p:txBody>
          <a:bodyPr rtlCol="0"/>
          <a:lstStyle/>
          <a:p>
            <a:pPr rtl="0"/>
            <a:r>
              <a:rPr lang="pt-BR" dirty="0"/>
              <a:t>Holding patrimonial</a:t>
            </a:r>
          </a:p>
        </p:txBody>
      </p:sp>
      <p:sp>
        <p:nvSpPr>
          <p:cNvPr id="11" name="Espaço Reservado para Rodapé 10">
            <a:extLst>
              <a:ext uri="{FF2B5EF4-FFF2-40B4-BE49-F238E27FC236}">
                <a16:creationId xmlns:a16="http://schemas.microsoft.com/office/drawing/2014/main" id="{E4C7F57D-A051-47EC-AF8C-46EB10835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</p:spPr>
        <p:txBody>
          <a:bodyPr rtlCol="0"/>
          <a:lstStyle/>
          <a:p>
            <a:pPr rtl="0"/>
            <a:r>
              <a:rPr lang="pt-BR" dirty="0"/>
              <a:t>Benedito </a:t>
            </a:r>
            <a:r>
              <a:rPr lang="pt-BR" dirty="0" err="1"/>
              <a:t>Moreria</a:t>
            </a:r>
            <a:r>
              <a:rPr lang="pt-BR" dirty="0"/>
              <a:t> primo</a:t>
            </a:r>
          </a:p>
        </p:txBody>
      </p:sp>
      <p:sp>
        <p:nvSpPr>
          <p:cNvPr id="12" name="Espaço Reservado para o Número do Slide 11">
            <a:extLst>
              <a:ext uri="{FF2B5EF4-FFF2-40B4-BE49-F238E27FC236}">
                <a16:creationId xmlns:a16="http://schemas.microsoft.com/office/drawing/2014/main" id="{CD0E0E45-AB19-437D-9B70-F67E8B4E6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</p:spPr>
        <p:txBody>
          <a:bodyPr rtlCol="0"/>
          <a:lstStyle/>
          <a:p>
            <a:pPr rtl="0"/>
            <a:fld id="{63F9D384-533B-4C4E-B660-F861AA07D173}" type="slidenum">
              <a:rPr lang="pt-BR" smtClean="0"/>
              <a:pPr rtl="0"/>
              <a:t>38</a:t>
            </a:fld>
            <a:endParaRPr lang="pt-BR" dirty="0"/>
          </a:p>
        </p:txBody>
      </p:sp>
      <p:pic>
        <p:nvPicPr>
          <p:cNvPr id="9" name="Espaço Reservado para Imagem 8" descr="Close up de livros em prateleiras">
            <a:extLst>
              <a:ext uri="{FF2B5EF4-FFF2-40B4-BE49-F238E27FC236}">
                <a16:creationId xmlns:a16="http://schemas.microsoft.com/office/drawing/2014/main" id="{4B1F8C81-87E1-47E7-93AF-8ABB85C13D9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93608" y="0"/>
            <a:ext cx="3904488" cy="5961888"/>
          </a:xfrm>
        </p:spPr>
      </p:pic>
    </p:spTree>
    <p:extLst>
      <p:ext uri="{BB962C8B-B14F-4D97-AF65-F5344CB8AC3E}">
        <p14:creationId xmlns:p14="http://schemas.microsoft.com/office/powerpoint/2010/main" val="24670942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7" descr="Uma imagem contendo uma pessoa de terno, lendo uma carta ">
            <a:extLst>
              <a:ext uri="{FF2B5EF4-FFF2-40B4-BE49-F238E27FC236}">
                <a16:creationId xmlns:a16="http://schemas.microsoft.com/office/drawing/2014/main" id="{4088CD82-037C-4C76-BD19-81D0031FED2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144"/>
            <a:ext cx="12192000" cy="6858000"/>
          </a:xfr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B79FFB4B-3F50-4192-8752-1C8F0EDD8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0000" y="162560"/>
            <a:ext cx="3068685" cy="5710339"/>
          </a:xfrm>
        </p:spPr>
        <p:txBody>
          <a:bodyPr rtlCol="0">
            <a:normAutofit fontScale="90000"/>
          </a:bodyPr>
          <a:lstStyle/>
          <a:p>
            <a:r>
              <a:rPr lang="pt-BR" sz="3100" i="1" dirty="0">
                <a:latin typeface="Bahnschrift Light SemiCondensed" panose="020B0502040204020203" pitchFamily="34" charset="0"/>
              </a:rPr>
              <a:t>"Investir em uma holding patrimonial sucessória </a:t>
            </a:r>
            <a:r>
              <a:rPr lang="pt-BR" sz="3100" b="1" i="1" u="sng" dirty="0">
                <a:latin typeface="Bahnschrift Light SemiCondensed" panose="020B0502040204020203" pitchFamily="34" charset="0"/>
              </a:rPr>
              <a:t>é uma demonstração de amor incondicional à família,</a:t>
            </a:r>
            <a:r>
              <a:rPr lang="pt-BR" sz="3100" b="1" i="1" dirty="0">
                <a:latin typeface="Bahnschrift Light SemiCondensed" panose="020B0502040204020203" pitchFamily="34" charset="0"/>
              </a:rPr>
              <a:t> </a:t>
            </a:r>
            <a:r>
              <a:rPr lang="pt-BR" sz="3100" i="1" dirty="0">
                <a:latin typeface="Bahnschrift Light SemiCondensed" panose="020B0502040204020203" pitchFamily="34" charset="0"/>
              </a:rPr>
              <a:t>garantindo a continuidade do patrimônio e o bem-estar de todos</a:t>
            </a:r>
            <a:r>
              <a:rPr lang="pt-BR" sz="2800" i="1" dirty="0">
                <a:latin typeface="Bahnschrift Light SemiCondensed" panose="020B0502040204020203" pitchFamily="34" charset="0"/>
              </a:rPr>
              <a:t>."</a:t>
            </a:r>
            <a:br>
              <a:rPr lang="pt-BR" sz="3200" dirty="0"/>
            </a:br>
            <a:endParaRPr lang="pt-BR" sz="3200" dirty="0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CD74A3E2-5CB2-47BC-8BDD-EA2FE1DC3A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9999" y="5958000"/>
            <a:ext cx="3611662" cy="900000"/>
          </a:xfrm>
        </p:spPr>
        <p:txBody>
          <a:bodyPr rtlCol="0"/>
          <a:lstStyle/>
          <a:p>
            <a:pPr rtl="0"/>
            <a:r>
              <a:rPr lang="pt-BR" i="1" dirty="0"/>
              <a:t>Alex </a:t>
            </a:r>
            <a:r>
              <a:rPr lang="pt-BR" i="1" dirty="0" err="1"/>
              <a:t>Disarz</a:t>
            </a:r>
            <a:endParaRPr lang="pt-BR" i="1" dirty="0"/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C4223A76-F6CF-4DBF-B806-235F5D70EB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</p:spPr>
        <p:txBody>
          <a:bodyPr rtlCol="0"/>
          <a:lstStyle/>
          <a:p>
            <a:pPr rtl="0"/>
            <a:r>
              <a:rPr lang="pt-BR" dirty="0"/>
              <a:t>HOLDING PATRIMONIAL 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02FF545E-E897-4746-8721-E5A5B7A46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</p:spPr>
        <p:txBody>
          <a:bodyPr rtlCol="0"/>
          <a:lstStyle/>
          <a:p>
            <a:pPr rtl="0"/>
            <a:r>
              <a:rPr lang="pt-BR" dirty="0"/>
              <a:t>BENEDITO moreira primo</a:t>
            </a:r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EBDDAAC1-84F6-4B23-84EE-EF38354D7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</p:spPr>
        <p:txBody>
          <a:bodyPr rtlCol="0"/>
          <a:lstStyle/>
          <a:p>
            <a:pPr rtl="0"/>
            <a:fld id="{63F9D384-533B-4C4E-B660-F861AA07D173}" type="slidenum">
              <a:rPr lang="pt-BR" smtClean="0"/>
              <a:pPr rtl="0"/>
              <a:t>39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0886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Data 8">
            <a:extLst>
              <a:ext uri="{FF2B5EF4-FFF2-40B4-BE49-F238E27FC236}">
                <a16:creationId xmlns:a16="http://schemas.microsoft.com/office/drawing/2014/main" id="{61BD2856-7176-4694-94DE-A748140A8A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</p:spPr>
        <p:txBody>
          <a:bodyPr rtlCol="0"/>
          <a:lstStyle/>
          <a:p>
            <a:pPr rtl="0"/>
            <a:r>
              <a:rPr lang="pt-BR" dirty="0"/>
              <a:t>Holding patrimonial sucessória</a:t>
            </a:r>
          </a:p>
        </p:txBody>
      </p:sp>
      <p:sp>
        <p:nvSpPr>
          <p:cNvPr id="10" name="Espaço Reservado para Rodapé 9">
            <a:extLst>
              <a:ext uri="{FF2B5EF4-FFF2-40B4-BE49-F238E27FC236}">
                <a16:creationId xmlns:a16="http://schemas.microsoft.com/office/drawing/2014/main" id="{75AA8D38-93CC-4ED4-BA8F-AB3F1EBC8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</p:spPr>
        <p:txBody>
          <a:bodyPr rtlCol="0"/>
          <a:lstStyle/>
          <a:p>
            <a:pPr rtl="0"/>
            <a:r>
              <a:rPr lang="pt-BR" dirty="0"/>
              <a:t>Benedito moreira primo E MIDIÂ MENDES SOUZA MOREIRA</a:t>
            </a:r>
          </a:p>
        </p:txBody>
      </p:sp>
      <p:sp>
        <p:nvSpPr>
          <p:cNvPr id="11" name="Espaço Reservado para o Número do Slide 10">
            <a:extLst>
              <a:ext uri="{FF2B5EF4-FFF2-40B4-BE49-F238E27FC236}">
                <a16:creationId xmlns:a16="http://schemas.microsoft.com/office/drawing/2014/main" id="{DA14497F-5AF7-4B6C-8C85-34E06799D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</p:spPr>
        <p:txBody>
          <a:bodyPr rtlCol="0"/>
          <a:lstStyle/>
          <a:p>
            <a:pPr rtl="0"/>
            <a:fld id="{63F9D384-533B-4C4E-B660-F861AA07D173}" type="slidenum">
              <a:rPr lang="pt-BR" smtClean="0"/>
              <a:pPr rtl="0"/>
              <a:t>4</a:t>
            </a:fld>
            <a:endParaRPr lang="pt-BR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CC97703C-984C-460C-1A9F-807D8692C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62" y="3428992"/>
            <a:ext cx="76" cy="15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B15CDC6E-E55D-1D93-1F99-23BD30C52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6" y="3428998"/>
            <a:ext cx="7" cy="4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42BB1F6F-6DA2-D0BE-143B-A62E1066D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6" y="3428998"/>
            <a:ext cx="7" cy="4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D7FBD1FD-4440-5A9B-DE2A-6EC339BD2A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5996" y="3428998"/>
            <a:ext cx="7" cy="4"/>
          </a:xfrm>
          <a:prstGeom prst="rect">
            <a:avLst/>
          </a:prstGeom>
        </p:spPr>
      </p:pic>
      <p:pic>
        <p:nvPicPr>
          <p:cNvPr id="26" name="Espaço Reservado para Imagem 11" descr="Pilha de livros coloridos">
            <a:extLst>
              <a:ext uri="{FF2B5EF4-FFF2-40B4-BE49-F238E27FC236}">
                <a16:creationId xmlns:a16="http://schemas.microsoft.com/office/drawing/2014/main" id="{DF07C4DF-C856-34C7-CD34-04261BDED03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67321" y="1016845"/>
            <a:ext cx="1865798" cy="4912872"/>
          </a:xfrm>
          <a:prstGeom prst="rect">
            <a:avLst/>
          </a:prstGeom>
        </p:spPr>
      </p:pic>
      <p:sp>
        <p:nvSpPr>
          <p:cNvPr id="31" name="Espaço Reservado para Texto 6">
            <a:extLst>
              <a:ext uri="{FF2B5EF4-FFF2-40B4-BE49-F238E27FC236}">
                <a16:creationId xmlns:a16="http://schemas.microsoft.com/office/drawing/2014/main" id="{E867D143-A56A-076E-08B4-6360AA5D46EE}"/>
              </a:ext>
            </a:extLst>
          </p:cNvPr>
          <p:cNvSpPr txBox="1">
            <a:spLocks/>
          </p:cNvSpPr>
          <p:nvPr/>
        </p:nvSpPr>
        <p:spPr>
          <a:xfrm>
            <a:off x="1185735" y="1285616"/>
            <a:ext cx="5502805" cy="48939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Wingdings 2" panose="05020102010507070707" pitchFamily="18" charset="2"/>
              <a:buNone/>
              <a:defRPr sz="2400" b="1" kern="1200" cap="all" spc="200" baseline="0">
                <a:solidFill>
                  <a:schemeClr val="accent1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Wingdings 2" panose="05020102010507070707" pitchFamily="18" charset="2"/>
              <a:buNone/>
              <a:defRPr sz="2000" b="1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Wingdings 2" panose="05020102010507070707" pitchFamily="18" charset="2"/>
              <a:buNone/>
              <a:defRPr sz="1800" b="1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Wingdings 2" panose="05020102010507070707" pitchFamily="18" charset="2"/>
              <a:buNone/>
              <a:defRPr sz="1600" b="1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Wingdings 2" panose="05020102010507070707" pitchFamily="18" charset="2"/>
              <a:buNone/>
              <a:defRPr sz="1600" b="1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tx1"/>
                </a:solidFill>
              </a:rPr>
              <a:t>2. </a:t>
            </a:r>
            <a:r>
              <a:rPr lang="pt-BR" dirty="0" err="1">
                <a:solidFill>
                  <a:schemeClr val="tx1"/>
                </a:solidFill>
              </a:rPr>
              <a:t>Cnae</a:t>
            </a:r>
            <a:r>
              <a:rPr lang="pt-BR" dirty="0">
                <a:solidFill>
                  <a:schemeClr val="tx1"/>
                </a:solidFill>
              </a:rPr>
              <a:t> – </a:t>
            </a:r>
            <a:r>
              <a:rPr lang="pt-BR" sz="1900" b="0" i="1" cap="none" spc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Segundo a Receita Federal</a:t>
            </a:r>
            <a:endParaRPr lang="pt-BR" sz="1900" i="1" dirty="0">
              <a:solidFill>
                <a:schemeClr val="tx1"/>
              </a:solidFill>
            </a:endParaRPr>
          </a:p>
        </p:txBody>
      </p:sp>
      <p:sp>
        <p:nvSpPr>
          <p:cNvPr id="32" name="Espaço Reservado para Conteúdo 7">
            <a:extLst>
              <a:ext uri="{FF2B5EF4-FFF2-40B4-BE49-F238E27FC236}">
                <a16:creationId xmlns:a16="http://schemas.microsoft.com/office/drawing/2014/main" id="{9B2752BC-58F3-529D-17B8-249D763FFB2C}"/>
              </a:ext>
            </a:extLst>
          </p:cNvPr>
          <p:cNvSpPr txBox="1">
            <a:spLocks/>
          </p:cNvSpPr>
          <p:nvPr/>
        </p:nvSpPr>
        <p:spPr>
          <a:xfrm>
            <a:off x="1185735" y="2305700"/>
            <a:ext cx="6837442" cy="31216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3464" indent="-283464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SzPct val="70000"/>
              <a:buFont typeface="Arial" panose="020B0604020202020204" pitchFamily="34" charset="0"/>
              <a:buChar char="•"/>
              <a:defRPr sz="17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283464" indent="-283464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SzPct val="70000"/>
              <a:buFont typeface="Arial" panose="020B0604020202020204" pitchFamily="34" charset="0"/>
              <a:buChar char="•"/>
              <a:defRPr sz="17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2pPr>
            <a:lvl3pPr marL="283464" indent="-283464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SzPct val="70000"/>
              <a:buFont typeface="Arial" panose="020B0604020202020204" pitchFamily="34" charset="0"/>
              <a:buChar char="•"/>
              <a:defRPr sz="17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3pPr>
            <a:lvl4pPr marL="283464" indent="-283464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SzPct val="70000"/>
              <a:buFont typeface="Arial" panose="020B0604020202020204" pitchFamily="34" charset="0"/>
              <a:buChar char="•"/>
              <a:defRPr sz="17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4pPr>
            <a:lvl5pPr marL="283464" indent="-283464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SzPct val="70000"/>
              <a:buFont typeface="Arial" panose="020B0604020202020204" pitchFamily="34" charset="0"/>
              <a:buChar char="•"/>
              <a:defRPr sz="17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</a:rPr>
              <a:t>Principal: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</a:rPr>
              <a:t> </a:t>
            </a:r>
            <a:r>
              <a:rPr lang="pt-BR" b="1" u="sng" dirty="0">
                <a:solidFill>
                  <a:srgbClr val="FF0000"/>
                </a:solidFill>
                <a:latin typeface="Arial" panose="020B0604020202020204" pitchFamily="34" charset="0"/>
              </a:rPr>
              <a:t>68.10-2-02 - Aluguel de imóveis próprios</a:t>
            </a:r>
          </a:p>
          <a:p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</a:rPr>
              <a:t>Secundária(s):</a:t>
            </a:r>
          </a:p>
          <a:p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</a:rPr>
              <a:t>82.11-3-00 - Serviços  de escritório e apoio administrativo </a:t>
            </a:r>
          </a:p>
          <a:p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</a:rPr>
              <a:t>64.62-0-00 - Holdings de instituições não </a:t>
            </a:r>
            <a:r>
              <a:rPr lang="pt-BR" dirty="0" err="1">
                <a:solidFill>
                  <a:schemeClr val="tx1"/>
                </a:solidFill>
                <a:latin typeface="Arial" panose="020B0604020202020204" pitchFamily="34" charset="0"/>
              </a:rPr>
              <a:t>financ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</a:rPr>
              <a:t>.  </a:t>
            </a:r>
          </a:p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</a:rPr>
              <a:t>68.10-2-01 - Compra e venda de imóveis próprios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pt-BR" i="1" dirty="0">
                <a:solidFill>
                  <a:schemeClr val="tx1"/>
                </a:solidFill>
                <a:latin typeface="Arial" panose="020B0604020202020204" pitchFamily="34" charset="0"/>
                <a:hlinkClick r:id="rId7"/>
              </a:rPr>
              <a:t>https://cnpj.biz/44996324000105</a:t>
            </a:r>
            <a:endParaRPr lang="pt-BR" i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4">
              <a:buFont typeface="Wingdings" panose="05000000000000000000" pitchFamily="2" charset="2"/>
              <a:buChar char="Ø"/>
            </a:pPr>
            <a:endParaRPr lang="pt-BR" i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4">
              <a:buFont typeface="Wingdings" panose="05000000000000000000" pitchFamily="2" charset="2"/>
              <a:buChar char="Ø"/>
            </a:pPr>
            <a:r>
              <a:rPr lang="pt-BR" b="1" u="sng" dirty="0">
                <a:solidFill>
                  <a:srgbClr val="FF0000"/>
                </a:solidFill>
              </a:rPr>
              <a:t>Isto constitui-se em ATIVIDADE IMOBILIÁRIA</a:t>
            </a:r>
            <a:endParaRPr lang="pt-BR" b="1" i="1" u="sng" dirty="0">
              <a:solidFill>
                <a:srgbClr val="FF0000"/>
              </a:solidFill>
            </a:endParaRPr>
          </a:p>
          <a:p>
            <a:pPr lvl="4">
              <a:buFont typeface="Wingdings" panose="05000000000000000000" pitchFamily="2" charset="2"/>
              <a:buChar char="Ø"/>
            </a:pPr>
            <a:endParaRPr lang="pt-BR" i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4">
              <a:buFont typeface="Wingdings" panose="05000000000000000000" pitchFamily="2" charset="2"/>
              <a:buChar char="Ø"/>
            </a:pPr>
            <a:endParaRPr lang="pt-BR" i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4">
              <a:buFont typeface="Wingdings" panose="05000000000000000000" pitchFamily="2" charset="2"/>
              <a:buChar char="Ø"/>
            </a:pPr>
            <a:endParaRPr lang="pt-BR" dirty="0">
              <a:solidFill>
                <a:schemeClr val="tx1"/>
              </a:solidFill>
            </a:endParaRPr>
          </a:p>
        </p:txBody>
      </p:sp>
      <p:cxnSp>
        <p:nvCxnSpPr>
          <p:cNvPr id="37" name="Conector reto 36">
            <a:extLst>
              <a:ext uri="{FF2B5EF4-FFF2-40B4-BE49-F238E27FC236}">
                <a16:creationId xmlns:a16="http://schemas.microsoft.com/office/drawing/2014/main" id="{9F718A23-E5CD-81CC-1284-2EB21BC6E96D}"/>
              </a:ext>
            </a:extLst>
          </p:cNvPr>
          <p:cNvCxnSpPr>
            <a:cxnSpLocks/>
          </p:cNvCxnSpPr>
          <p:nvPr/>
        </p:nvCxnSpPr>
        <p:spPr>
          <a:xfrm>
            <a:off x="1226978" y="2115210"/>
            <a:ext cx="572796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5586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630CDF-208A-4AC2-B112-5BBBAA399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611" y="0"/>
            <a:ext cx="5407941" cy="3635533"/>
          </a:xfrm>
        </p:spPr>
        <p:txBody>
          <a:bodyPr rtlCol="0"/>
          <a:lstStyle/>
          <a:p>
            <a:pPr rtl="0"/>
            <a:r>
              <a:rPr lang="pt-BR" dirty="0"/>
              <a:t>O que é uma Holding patrimonial sucessória</a:t>
            </a:r>
            <a:r>
              <a:rPr lang="en-US" dirty="0"/>
              <a:t>?</a:t>
            </a:r>
            <a:endParaRPr lang="pt-BR" dirty="0"/>
          </a:p>
        </p:txBody>
      </p:sp>
      <p:sp>
        <p:nvSpPr>
          <p:cNvPr id="16" name="Espaço Reservado para Data 15">
            <a:extLst>
              <a:ext uri="{FF2B5EF4-FFF2-40B4-BE49-F238E27FC236}">
                <a16:creationId xmlns:a16="http://schemas.microsoft.com/office/drawing/2014/main" id="{30DF7D68-CAB0-4811-8BF6-728B2CF26B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</p:spPr>
        <p:txBody>
          <a:bodyPr rtlCol="0"/>
          <a:lstStyle/>
          <a:p>
            <a:pPr rtl="0"/>
            <a:r>
              <a:rPr lang="en-US" dirty="0"/>
              <a:t>Holding patrimonial </a:t>
            </a:r>
            <a:endParaRPr lang="pt-BR" dirty="0"/>
          </a:p>
        </p:txBody>
      </p:sp>
      <p:sp>
        <p:nvSpPr>
          <p:cNvPr id="17" name="Espaço Reservado para Rodapé 16">
            <a:extLst>
              <a:ext uri="{FF2B5EF4-FFF2-40B4-BE49-F238E27FC236}">
                <a16:creationId xmlns:a16="http://schemas.microsoft.com/office/drawing/2014/main" id="{6B32F1AB-3178-43A3-8668-C589014201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</p:spPr>
        <p:txBody>
          <a:bodyPr rtlCol="0"/>
          <a:lstStyle/>
          <a:p>
            <a:pPr rtl="0"/>
            <a:r>
              <a:rPr lang="pt-BR" dirty="0"/>
              <a:t>Benedito moreira primo</a:t>
            </a:r>
          </a:p>
        </p:txBody>
      </p:sp>
      <p:sp>
        <p:nvSpPr>
          <p:cNvPr id="18" name="Espaço Reservado para o Número do Slide 17">
            <a:extLst>
              <a:ext uri="{FF2B5EF4-FFF2-40B4-BE49-F238E27FC236}">
                <a16:creationId xmlns:a16="http://schemas.microsoft.com/office/drawing/2014/main" id="{0F798243-ADD6-46E9-8AEF-83B3745DE9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</p:spPr>
        <p:txBody>
          <a:bodyPr rtlCol="0"/>
          <a:lstStyle/>
          <a:p>
            <a:pPr rtl="0"/>
            <a:fld id="{63F9D384-533B-4C4E-B660-F861AA07D173}" type="slidenum">
              <a:rPr lang="pt-BR" smtClean="0"/>
              <a:pPr rtl="0"/>
              <a:t>40</a:t>
            </a:fld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3C7D166-6F42-4BFC-9840-29C0CB0B2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0214" y="197964"/>
            <a:ext cx="4968874" cy="3148552"/>
          </a:xfrm>
        </p:spPr>
        <p:txBody>
          <a:bodyPr rtlCol="0">
            <a:normAutofit/>
          </a:bodyPr>
          <a:lstStyle/>
          <a:p>
            <a:pPr rtl="0"/>
            <a:endParaRPr lang="pt-BR" sz="1600" b="1" dirty="0"/>
          </a:p>
          <a:p>
            <a:pPr rtl="0"/>
            <a:r>
              <a:rPr lang="pt-BR" sz="1600" b="1" dirty="0"/>
              <a:t>É uma estrutura jurídica </a:t>
            </a:r>
            <a:r>
              <a:rPr lang="pt-BR" sz="1600" dirty="0"/>
              <a:t>que tem como objetivo principal a </a:t>
            </a:r>
            <a:r>
              <a:rPr lang="pt-BR" sz="1600" b="1" dirty="0"/>
              <a:t>administração e proteção do patrimônio familiar </a:t>
            </a:r>
            <a:r>
              <a:rPr lang="pt-BR" sz="1600" dirty="0"/>
              <a:t>ao longo das gerações. </a:t>
            </a:r>
          </a:p>
          <a:p>
            <a:pPr rtl="0"/>
            <a:endParaRPr lang="pt-BR" sz="1600" dirty="0"/>
          </a:p>
          <a:p>
            <a:pPr rtl="0"/>
            <a:r>
              <a:rPr lang="pt-BR" sz="1600" dirty="0"/>
              <a:t>Os </a:t>
            </a:r>
            <a:r>
              <a:rPr lang="pt-BR" sz="1600" b="1" dirty="0"/>
              <a:t>bens e ativos familiares são consolidados e gerenciados de maneira eficiente</a:t>
            </a:r>
            <a:r>
              <a:rPr lang="pt-BR" sz="1600" dirty="0"/>
              <a:t>, garantindo a preservação e a transmissão do legado para herdeiros e sucessores.</a:t>
            </a:r>
          </a:p>
        </p:txBody>
      </p:sp>
      <p:pic>
        <p:nvPicPr>
          <p:cNvPr id="8" name="Espaço Reservado para Imagem 7" descr="Colunas de um prédio">
            <a:extLst>
              <a:ext uri="{FF2B5EF4-FFF2-40B4-BE49-F238E27FC236}">
                <a16:creationId xmlns:a16="http://schemas.microsoft.com/office/drawing/2014/main" id="{33786277-6117-4641-89DC-E8379977D4A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8611" y="3633702"/>
            <a:ext cx="3767328" cy="3218688"/>
          </a:xfrm>
        </p:spPr>
      </p:pic>
      <p:pic>
        <p:nvPicPr>
          <p:cNvPr id="22" name="Espaço Reservado para Imagem 21" descr="Uma imagem contendo balança, dispositivo, preto">
            <a:extLst>
              <a:ext uri="{FF2B5EF4-FFF2-40B4-BE49-F238E27FC236}">
                <a16:creationId xmlns:a16="http://schemas.microsoft.com/office/drawing/2014/main" id="{EE77850E-49BA-44A1-9A18-EE71EFA4039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4634" y="3635534"/>
            <a:ext cx="3767328" cy="3218688"/>
          </a:xfrm>
        </p:spPr>
      </p:pic>
      <p:pic>
        <p:nvPicPr>
          <p:cNvPr id="12" name="Espaço Reservado para Imagem 11" descr="Close up de livros em prateleiras">
            <a:extLst>
              <a:ext uri="{FF2B5EF4-FFF2-40B4-BE49-F238E27FC236}">
                <a16:creationId xmlns:a16="http://schemas.microsoft.com/office/drawing/2014/main" id="{C0E293C3-D9F5-4C15-A4C1-CFB86EA2DA2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24672" y="3639312"/>
            <a:ext cx="3767328" cy="3218688"/>
          </a:xfrm>
        </p:spPr>
      </p:pic>
    </p:spTree>
    <p:extLst>
      <p:ext uri="{BB962C8B-B14F-4D97-AF65-F5344CB8AC3E}">
        <p14:creationId xmlns:p14="http://schemas.microsoft.com/office/powerpoint/2010/main" val="40258546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BA341C-7B58-4B8B-A65C-577B847E3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112" y="700062"/>
            <a:ext cx="11269775" cy="699253"/>
          </a:xfrm>
        </p:spPr>
        <p:txBody>
          <a:bodyPr rtlCol="0">
            <a:normAutofit/>
          </a:bodyPr>
          <a:lstStyle/>
          <a:p>
            <a:pPr algn="ctr" rtl="0"/>
            <a:r>
              <a:rPr lang="pt-BR" sz="3500" dirty="0"/>
              <a:t>Vantagens de uma Holding Patrimonial sucessória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86889CF-B3AB-477B-9EDF-9292C1A9C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2051" y="1651024"/>
            <a:ext cx="5437187" cy="333879"/>
          </a:xfrm>
        </p:spPr>
        <p:txBody>
          <a:bodyPr rtlCol="0">
            <a:normAutofit/>
          </a:bodyPr>
          <a:lstStyle/>
          <a:p>
            <a:pPr rtl="0"/>
            <a:r>
              <a:rPr lang="pt-BR" sz="1800" b="1" i="0" u="sng" dirty="0">
                <a:solidFill>
                  <a:schemeClr val="accent3">
                    <a:lumMod val="50000"/>
                  </a:schemeClr>
                </a:solidFill>
                <a:effectLst/>
                <a:latin typeface="Söhne"/>
              </a:rPr>
              <a:t>Planejamento sucessório simplificado</a:t>
            </a:r>
            <a:endParaRPr lang="pt-BR" sz="1800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26A0952-FEA7-4849-9354-8A2262AD9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2052" y="2305444"/>
            <a:ext cx="5272188" cy="1597254"/>
          </a:xfrm>
        </p:spPr>
        <p:txBody>
          <a:bodyPr rtlCol="0"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pt-BR" b="0" i="0" dirty="0">
                <a:solidFill>
                  <a:srgbClr val="374151"/>
                </a:solidFill>
                <a:effectLst/>
                <a:latin typeface="Söhne"/>
              </a:rPr>
              <a:t>	</a:t>
            </a:r>
            <a:r>
              <a:rPr lang="pt-BR" dirty="0">
                <a:solidFill>
                  <a:srgbClr val="374151"/>
                </a:solidFill>
                <a:latin typeface="Söhne"/>
              </a:rPr>
              <a:t>Uma holding patrimonial sucessória permite que os </a:t>
            </a:r>
            <a:r>
              <a:rPr lang="pt-BR" b="1" dirty="0">
                <a:solidFill>
                  <a:srgbClr val="374151"/>
                </a:solidFill>
                <a:latin typeface="Söhne"/>
              </a:rPr>
              <a:t>bens e ativos sejam trans- feridos de uma geração para outra</a:t>
            </a:r>
            <a:r>
              <a:rPr lang="pt-BR" dirty="0">
                <a:solidFill>
                  <a:srgbClr val="374151"/>
                </a:solidFill>
                <a:latin typeface="Söhne"/>
              </a:rPr>
              <a:t> de for- </a:t>
            </a:r>
            <a:r>
              <a:rPr lang="pt-BR" dirty="0" err="1">
                <a:solidFill>
                  <a:srgbClr val="374151"/>
                </a:solidFill>
                <a:latin typeface="Söhne"/>
              </a:rPr>
              <a:t>ma</a:t>
            </a:r>
            <a:r>
              <a:rPr lang="pt-BR" dirty="0">
                <a:solidFill>
                  <a:srgbClr val="374151"/>
                </a:solidFill>
                <a:latin typeface="Söhne"/>
              </a:rPr>
              <a:t> mais organizada e simplificada.  </a:t>
            </a:r>
          </a:p>
          <a:p>
            <a:pPr marL="0" indent="0" algn="just">
              <a:buNone/>
            </a:pPr>
            <a:endParaRPr lang="pt-BR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EB631A5-5082-4388-B644-8A9819D0D2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</p:spPr>
        <p:txBody>
          <a:bodyPr rtlCol="0"/>
          <a:lstStyle/>
          <a:p>
            <a:pPr rtl="0"/>
            <a:r>
              <a:rPr lang="pt-BR" dirty="0"/>
              <a:t>Holding patrimonial sucessória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BE72F59-EFC7-46A6-852F-9DFB8440E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</p:spPr>
        <p:txBody>
          <a:bodyPr rtlCol="0"/>
          <a:lstStyle/>
          <a:p>
            <a:pPr rtl="0"/>
            <a:r>
              <a:rPr lang="pt-BR" dirty="0"/>
              <a:t>Benedito moreira primo</a:t>
            </a:r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9B65F63C-B1AE-4B45-8460-E46399747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</p:spPr>
        <p:txBody>
          <a:bodyPr rtlCol="0"/>
          <a:lstStyle/>
          <a:p>
            <a:pPr rtl="0"/>
            <a:fld id="{63F9D384-533B-4C4E-B660-F861AA07D173}" type="slidenum">
              <a:rPr lang="pt-BR" smtClean="0"/>
              <a:pPr rtl="0"/>
              <a:t>41</a:t>
            </a:fld>
            <a:endParaRPr lang="pt-BR" dirty="0"/>
          </a:p>
        </p:txBody>
      </p:sp>
      <p:sp>
        <p:nvSpPr>
          <p:cNvPr id="16" name="Espaço Reservado para Conteúdo 3">
            <a:extLst>
              <a:ext uri="{FF2B5EF4-FFF2-40B4-BE49-F238E27FC236}">
                <a16:creationId xmlns:a16="http://schemas.microsoft.com/office/drawing/2014/main" id="{338A9EB2-6240-0B8A-2268-218381D29C3B}"/>
              </a:ext>
            </a:extLst>
          </p:cNvPr>
          <p:cNvSpPr txBox="1">
            <a:spLocks/>
          </p:cNvSpPr>
          <p:nvPr/>
        </p:nvSpPr>
        <p:spPr>
          <a:xfrm>
            <a:off x="5942028" y="3823187"/>
            <a:ext cx="5272188" cy="17669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3464" indent="-283464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283464" indent="-283464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2pPr>
            <a:lvl3pPr marL="283464" indent="-283464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3pPr>
            <a:lvl4pPr marL="283464" indent="-283464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4pPr>
            <a:lvl5pPr marL="283464" indent="-283464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v"/>
            </a:pPr>
            <a:r>
              <a:rPr lang="pt-BR" dirty="0">
                <a:solidFill>
                  <a:srgbClr val="374151"/>
                </a:solidFill>
                <a:latin typeface="Söhne"/>
              </a:rPr>
              <a:t>	</a:t>
            </a:r>
            <a:r>
              <a:rPr lang="pt-BR" b="1" dirty="0">
                <a:solidFill>
                  <a:srgbClr val="374151"/>
                </a:solidFill>
                <a:latin typeface="Söhne"/>
              </a:rPr>
              <a:t>Evita problemas e disputas familiares </a:t>
            </a:r>
            <a:r>
              <a:rPr lang="pt-BR" dirty="0">
                <a:solidFill>
                  <a:srgbClr val="374151"/>
                </a:solidFill>
                <a:latin typeface="Söhne"/>
              </a:rPr>
              <a:t>relacionadas à sucessão, pois define previ- amente as regras de transferência e gestão do patrimônio familiar.</a:t>
            </a:r>
          </a:p>
        </p:txBody>
      </p:sp>
    </p:spTree>
    <p:extLst>
      <p:ext uri="{BB962C8B-B14F-4D97-AF65-F5344CB8AC3E}">
        <p14:creationId xmlns:p14="http://schemas.microsoft.com/office/powerpoint/2010/main" val="22554871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BA341C-7B58-4B8B-A65C-577B847E3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112" y="700062"/>
            <a:ext cx="11269775" cy="699253"/>
          </a:xfrm>
        </p:spPr>
        <p:txBody>
          <a:bodyPr rtlCol="0">
            <a:normAutofit/>
          </a:bodyPr>
          <a:lstStyle/>
          <a:p>
            <a:pPr algn="ctr" rtl="0"/>
            <a:r>
              <a:rPr lang="pt-BR" sz="3500" dirty="0"/>
              <a:t>Vantagens de uma Holding Patrimonial sucessória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424EFE5-F8E6-461F-BA3E-EB6E599290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51585" y="1677815"/>
            <a:ext cx="5437187" cy="333879"/>
          </a:xfrm>
        </p:spPr>
        <p:txBody>
          <a:bodyPr rtlCol="0">
            <a:normAutofit/>
          </a:bodyPr>
          <a:lstStyle/>
          <a:p>
            <a:pPr rtl="0"/>
            <a:r>
              <a:rPr lang="pt-BR" sz="1800" u="sng" dirty="0">
                <a:solidFill>
                  <a:schemeClr val="accent3">
                    <a:lumMod val="50000"/>
                  </a:schemeClr>
                </a:solidFill>
                <a:latin typeface="Söhne"/>
              </a:rPr>
              <a:t>proteção do patrimônio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56CEC4D-C404-40DF-97E5-D8BB99A83C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9609" y="2207320"/>
            <a:ext cx="5437187" cy="1689853"/>
          </a:xfrm>
        </p:spPr>
        <p:txBody>
          <a:bodyPr rtlCol="0"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pt-BR" b="0" i="0" dirty="0">
                <a:solidFill>
                  <a:srgbClr val="374151"/>
                </a:solidFill>
                <a:effectLst/>
                <a:latin typeface="Söhne"/>
              </a:rPr>
              <a:t>	Os bens e ativos familiares podem ser separados do patrimônio pessoal de cada membro da família, </a:t>
            </a:r>
            <a:r>
              <a:rPr lang="pt-BR" b="1" i="0" dirty="0">
                <a:solidFill>
                  <a:srgbClr val="374151"/>
                </a:solidFill>
                <a:effectLst/>
                <a:latin typeface="Söhne"/>
              </a:rPr>
              <a:t>protegendo contra eventuais credores ou litígios.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pt-BR" sz="1800" b="1" cap="all" spc="200" dirty="0">
              <a:solidFill>
                <a:schemeClr val="accent3">
                  <a:lumMod val="50000"/>
                </a:schemeClr>
              </a:solidFill>
              <a:latin typeface="Söhne"/>
            </a:endParaRP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EB631A5-5082-4388-B644-8A9819D0D2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</p:spPr>
        <p:txBody>
          <a:bodyPr rtlCol="0"/>
          <a:lstStyle/>
          <a:p>
            <a:pPr rtl="0"/>
            <a:r>
              <a:rPr lang="pt-BR" dirty="0"/>
              <a:t>Holding patrimonial sucessória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BE72F59-EFC7-46A6-852F-9DFB8440E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</p:spPr>
        <p:txBody>
          <a:bodyPr rtlCol="0"/>
          <a:lstStyle/>
          <a:p>
            <a:pPr rtl="0"/>
            <a:r>
              <a:rPr lang="pt-BR" dirty="0"/>
              <a:t>Benedito moreira primo</a:t>
            </a:r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9B65F63C-B1AE-4B45-8460-E46399747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</p:spPr>
        <p:txBody>
          <a:bodyPr rtlCol="0"/>
          <a:lstStyle/>
          <a:p>
            <a:pPr rtl="0"/>
            <a:fld id="{63F9D384-533B-4C4E-B660-F861AA07D173}" type="slidenum">
              <a:rPr lang="pt-BR" smtClean="0"/>
              <a:pPr rtl="0"/>
              <a:t>42</a:t>
            </a:fld>
            <a:endParaRPr lang="pt-BR" dirty="0"/>
          </a:p>
        </p:txBody>
      </p:sp>
      <p:sp>
        <p:nvSpPr>
          <p:cNvPr id="10" name="Espaço Reservado para Texto 4">
            <a:extLst>
              <a:ext uri="{FF2B5EF4-FFF2-40B4-BE49-F238E27FC236}">
                <a16:creationId xmlns:a16="http://schemas.microsoft.com/office/drawing/2014/main" id="{E92ED8FF-D76B-DDCD-FA47-7D6D5BEDBF18}"/>
              </a:ext>
            </a:extLst>
          </p:cNvPr>
          <p:cNvSpPr txBox="1">
            <a:spLocks/>
          </p:cNvSpPr>
          <p:nvPr/>
        </p:nvSpPr>
        <p:spPr>
          <a:xfrm>
            <a:off x="6903964" y="3401912"/>
            <a:ext cx="5437187" cy="33387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Wingdings 2" panose="05020102010507070707" pitchFamily="18" charset="2"/>
              <a:buNone/>
              <a:defRPr sz="2400" b="1" kern="1200" cap="all" spc="200" baseline="0">
                <a:solidFill>
                  <a:schemeClr val="accent1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Wingdings 2" panose="05020102010507070707" pitchFamily="18" charset="2"/>
              <a:buNone/>
              <a:defRPr sz="2000" b="1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Wingdings 2" panose="05020102010507070707" pitchFamily="18" charset="2"/>
              <a:buNone/>
              <a:defRPr sz="1800" b="1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Wingdings 2" panose="05020102010507070707" pitchFamily="18" charset="2"/>
              <a:buNone/>
              <a:defRPr sz="1600" b="1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Wingdings 2" panose="05020102010507070707" pitchFamily="18" charset="2"/>
              <a:buNone/>
              <a:defRPr sz="1600" b="1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u="sng" dirty="0">
                <a:solidFill>
                  <a:schemeClr val="accent3">
                    <a:lumMod val="50000"/>
                  </a:schemeClr>
                </a:solidFill>
                <a:latin typeface="Söhne"/>
              </a:rPr>
              <a:t>Eficiência</a:t>
            </a:r>
            <a:r>
              <a:rPr lang="pt-BR" sz="1400" b="0" i="0" u="sng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pt-BR" sz="1800" u="sng" dirty="0">
                <a:solidFill>
                  <a:schemeClr val="accent3">
                    <a:lumMod val="50000"/>
                  </a:schemeClr>
                </a:solidFill>
                <a:latin typeface="Söhne"/>
              </a:rPr>
              <a:t>tributária</a:t>
            </a:r>
            <a:r>
              <a:rPr lang="pt-BR" sz="1400" b="0" i="0" u="sng" dirty="0">
                <a:solidFill>
                  <a:srgbClr val="374151"/>
                </a:solidFill>
                <a:effectLst/>
                <a:latin typeface="Söhne"/>
              </a:rPr>
              <a:t> </a:t>
            </a:r>
            <a:endParaRPr lang="pt-BR" sz="1800" u="sng" dirty="0">
              <a:solidFill>
                <a:schemeClr val="accent3">
                  <a:lumMod val="50000"/>
                </a:schemeClr>
              </a:solidFill>
              <a:latin typeface="Söhne"/>
            </a:endParaRPr>
          </a:p>
        </p:txBody>
      </p:sp>
      <p:sp>
        <p:nvSpPr>
          <p:cNvPr id="11" name="Espaço Reservado para Conteúdo 5">
            <a:extLst>
              <a:ext uri="{FF2B5EF4-FFF2-40B4-BE49-F238E27FC236}">
                <a16:creationId xmlns:a16="http://schemas.microsoft.com/office/drawing/2014/main" id="{98698F01-3182-A31E-5162-57B0083983AC}"/>
              </a:ext>
            </a:extLst>
          </p:cNvPr>
          <p:cNvSpPr txBox="1">
            <a:spLocks/>
          </p:cNvSpPr>
          <p:nvPr/>
        </p:nvSpPr>
        <p:spPr>
          <a:xfrm>
            <a:off x="6095999" y="3850526"/>
            <a:ext cx="5437187" cy="18863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3464" indent="-283464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283464" indent="-283464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2pPr>
            <a:lvl3pPr marL="283464" indent="-283464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3pPr>
            <a:lvl4pPr marL="283464" indent="-283464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4pPr>
            <a:lvl5pPr marL="283464" indent="-283464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v"/>
            </a:pPr>
            <a:r>
              <a:rPr lang="pt-BR" b="0" i="0" dirty="0">
                <a:solidFill>
                  <a:srgbClr val="374151"/>
                </a:solidFill>
                <a:effectLst/>
                <a:latin typeface="Söhne"/>
              </a:rPr>
              <a:t>	</a:t>
            </a:r>
            <a:r>
              <a:rPr lang="pt-BR" b="1" i="0" dirty="0">
                <a:solidFill>
                  <a:srgbClr val="374151"/>
                </a:solidFill>
                <a:effectLst/>
                <a:latin typeface="Söhne"/>
              </a:rPr>
              <a:t>Redução de carga tributária em relação à transferência de bens entre gerações</a:t>
            </a:r>
            <a:r>
              <a:rPr lang="pt-BR" b="0" i="0" dirty="0">
                <a:solidFill>
                  <a:srgbClr val="374151"/>
                </a:solidFill>
                <a:effectLst/>
                <a:latin typeface="Söhne"/>
              </a:rPr>
              <a:t>.  </a:t>
            </a:r>
            <a:r>
              <a:rPr lang="pt-BR" dirty="0">
                <a:solidFill>
                  <a:srgbClr val="374151"/>
                </a:solidFill>
                <a:latin typeface="Söhne"/>
              </a:rPr>
              <a:t>Além disso, proporciona maior flexibilidade na gestão dos impostos sobre rendimentos e ganhos de capital.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03433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63FF934-83B0-25D2-2B5C-622C847ED23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r>
              <a:rPr lang="pt-BR" dirty="0">
                <a:latin typeface="+mn-lt"/>
              </a:rPr>
              <a:t>Holding patrimonial 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5F8C1C6-1F11-794C-1D50-14D26B910D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rtl="0"/>
            <a:r>
              <a:rPr lang="pt-BR" dirty="0">
                <a:latin typeface="+mn-lt"/>
              </a:rPr>
              <a:t>´benedito moreira primo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33DB3CD-496A-C1CE-5488-164C726336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63F9D384-533B-4C4E-B660-F861AA07D173}" type="slidenum">
              <a:rPr lang="pt-BR" smtClean="0"/>
              <a:pPr rtl="0"/>
              <a:t>43</a:t>
            </a:fld>
            <a:endParaRPr lang="pt-BR" dirty="0">
              <a:latin typeface="+mn-lt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D61575A-C5A5-EACF-5CD8-7F4A5DB25C00}"/>
              </a:ext>
            </a:extLst>
          </p:cNvPr>
          <p:cNvSpPr txBox="1"/>
          <p:nvPr/>
        </p:nvSpPr>
        <p:spPr>
          <a:xfrm>
            <a:off x="1498862" y="1828800"/>
            <a:ext cx="6853285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i="0" u="sng" strike="sng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 contrato </a:t>
            </a:r>
            <a:r>
              <a:rPr lang="pt-BR" u="sng" strike="sngStrike" dirty="0">
                <a:solidFill>
                  <a:srgbClr val="000000"/>
                </a:solidFill>
                <a:latin typeface="Arial" panose="020B0604020202020204" pitchFamily="34" charset="0"/>
              </a:rPr>
              <a:t>Social, observar:</a:t>
            </a:r>
          </a:p>
          <a:p>
            <a:pPr algn="just">
              <a:lnSpc>
                <a:spcPct val="150000"/>
              </a:lnSpc>
            </a:pPr>
            <a:endParaRPr lang="pt-BR" b="1" strike="sngStrike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b="1" strike="sngStrike" dirty="0"/>
              <a:t>Cláusula Segunda</a:t>
            </a:r>
            <a:r>
              <a:rPr lang="pt-BR" strike="sngStrike" dirty="0"/>
              <a:t>: </a:t>
            </a:r>
            <a:r>
              <a:rPr lang="pt-BR" i="1" strike="sngStrike" dirty="0"/>
              <a:t>A sociedade poderá, a critério e por deliberação de sócios detentores de 75% (setenta e cinco por cento) do capital social, criar, instalar, manter ou extinguir agências, sucursais, filiais, escritórios ou departamentos em qualquer ponto do território nacional ou do exterior.</a:t>
            </a:r>
          </a:p>
          <a:p>
            <a:endParaRPr lang="pt-BR" i="1" strike="sngStrike" dirty="0"/>
          </a:p>
          <a:p>
            <a:pPr algn="ctr"/>
            <a:r>
              <a:rPr lang="pt-BR" strike="sngStrike" dirty="0">
                <a:solidFill>
                  <a:srgbClr val="C00000"/>
                </a:solidFill>
              </a:rPr>
              <a:t>Algumas decisões dependem do consentimento dos 2 sócios!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D2B2EF8-7399-07EB-FC26-9CA958904760}"/>
              </a:ext>
            </a:extLst>
          </p:cNvPr>
          <p:cNvSpPr txBox="1"/>
          <p:nvPr/>
        </p:nvSpPr>
        <p:spPr>
          <a:xfrm>
            <a:off x="1432874" y="442800"/>
            <a:ext cx="9737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__________________________________________________________________________________________________</a:t>
            </a:r>
            <a:endParaRPr lang="pt-BR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45FA6EE-1927-AEC9-2984-99BDF05DE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8" y="3428996"/>
            <a:ext cx="4" cy="8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8A1093ED-F980-BB14-19A8-298127EF6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4193" y="1238059"/>
            <a:ext cx="2307735" cy="502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8264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63FF934-83B0-25D2-2B5C-622C847ED23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r>
              <a:rPr lang="pt-BR" dirty="0">
                <a:latin typeface="+mn-lt"/>
              </a:rPr>
              <a:t>Holding patrimonial 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5F8C1C6-1F11-794C-1D50-14D26B910D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rtl="0"/>
            <a:r>
              <a:rPr lang="pt-BR" dirty="0">
                <a:latin typeface="+mn-lt"/>
              </a:rPr>
              <a:t>´benedito moreira primo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33DB3CD-496A-C1CE-5488-164C726336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63F9D384-533B-4C4E-B660-F861AA07D173}" type="slidenum">
              <a:rPr lang="pt-BR" smtClean="0"/>
              <a:pPr rtl="0"/>
              <a:t>44</a:t>
            </a:fld>
            <a:endParaRPr lang="pt-BR" dirty="0">
              <a:latin typeface="+mn-lt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030E8DC-DE2A-884E-259D-82D1C616B12C}"/>
              </a:ext>
            </a:extLst>
          </p:cNvPr>
          <p:cNvSpPr txBox="1"/>
          <p:nvPr/>
        </p:nvSpPr>
        <p:spPr>
          <a:xfrm>
            <a:off x="1508288" y="1319752"/>
            <a:ext cx="6938127" cy="3921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u="sng" strike="sng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DO CONTRATO SOCIAL, OBSERVAR:</a:t>
            </a:r>
          </a:p>
          <a:p>
            <a:pPr>
              <a:lnSpc>
                <a:spcPct val="150000"/>
              </a:lnSpc>
            </a:pPr>
            <a:endParaRPr lang="pt-BR" b="1" i="0" u="sng" strike="sngStrik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b="1" strike="sng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Cláusula Terceira: </a:t>
            </a:r>
            <a:r>
              <a:rPr lang="pt-BR" i="1" strike="sng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sociedade terá como objeto as seguintes atividades: </a:t>
            </a:r>
            <a:r>
              <a:rPr lang="pt-BR" i="1" strike="sngStrik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Aluguel de imóveis próprios. </a:t>
            </a:r>
            <a:r>
              <a:rPr lang="pt-BR" i="1" strike="sng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Serviços combinados de escritório e apoio administrativo. </a:t>
            </a:r>
            <a:r>
              <a:rPr lang="pt-BR" i="1" strike="sngStrik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Compra e venda de imóveis próprios. </a:t>
            </a:r>
            <a:r>
              <a:rPr lang="pt-BR" i="1" strike="sng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Holdings de instituições não Financeiras.</a:t>
            </a:r>
          </a:p>
          <a:p>
            <a:pPr algn="just">
              <a:lnSpc>
                <a:spcPct val="150000"/>
              </a:lnSpc>
            </a:pPr>
            <a:endParaRPr lang="pt-BR" i="1" strike="sngStrik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pt-BR" b="1" strike="sngStrik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Isto constitui-se em ATIVIDADE IMOBILIÁRIA</a:t>
            </a:r>
            <a:endParaRPr lang="pt-BR" b="1" i="1" strike="sngStrik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D2B2EF8-7399-07EB-FC26-9CA958904760}"/>
              </a:ext>
            </a:extLst>
          </p:cNvPr>
          <p:cNvSpPr txBox="1"/>
          <p:nvPr/>
        </p:nvSpPr>
        <p:spPr>
          <a:xfrm>
            <a:off x="1432874" y="442800"/>
            <a:ext cx="9737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__________________________________________________________________________________________________</a:t>
            </a:r>
            <a:endParaRPr lang="pt-BR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45FA6EE-1927-AEC9-2984-99BDF05DE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8" y="3428996"/>
            <a:ext cx="4" cy="8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8A1093ED-F980-BB14-19A8-298127EF6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4193" y="1238059"/>
            <a:ext cx="2307735" cy="502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7597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63FF934-83B0-25D2-2B5C-622C847ED23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r>
              <a:rPr lang="pt-BR" dirty="0">
                <a:latin typeface="+mn-lt"/>
              </a:rPr>
              <a:t>Holding patrimonial 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5F8C1C6-1F11-794C-1D50-14D26B910D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rtl="0"/>
            <a:r>
              <a:rPr lang="pt-BR" dirty="0">
                <a:latin typeface="+mn-lt"/>
              </a:rPr>
              <a:t>´benedito moreira primo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33DB3CD-496A-C1CE-5488-164C726336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63F9D384-533B-4C4E-B660-F861AA07D173}" type="slidenum">
              <a:rPr lang="pt-BR" smtClean="0"/>
              <a:pPr rtl="0"/>
              <a:t>45</a:t>
            </a:fld>
            <a:endParaRPr lang="pt-BR" dirty="0">
              <a:latin typeface="+mn-lt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030E8DC-DE2A-884E-259D-82D1C616B12C}"/>
              </a:ext>
            </a:extLst>
          </p:cNvPr>
          <p:cNvSpPr txBox="1"/>
          <p:nvPr/>
        </p:nvSpPr>
        <p:spPr>
          <a:xfrm>
            <a:off x="1593130" y="1238059"/>
            <a:ext cx="6938127" cy="7753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i="0" u="sng" strike="sng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PARALIZAÇÃO DA MONTAGEM DA HOLDING NA PRIMEIRA FASE DE CONSTITUIÇÃO</a:t>
            </a:r>
          </a:p>
          <a:p>
            <a:pPr>
              <a:lnSpc>
                <a:spcPct val="150000"/>
              </a:lnSpc>
            </a:pPr>
            <a:endParaRPr lang="pt-BR" b="1" u="sng" strike="sngStrik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b="1" u="sng" strike="sngStrike" dirty="0">
                <a:solidFill>
                  <a:srgbClr val="000000"/>
                </a:solidFill>
                <a:latin typeface="Arial" panose="020B0604020202020204" pitchFamily="34" charset="0"/>
              </a:rPr>
              <a:t>AUSENCIA DA FASE SUCESSORIA</a:t>
            </a:r>
          </a:p>
          <a:p>
            <a:pPr>
              <a:lnSpc>
                <a:spcPct val="150000"/>
              </a:lnSpc>
            </a:pPr>
            <a:r>
              <a:rPr lang="pt-BR" b="1" u="sng" strike="sngStrike" dirty="0">
                <a:solidFill>
                  <a:srgbClr val="000000"/>
                </a:solidFill>
                <a:latin typeface="Arial" panose="020B0604020202020204" pitchFamily="34" charset="0"/>
              </a:rPr>
              <a:t>COLOCAR TODAS AS CONSEQUENCIA. </a:t>
            </a:r>
          </a:p>
          <a:p>
            <a:pPr>
              <a:lnSpc>
                <a:spcPct val="150000"/>
              </a:lnSpc>
            </a:pPr>
            <a:endParaRPr lang="pt-BR" b="1" u="sng" strike="sngStrik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t-BR" b="1" u="sng" strike="sngStrik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t-BR" b="1" u="sng" strike="sngStrik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i="0" u="sng" strike="sng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R$ x valor histórico DIRPF 2021</a:t>
            </a:r>
          </a:p>
          <a:p>
            <a:pPr>
              <a:lnSpc>
                <a:spcPct val="150000"/>
              </a:lnSpc>
            </a:pPr>
            <a:r>
              <a:rPr lang="pt-BR" u="sng" strike="sngStrike" dirty="0">
                <a:solidFill>
                  <a:srgbClr val="000000"/>
                </a:solidFill>
                <a:latin typeface="Arial" panose="020B0604020202020204" pitchFamily="34" charset="0"/>
              </a:rPr>
              <a:t>R$ y valor que ele declarou  DIRPF 2022</a:t>
            </a:r>
          </a:p>
          <a:p>
            <a:pPr>
              <a:lnSpc>
                <a:spcPct val="150000"/>
              </a:lnSpc>
            </a:pPr>
            <a:r>
              <a:rPr lang="pt-BR" i="0" u="sng" strike="sng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Diferença ...........................R$</a:t>
            </a:r>
          </a:p>
          <a:p>
            <a:pPr>
              <a:lnSpc>
                <a:spcPct val="150000"/>
              </a:lnSpc>
            </a:pPr>
            <a:r>
              <a:rPr lang="pt-BR" sz="2000" u="sng" strike="sngStrike" dirty="0">
                <a:solidFill>
                  <a:srgbClr val="000000"/>
                </a:solidFill>
                <a:latin typeface="Arial" panose="020B0604020202020204" pitchFamily="34" charset="0"/>
              </a:rPr>
              <a:t>Alíquota média de 15% </a:t>
            </a:r>
            <a:r>
              <a:rPr lang="pt-BR" sz="1600" i="1" u="sng" strike="sngStrike" dirty="0">
                <a:solidFill>
                  <a:srgbClr val="7030A0"/>
                </a:solidFill>
                <a:latin typeface="Arial" panose="020B0604020202020204" pitchFamily="34" charset="0"/>
              </a:rPr>
              <a:t>( verificar hipóteses de isenção e hipóteses de </a:t>
            </a:r>
            <a:r>
              <a:rPr lang="pt-BR" sz="1600" i="1" u="sng" strike="sngStrike" dirty="0" err="1">
                <a:solidFill>
                  <a:srgbClr val="7030A0"/>
                </a:solidFill>
                <a:latin typeface="Arial" panose="020B0604020202020204" pitchFamily="34" charset="0"/>
              </a:rPr>
              <a:t>enquadramente</a:t>
            </a:r>
            <a:r>
              <a:rPr lang="pt-BR" sz="1600" i="1" u="sng" strike="sngStrike" dirty="0">
                <a:solidFill>
                  <a:srgbClr val="7030A0"/>
                </a:solidFill>
                <a:latin typeface="Arial" panose="020B0604020202020204" pitchFamily="34" charset="0"/>
              </a:rPr>
              <a:t> em alíquotas maiores) e possibilidade de atualização dos imóveis rurais, o que reduziria a base de cálculo.</a:t>
            </a:r>
          </a:p>
          <a:p>
            <a:pPr>
              <a:lnSpc>
                <a:spcPct val="150000"/>
              </a:lnSpc>
            </a:pPr>
            <a:endParaRPr lang="pt-BR" sz="1600" i="1" u="sng" strike="sngStrike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600" i="1" strike="sngStrike" dirty="0">
                <a:solidFill>
                  <a:srgbClr val="FF0000"/>
                </a:solidFill>
              </a:rPr>
              <a:t>R$ 12.762.080,00 possível valor de lançamento de ITBI por uma alíquota média de 2,5%</a:t>
            </a:r>
            <a:endParaRPr lang="pt-BR" sz="1600" i="1" u="sng" strike="sngStrike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t-BR" i="0" u="sng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i="1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D2B2EF8-7399-07EB-FC26-9CA958904760}"/>
              </a:ext>
            </a:extLst>
          </p:cNvPr>
          <p:cNvSpPr txBox="1"/>
          <p:nvPr/>
        </p:nvSpPr>
        <p:spPr>
          <a:xfrm>
            <a:off x="1432874" y="442800"/>
            <a:ext cx="9737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__________________________________________________________________________________________________</a:t>
            </a:r>
            <a:endParaRPr lang="pt-BR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45FA6EE-1927-AEC9-2984-99BDF05DE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8" y="3428996"/>
            <a:ext cx="4" cy="8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8A1093ED-F980-BB14-19A8-298127EF6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4193" y="1238059"/>
            <a:ext cx="2307735" cy="502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912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Data 8">
            <a:extLst>
              <a:ext uri="{FF2B5EF4-FFF2-40B4-BE49-F238E27FC236}">
                <a16:creationId xmlns:a16="http://schemas.microsoft.com/office/drawing/2014/main" id="{61BD2856-7176-4694-94DE-A748140A8A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</p:spPr>
        <p:txBody>
          <a:bodyPr rtlCol="0"/>
          <a:lstStyle/>
          <a:p>
            <a:pPr rtl="0"/>
            <a:r>
              <a:rPr lang="pt-BR" dirty="0"/>
              <a:t>Holding patrimonial sucessória</a:t>
            </a:r>
          </a:p>
        </p:txBody>
      </p:sp>
      <p:sp>
        <p:nvSpPr>
          <p:cNvPr id="10" name="Espaço Reservado para Rodapé 9">
            <a:extLst>
              <a:ext uri="{FF2B5EF4-FFF2-40B4-BE49-F238E27FC236}">
                <a16:creationId xmlns:a16="http://schemas.microsoft.com/office/drawing/2014/main" id="{75AA8D38-93CC-4ED4-BA8F-AB3F1EBC8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</p:spPr>
        <p:txBody>
          <a:bodyPr rtlCol="0"/>
          <a:lstStyle/>
          <a:p>
            <a:pPr rtl="0"/>
            <a:r>
              <a:rPr lang="pt-BR" dirty="0"/>
              <a:t>Benedito moreira primo</a:t>
            </a:r>
          </a:p>
        </p:txBody>
      </p:sp>
      <p:sp>
        <p:nvSpPr>
          <p:cNvPr id="11" name="Espaço Reservado para o Número do Slide 10">
            <a:extLst>
              <a:ext uri="{FF2B5EF4-FFF2-40B4-BE49-F238E27FC236}">
                <a16:creationId xmlns:a16="http://schemas.microsoft.com/office/drawing/2014/main" id="{DA14497F-5AF7-4B6C-8C85-34E06799D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</p:spPr>
        <p:txBody>
          <a:bodyPr rtlCol="0"/>
          <a:lstStyle/>
          <a:p>
            <a:pPr rtl="0"/>
            <a:fld id="{63F9D384-533B-4C4E-B660-F861AA07D173}" type="slidenum">
              <a:rPr lang="pt-BR" smtClean="0"/>
              <a:pPr rtl="0"/>
              <a:t>46</a:t>
            </a:fld>
            <a:endParaRPr lang="pt-BR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CC97703C-984C-460C-1A9F-807D8692C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62" y="3428992"/>
            <a:ext cx="76" cy="15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B15CDC6E-E55D-1D93-1F99-23BD30C52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6" y="3428998"/>
            <a:ext cx="7" cy="4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42BB1F6F-6DA2-D0BE-143B-A62E1066D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6" y="3428998"/>
            <a:ext cx="7" cy="4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D7FBD1FD-4440-5A9B-DE2A-6EC339BD2A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5996" y="3428998"/>
            <a:ext cx="7" cy="4"/>
          </a:xfrm>
          <a:prstGeom prst="rect">
            <a:avLst/>
          </a:prstGeom>
        </p:spPr>
      </p:pic>
      <p:pic>
        <p:nvPicPr>
          <p:cNvPr id="26" name="Espaço Reservado para Imagem 6" descr="Pessoas trabalhando ">
            <a:extLst>
              <a:ext uri="{FF2B5EF4-FFF2-40B4-BE49-F238E27FC236}">
                <a16:creationId xmlns:a16="http://schemas.microsoft.com/office/drawing/2014/main" id="{A7138EC0-1175-930A-7F6A-83B272E940B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01526" y="1252998"/>
            <a:ext cx="1878083" cy="4632604"/>
          </a:xfrm>
          <a:prstGeom prst="rect">
            <a:avLst/>
          </a:prstGeom>
        </p:spPr>
      </p:pic>
      <p:sp>
        <p:nvSpPr>
          <p:cNvPr id="28" name="Fluxograma: Conector 27">
            <a:extLst>
              <a:ext uri="{FF2B5EF4-FFF2-40B4-BE49-F238E27FC236}">
                <a16:creationId xmlns:a16="http://schemas.microsoft.com/office/drawing/2014/main" id="{C720B810-358B-0EB9-2D0A-3E7F21622AB9}"/>
              </a:ext>
            </a:extLst>
          </p:cNvPr>
          <p:cNvSpPr/>
          <p:nvPr/>
        </p:nvSpPr>
        <p:spPr>
          <a:xfrm>
            <a:off x="1439333" y="1588159"/>
            <a:ext cx="1377693" cy="1359649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7FFFCE01-1C56-5260-4C7D-0B20DDE88DEC}"/>
              </a:ext>
            </a:extLst>
          </p:cNvPr>
          <p:cNvSpPr txBox="1"/>
          <p:nvPr/>
        </p:nvSpPr>
        <p:spPr>
          <a:xfrm>
            <a:off x="1784422" y="2191256"/>
            <a:ext cx="838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Cofre</a:t>
            </a:r>
          </a:p>
        </p:txBody>
      </p:sp>
      <p:sp>
        <p:nvSpPr>
          <p:cNvPr id="33" name="Fluxograma: Conector 32">
            <a:extLst>
              <a:ext uri="{FF2B5EF4-FFF2-40B4-BE49-F238E27FC236}">
                <a16:creationId xmlns:a16="http://schemas.microsoft.com/office/drawing/2014/main" id="{6547589D-7A60-B3BC-2A83-77292422EFA7}"/>
              </a:ext>
            </a:extLst>
          </p:cNvPr>
          <p:cNvSpPr/>
          <p:nvPr/>
        </p:nvSpPr>
        <p:spPr>
          <a:xfrm>
            <a:off x="2781528" y="2009468"/>
            <a:ext cx="1377693" cy="1359649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89D90B0F-ACA8-A828-9B2F-352E52B67C21}"/>
              </a:ext>
            </a:extLst>
          </p:cNvPr>
          <p:cNvSpPr txBox="1"/>
          <p:nvPr/>
        </p:nvSpPr>
        <p:spPr>
          <a:xfrm>
            <a:off x="2910459" y="2699522"/>
            <a:ext cx="1050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Veículo</a:t>
            </a:r>
          </a:p>
        </p:txBody>
      </p:sp>
      <p:sp>
        <p:nvSpPr>
          <p:cNvPr id="36" name="Fluxograma: Conector 35">
            <a:extLst>
              <a:ext uri="{FF2B5EF4-FFF2-40B4-BE49-F238E27FC236}">
                <a16:creationId xmlns:a16="http://schemas.microsoft.com/office/drawing/2014/main" id="{5D779861-E6AD-BF98-2565-386FD7BF347F}"/>
              </a:ext>
            </a:extLst>
          </p:cNvPr>
          <p:cNvSpPr/>
          <p:nvPr/>
        </p:nvSpPr>
        <p:spPr>
          <a:xfrm>
            <a:off x="4040331" y="1787855"/>
            <a:ext cx="1377693" cy="1359649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0A2A7AC2-283D-4C03-EBA9-35DCB87EA29F}"/>
              </a:ext>
            </a:extLst>
          </p:cNvPr>
          <p:cNvSpPr txBox="1"/>
          <p:nvPr/>
        </p:nvSpPr>
        <p:spPr>
          <a:xfrm>
            <a:off x="4303489" y="2191256"/>
            <a:ext cx="1050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Destino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F75F42B0-E44C-2BF3-A785-8C0163B557E7}"/>
              </a:ext>
            </a:extLst>
          </p:cNvPr>
          <p:cNvSpPr txBox="1"/>
          <p:nvPr/>
        </p:nvSpPr>
        <p:spPr>
          <a:xfrm>
            <a:off x="1065171" y="3758908"/>
            <a:ext cx="6372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dirty="0">
              <a:solidFill>
                <a:srgbClr val="002060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289915D-BE9D-C096-A369-664FCFC5FF17}"/>
              </a:ext>
            </a:extLst>
          </p:cNvPr>
          <p:cNvSpPr txBox="1"/>
          <p:nvPr/>
        </p:nvSpPr>
        <p:spPr>
          <a:xfrm>
            <a:off x="848412" y="904973"/>
            <a:ext cx="7088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3.   Criação de uma Holding, baseada na técnica das 3 células.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28252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63FF934-83B0-25D2-2B5C-622C847ED23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r>
              <a:rPr lang="pt-BR" dirty="0">
                <a:latin typeface="+mn-lt"/>
              </a:rPr>
              <a:t>Holding patrimonial 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5F8C1C6-1F11-794C-1D50-14D26B910D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rtl="0"/>
            <a:r>
              <a:rPr lang="pt-BR" dirty="0">
                <a:latin typeface="+mn-lt"/>
              </a:rPr>
              <a:t>´benedito moreira primo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33DB3CD-496A-C1CE-5488-164C726336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63F9D384-533B-4C4E-B660-F861AA07D173}" type="slidenum">
              <a:rPr lang="pt-BR" smtClean="0"/>
              <a:pPr rtl="0"/>
              <a:t>5</a:t>
            </a:fld>
            <a:endParaRPr lang="pt-BR" dirty="0">
              <a:latin typeface="+mn-lt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030E8DC-DE2A-884E-259D-82D1C616B12C}"/>
              </a:ext>
            </a:extLst>
          </p:cNvPr>
          <p:cNvSpPr txBox="1"/>
          <p:nvPr/>
        </p:nvSpPr>
        <p:spPr>
          <a:xfrm>
            <a:off x="1282563" y="1744218"/>
            <a:ext cx="7451630" cy="4334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361950" algn="just"/>
            <a:r>
              <a:rPr lang="pt-B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CONSTITUIÇÃO FEDERAL:</a:t>
            </a:r>
          </a:p>
          <a:p>
            <a:pPr marL="0" marR="0" indent="361950" algn="just"/>
            <a:endParaRPr lang="pt-BR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indent="361950" algn="just"/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Art. 156. Compete aos Municípios instituir impostos sobre: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361950" algn="just"/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II - transmissão "</a:t>
            </a:r>
            <a:r>
              <a:rPr lang="pt-B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inter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vivos", a qualquer título, por ato oneroso, de bens imóveis, por natureza ou acessão física, e de direitos reais sobre imóveis, exceto os de garantia, bem como cessão de direitos a sua aquisição; </a:t>
            </a:r>
            <a:r>
              <a:rPr lang="pt-BR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(ITBI)</a:t>
            </a:r>
            <a:endParaRPr lang="pt-BR" sz="1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361950" algn="just"/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§ 2º O imposto previsto no inciso II: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361950" algn="just"/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 - </a:t>
            </a:r>
            <a:r>
              <a:rPr lang="pt-BR" sz="18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não incide sobre a transmissão de bens ou direitos incorporados ao patrimônio de pessoa jurídica em realização de capital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nem sobre a transmissão de bens ou direitos decorrente de fusão, incorporação, cisão ou extinção de pessoa jurídica, </a:t>
            </a:r>
            <a:r>
              <a:rPr lang="pt-B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salvo se</a:t>
            </a:r>
            <a:r>
              <a:rPr lang="pt-BR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nesses casos, a atividade preponderante do adquirente for a compra e venda desses bens ou direitos, locação de bens imóveis 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ou arrendamento mercantil;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pt-BR" b="1" i="0" u="sng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D2B2EF8-7399-07EB-FC26-9CA958904760}"/>
              </a:ext>
            </a:extLst>
          </p:cNvPr>
          <p:cNvSpPr txBox="1"/>
          <p:nvPr/>
        </p:nvSpPr>
        <p:spPr>
          <a:xfrm>
            <a:off x="1432874" y="442800"/>
            <a:ext cx="9737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__________________________________________________________________________________________________</a:t>
            </a:r>
            <a:endParaRPr lang="pt-BR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45FA6EE-1927-AEC9-2984-99BDF05DE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8" y="3428996"/>
            <a:ext cx="4" cy="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284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63FF934-83B0-25D2-2B5C-622C847ED23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r>
              <a:rPr lang="pt-BR" dirty="0">
                <a:latin typeface="+mn-lt"/>
              </a:rPr>
              <a:t>Holding patrimonial 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5F8C1C6-1F11-794C-1D50-14D26B910D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rtl="0"/>
            <a:r>
              <a:rPr lang="pt-BR" dirty="0">
                <a:latin typeface="+mn-lt"/>
              </a:rPr>
              <a:t>´benedito moreira primo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33DB3CD-496A-C1CE-5488-164C726336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63F9D384-533B-4C4E-B660-F861AA07D173}" type="slidenum">
              <a:rPr lang="pt-BR" smtClean="0"/>
              <a:pPr rtl="0"/>
              <a:t>6</a:t>
            </a:fld>
            <a:endParaRPr lang="pt-BR" dirty="0">
              <a:latin typeface="+mn-lt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030E8DC-DE2A-884E-259D-82D1C616B12C}"/>
              </a:ext>
            </a:extLst>
          </p:cNvPr>
          <p:cNvSpPr txBox="1"/>
          <p:nvPr/>
        </p:nvSpPr>
        <p:spPr>
          <a:xfrm>
            <a:off x="1202177" y="3035691"/>
            <a:ext cx="7451630" cy="1149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000" b="1" u="sng" dirty="0">
                <a:solidFill>
                  <a:srgbClr val="FF0000"/>
                </a:solidFill>
                <a:latin typeface="Arial" panose="020B0604020202020204" pitchFamily="34" charset="0"/>
              </a:rPr>
              <a:t>CONSEQ</a:t>
            </a:r>
            <a:r>
              <a:rPr lang="en-US" sz="3000" b="1" u="sng" dirty="0">
                <a:solidFill>
                  <a:srgbClr val="FF0000"/>
                </a:solidFill>
                <a:latin typeface="Arial" panose="020B0604020202020204" pitchFamily="34" charset="0"/>
              </a:rPr>
              <a:t>ÜÊNCIAS DO ERRO DO </a:t>
            </a:r>
            <a:r>
              <a:rPr lang="pt-BR" sz="3000" b="1" i="0" u="sng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CNAE</a:t>
            </a:r>
            <a:r>
              <a:rPr lang="pt-BR" sz="3000" b="1" u="sng" dirty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endParaRPr lang="pt-BR" b="1" i="0" u="sng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D2B2EF8-7399-07EB-FC26-9CA958904760}"/>
              </a:ext>
            </a:extLst>
          </p:cNvPr>
          <p:cNvSpPr txBox="1"/>
          <p:nvPr/>
        </p:nvSpPr>
        <p:spPr>
          <a:xfrm>
            <a:off x="1432874" y="442800"/>
            <a:ext cx="9737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__________________________________________________________________________________________________</a:t>
            </a:r>
            <a:endParaRPr lang="pt-BR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45FA6EE-1927-AEC9-2984-99BDF05DE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8" y="3428996"/>
            <a:ext cx="4" cy="8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8A1093ED-F980-BB14-19A8-298127EF6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4193" y="1238059"/>
            <a:ext cx="2307735" cy="502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671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63FF934-83B0-25D2-2B5C-622C847ED23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r>
              <a:rPr lang="pt-BR" dirty="0">
                <a:latin typeface="+mn-lt"/>
              </a:rPr>
              <a:t>Holding patrimonial 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5F8C1C6-1F11-794C-1D50-14D26B910D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rtl="0"/>
            <a:r>
              <a:rPr lang="pt-BR" dirty="0">
                <a:latin typeface="+mn-lt"/>
              </a:rPr>
              <a:t>´benedito moreira primo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33DB3CD-496A-C1CE-5488-164C726336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63F9D384-533B-4C4E-B660-F861AA07D173}" type="slidenum">
              <a:rPr lang="pt-BR" smtClean="0"/>
              <a:pPr rtl="0"/>
              <a:t>7</a:t>
            </a:fld>
            <a:endParaRPr lang="pt-BR" dirty="0">
              <a:latin typeface="+mn-lt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030E8DC-DE2A-884E-259D-82D1C616B12C}"/>
              </a:ext>
            </a:extLst>
          </p:cNvPr>
          <p:cNvSpPr txBox="1"/>
          <p:nvPr/>
        </p:nvSpPr>
        <p:spPr>
          <a:xfrm>
            <a:off x="1545996" y="2080381"/>
            <a:ext cx="6938127" cy="429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pt-BR" b="1" i="0" u="sng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u="sng" dirty="0">
                <a:solidFill>
                  <a:srgbClr val="000000"/>
                </a:solidFill>
                <a:latin typeface="Arial" panose="020B0604020202020204" pitchFamily="34" charset="0"/>
              </a:rPr>
              <a:t>Bens Integralizados na Sociedade: </a:t>
            </a:r>
          </a:p>
          <a:p>
            <a:pPr algn="ctr">
              <a:lnSpc>
                <a:spcPct val="150000"/>
              </a:lnSpc>
            </a:pPr>
            <a:r>
              <a:rPr lang="pt-BR" u="sng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t-BR" u="sng" dirty="0" err="1">
                <a:solidFill>
                  <a:srgbClr val="000000"/>
                </a:solidFill>
                <a:latin typeface="Arial" panose="020B0604020202020204" pitchFamily="34" charset="0"/>
              </a:rPr>
              <a:t>Lumar</a:t>
            </a:r>
            <a:r>
              <a:rPr lang="pt-BR" u="sng" dirty="0">
                <a:solidFill>
                  <a:srgbClr val="000000"/>
                </a:solidFill>
                <a:latin typeface="Arial" panose="020B0604020202020204" pitchFamily="34" charset="0"/>
              </a:rPr>
              <a:t> Administradora de Imóveis Holding Ltda, aberta em 2021</a:t>
            </a:r>
            <a:r>
              <a:rPr lang="pt-BR" b="1" u="sng" dirty="0">
                <a:solidFill>
                  <a:srgbClr val="000000"/>
                </a:solidFill>
                <a:latin typeface="Arial" panose="020B0604020202020204" pitchFamily="34" charset="0"/>
              </a:rPr>
              <a:t>    R$  90.161.112,00 </a:t>
            </a:r>
          </a:p>
          <a:p>
            <a:pPr algn="ctr">
              <a:lnSpc>
                <a:spcPct val="150000"/>
              </a:lnSpc>
            </a:pPr>
            <a:endParaRPr lang="pt-BR" b="1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u="sng" dirty="0">
                <a:solidFill>
                  <a:srgbClr val="FF0000"/>
                </a:solidFill>
                <a:latin typeface="Arial" panose="020B0604020202020204" pitchFamily="34" charset="0"/>
              </a:rPr>
              <a:t>Gera a obrigação de pagar o imposto devido no valor de: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i="1" dirty="0"/>
              <a:t> </a:t>
            </a:r>
            <a:r>
              <a:rPr lang="pt-BR" sz="2000" b="1" i="1" dirty="0">
                <a:solidFill>
                  <a:srgbClr val="FF0000"/>
                </a:solidFill>
              </a:rPr>
              <a:t>R$ 2.254.027,80 </a:t>
            </a:r>
          </a:p>
          <a:p>
            <a:pPr algn="ctr">
              <a:lnSpc>
                <a:spcPct val="150000"/>
              </a:lnSpc>
            </a:pPr>
            <a:endParaRPr lang="pt-BR" sz="2000" b="1" i="1" dirty="0">
              <a:solidFill>
                <a:srgbClr val="FF0000"/>
              </a:solidFill>
            </a:endParaRPr>
          </a:p>
          <a:p>
            <a:pPr marL="342900" indent="-342900" algn="ctr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i="1" dirty="0">
                <a:solidFill>
                  <a:srgbClr val="FF0000"/>
                </a:solidFill>
              </a:rPr>
              <a:t>Considerando o lançamento de ITBI por uma alíquota média de 2,5% </a:t>
            </a:r>
            <a:r>
              <a:rPr lang="pt-BR" i="1" dirty="0">
                <a:solidFill>
                  <a:srgbClr val="0070C0"/>
                </a:solidFill>
              </a:rPr>
              <a:t>(colocar a média correta)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D2B2EF8-7399-07EB-FC26-9CA958904760}"/>
              </a:ext>
            </a:extLst>
          </p:cNvPr>
          <p:cNvSpPr txBox="1"/>
          <p:nvPr/>
        </p:nvSpPr>
        <p:spPr>
          <a:xfrm>
            <a:off x="1432874" y="442800"/>
            <a:ext cx="9737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__________________________________________________________________________________________________</a:t>
            </a:r>
            <a:endParaRPr lang="pt-BR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45FA6EE-1927-AEC9-2984-99BDF05DE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8" y="3428996"/>
            <a:ext cx="4" cy="8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8A1093ED-F980-BB14-19A8-298127EF6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4193" y="1238059"/>
            <a:ext cx="2307735" cy="502524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FE83F9D-1C79-90DB-3629-2BDDA007C00E}"/>
              </a:ext>
            </a:extLst>
          </p:cNvPr>
          <p:cNvSpPr txBox="1"/>
          <p:nvPr/>
        </p:nvSpPr>
        <p:spPr>
          <a:xfrm>
            <a:off x="1998482" y="1505245"/>
            <a:ext cx="6325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u="sng" dirty="0">
                <a:solidFill>
                  <a:srgbClr val="FF0000"/>
                </a:solidFill>
              </a:rPr>
              <a:t>ITBI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90D3909-1236-AC4F-6F27-843E628B4243}"/>
              </a:ext>
            </a:extLst>
          </p:cNvPr>
          <p:cNvSpPr txBox="1"/>
          <p:nvPr/>
        </p:nvSpPr>
        <p:spPr>
          <a:xfrm>
            <a:off x="2632564" y="233105"/>
            <a:ext cx="5835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u="sng" strike="sngStrike" dirty="0">
                <a:solidFill>
                  <a:srgbClr val="7030A0"/>
                </a:solidFill>
                <a:latin typeface="Arial" panose="020B0604020202020204" pitchFamily="34" charset="0"/>
              </a:rPr>
              <a:t>( verificar hipóteses de isenção e hipóteses de </a:t>
            </a:r>
            <a:r>
              <a:rPr lang="pt-BR" sz="1200" i="1" u="sng" strike="sngStrike" dirty="0" err="1">
                <a:solidFill>
                  <a:srgbClr val="7030A0"/>
                </a:solidFill>
                <a:latin typeface="Arial" panose="020B0604020202020204" pitchFamily="34" charset="0"/>
              </a:rPr>
              <a:t>enquadramente</a:t>
            </a:r>
            <a:r>
              <a:rPr lang="pt-BR" sz="1200" i="1" u="sng" strike="sngStrike" dirty="0">
                <a:solidFill>
                  <a:srgbClr val="7030A0"/>
                </a:solidFill>
                <a:latin typeface="Arial" panose="020B0604020202020204" pitchFamily="34" charset="0"/>
              </a:rPr>
              <a:t> em alíquotas maiores) e possibilidade de atualização dos imóveis rurais, o que reduziria a base de cálculo</a:t>
            </a:r>
            <a:r>
              <a:rPr lang="pt-BR" sz="500" i="1" u="sng" strike="sngStrike" dirty="0">
                <a:solidFill>
                  <a:srgbClr val="7030A0"/>
                </a:solidFill>
                <a:latin typeface="Arial" panose="020B0604020202020204" pitchFamily="34" charset="0"/>
              </a:rPr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9014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63FF934-83B0-25D2-2B5C-622C847ED23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r>
              <a:rPr lang="pt-BR" dirty="0">
                <a:latin typeface="+mn-lt"/>
              </a:rPr>
              <a:t>Holding patrimonial 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5F8C1C6-1F11-794C-1D50-14D26B910D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rtl="0"/>
            <a:r>
              <a:rPr lang="pt-BR" dirty="0">
                <a:latin typeface="+mn-lt"/>
              </a:rPr>
              <a:t>´benedito moreira primo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33DB3CD-496A-C1CE-5488-164C726336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63F9D384-533B-4C4E-B660-F861AA07D173}" type="slidenum">
              <a:rPr lang="pt-BR" smtClean="0"/>
              <a:pPr rtl="0"/>
              <a:t>8</a:t>
            </a:fld>
            <a:endParaRPr lang="pt-BR" dirty="0">
              <a:latin typeface="+mn-lt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030E8DC-DE2A-884E-259D-82D1C616B12C}"/>
              </a:ext>
            </a:extLst>
          </p:cNvPr>
          <p:cNvSpPr txBox="1"/>
          <p:nvPr/>
        </p:nvSpPr>
        <p:spPr>
          <a:xfrm>
            <a:off x="1545996" y="2080381"/>
            <a:ext cx="6938127" cy="3783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pt-BR" b="1" i="0" u="sng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i="1" dirty="0">
                <a:solidFill>
                  <a:srgbClr val="0070C0"/>
                </a:solidFill>
              </a:rPr>
              <a:t>(identificar os municípios e as respectivas alíquotas de ITBI ou eventual isenção</a:t>
            </a:r>
          </a:p>
          <a:p>
            <a:pPr>
              <a:lnSpc>
                <a:spcPct val="150000"/>
              </a:lnSpc>
            </a:pPr>
            <a:r>
              <a:rPr lang="pt-BR" i="1" dirty="0">
                <a:solidFill>
                  <a:srgbClr val="0070C0"/>
                </a:solidFill>
              </a:rPr>
              <a:t>Palmas – TO (30 imóveis): alíquota 2,5%</a:t>
            </a:r>
          </a:p>
          <a:p>
            <a:pPr>
              <a:lnSpc>
                <a:spcPct val="150000"/>
              </a:lnSpc>
            </a:pPr>
            <a:r>
              <a:rPr lang="pt-BR" i="1" dirty="0">
                <a:solidFill>
                  <a:srgbClr val="0070C0"/>
                </a:solidFill>
              </a:rPr>
              <a:t>Salinópolis – BA (1 imóvel: alíquota ........</a:t>
            </a:r>
          </a:p>
          <a:p>
            <a:pPr>
              <a:lnSpc>
                <a:spcPct val="150000"/>
              </a:lnSpc>
            </a:pPr>
            <a:r>
              <a:rPr lang="pt-BR" i="1" dirty="0">
                <a:solidFill>
                  <a:srgbClr val="0070C0"/>
                </a:solidFill>
              </a:rPr>
              <a:t>Porto Nacional – TO (5 imóveis): alíquota</a:t>
            </a:r>
          </a:p>
          <a:p>
            <a:pPr>
              <a:lnSpc>
                <a:spcPct val="150000"/>
              </a:lnSpc>
            </a:pPr>
            <a:r>
              <a:rPr lang="pt-BR" i="1" dirty="0">
                <a:solidFill>
                  <a:srgbClr val="0070C0"/>
                </a:solidFill>
              </a:rPr>
              <a:t>Imperatriz – MA (1 imóvel): </a:t>
            </a:r>
          </a:p>
          <a:p>
            <a:pPr>
              <a:lnSpc>
                <a:spcPct val="150000"/>
              </a:lnSpc>
            </a:pPr>
            <a:r>
              <a:rPr lang="pt-BR" i="1" dirty="0">
                <a:solidFill>
                  <a:srgbClr val="0070C0"/>
                </a:solidFill>
              </a:rPr>
              <a:t>*Classificar por ordem de quantidade de bens.</a:t>
            </a:r>
          </a:p>
          <a:p>
            <a:pPr algn="ctr">
              <a:lnSpc>
                <a:spcPct val="150000"/>
              </a:lnSpc>
            </a:pPr>
            <a:endParaRPr lang="pt-BR" i="1" dirty="0">
              <a:solidFill>
                <a:srgbClr val="0070C0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D2B2EF8-7399-07EB-FC26-9CA958904760}"/>
              </a:ext>
            </a:extLst>
          </p:cNvPr>
          <p:cNvSpPr txBox="1"/>
          <p:nvPr/>
        </p:nvSpPr>
        <p:spPr>
          <a:xfrm>
            <a:off x="1432874" y="442800"/>
            <a:ext cx="9737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__________________________________________________________________________________________________</a:t>
            </a:r>
            <a:endParaRPr lang="pt-BR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45FA6EE-1927-AEC9-2984-99BDF05DE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8" y="3428996"/>
            <a:ext cx="4" cy="8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8A1093ED-F980-BB14-19A8-298127EF6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4193" y="1238059"/>
            <a:ext cx="2307735" cy="502524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FE83F9D-1C79-90DB-3629-2BDDA007C00E}"/>
              </a:ext>
            </a:extLst>
          </p:cNvPr>
          <p:cNvSpPr txBox="1"/>
          <p:nvPr/>
        </p:nvSpPr>
        <p:spPr>
          <a:xfrm>
            <a:off x="1998482" y="1505245"/>
            <a:ext cx="6325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u="sng" dirty="0">
                <a:solidFill>
                  <a:srgbClr val="FF0000"/>
                </a:solidFill>
              </a:rPr>
              <a:t>ITBI por município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90D3909-1236-AC4F-6F27-843E628B4243}"/>
              </a:ext>
            </a:extLst>
          </p:cNvPr>
          <p:cNvSpPr txBox="1"/>
          <p:nvPr/>
        </p:nvSpPr>
        <p:spPr>
          <a:xfrm>
            <a:off x="2632564" y="233105"/>
            <a:ext cx="5835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u="sng" strike="sngStrike" dirty="0">
                <a:solidFill>
                  <a:srgbClr val="7030A0"/>
                </a:solidFill>
                <a:latin typeface="Arial" panose="020B0604020202020204" pitchFamily="34" charset="0"/>
              </a:rPr>
              <a:t>( verificar hipóteses de isenção e hipóteses de </a:t>
            </a:r>
            <a:r>
              <a:rPr lang="pt-BR" sz="1200" i="1" u="sng" strike="sngStrike" dirty="0" err="1">
                <a:solidFill>
                  <a:srgbClr val="7030A0"/>
                </a:solidFill>
                <a:latin typeface="Arial" panose="020B0604020202020204" pitchFamily="34" charset="0"/>
              </a:rPr>
              <a:t>enquadramente</a:t>
            </a:r>
            <a:r>
              <a:rPr lang="pt-BR" sz="1200" i="1" u="sng" strike="sngStrike" dirty="0">
                <a:solidFill>
                  <a:srgbClr val="7030A0"/>
                </a:solidFill>
                <a:latin typeface="Arial" panose="020B0604020202020204" pitchFamily="34" charset="0"/>
              </a:rPr>
              <a:t> em alíquotas maiores) e possibilidade de atualização dos imóveis rurais, o que reduziria a base de cálculo</a:t>
            </a:r>
            <a:r>
              <a:rPr lang="pt-BR" sz="500" i="1" u="sng" strike="sngStrike" dirty="0">
                <a:solidFill>
                  <a:srgbClr val="7030A0"/>
                </a:solidFill>
                <a:latin typeface="Arial" panose="020B0604020202020204" pitchFamily="34" charset="0"/>
              </a:rPr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2354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63FF934-83B0-25D2-2B5C-622C847ED23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r>
              <a:rPr lang="pt-BR" dirty="0">
                <a:latin typeface="+mn-lt"/>
              </a:rPr>
              <a:t>Holding patrimonial 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5F8C1C6-1F11-794C-1D50-14D26B910D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rtl="0"/>
            <a:r>
              <a:rPr lang="pt-BR" dirty="0">
                <a:latin typeface="+mn-lt"/>
              </a:rPr>
              <a:t>´benedito moreira primo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33DB3CD-496A-C1CE-5488-164C726336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63F9D384-533B-4C4E-B660-F861AA07D173}" type="slidenum">
              <a:rPr lang="pt-BR" smtClean="0"/>
              <a:pPr rtl="0"/>
              <a:t>9</a:t>
            </a:fld>
            <a:endParaRPr lang="pt-BR" dirty="0">
              <a:latin typeface="+mn-lt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030E8DC-DE2A-884E-259D-82D1C616B12C}"/>
              </a:ext>
            </a:extLst>
          </p:cNvPr>
          <p:cNvSpPr txBox="1"/>
          <p:nvPr/>
        </p:nvSpPr>
        <p:spPr>
          <a:xfrm>
            <a:off x="1611982" y="2556090"/>
            <a:ext cx="6938127" cy="253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b="1" i="0" u="sng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ERRO PELA ATUALIZAÇÃO DE VALOR IMOBILIÁRIO NA DIRPF</a:t>
            </a:r>
            <a:r>
              <a:rPr lang="pt-BR" sz="2000" b="1" u="sng" dirty="0">
                <a:solidFill>
                  <a:srgbClr val="FF0000"/>
                </a:solidFill>
                <a:latin typeface="Arial" panose="020B0604020202020204" pitchFamily="34" charset="0"/>
              </a:rPr>
              <a:t> – Declaração de Imposto de Renda Pessoa Física</a:t>
            </a:r>
          </a:p>
          <a:p>
            <a:pPr algn="ctr">
              <a:lnSpc>
                <a:spcPct val="150000"/>
              </a:lnSpc>
            </a:pPr>
            <a:endParaRPr lang="pt-BR" sz="3000" b="1" i="0" u="sng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i="1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D2B2EF8-7399-07EB-FC26-9CA958904760}"/>
              </a:ext>
            </a:extLst>
          </p:cNvPr>
          <p:cNvSpPr txBox="1"/>
          <p:nvPr/>
        </p:nvSpPr>
        <p:spPr>
          <a:xfrm>
            <a:off x="1432874" y="442800"/>
            <a:ext cx="9737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__________________________________________________________________________________________________</a:t>
            </a:r>
            <a:endParaRPr lang="pt-BR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45FA6EE-1927-AEC9-2984-99BDF05DE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8" y="3428996"/>
            <a:ext cx="4" cy="8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8A1093ED-F980-BB14-19A8-298127EF6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4193" y="1238059"/>
            <a:ext cx="2307735" cy="502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334460"/>
      </p:ext>
    </p:extLst>
  </p:cSld>
  <p:clrMapOvr>
    <a:masterClrMapping/>
  </p:clrMapOvr>
</p:sld>
</file>

<file path=ppt/theme/theme1.xml><?xml version="1.0" encoding="utf-8"?>
<a:theme xmlns:a="http://schemas.openxmlformats.org/drawingml/2006/main" name="LinesVTI">
  <a:themeElements>
    <a:clrScheme name="Lines">
      <a:dk1>
        <a:sysClr val="windowText" lastClr="000000"/>
      </a:dk1>
      <a:lt1>
        <a:sysClr val="window" lastClr="FFFFFF"/>
      </a:lt1>
      <a:dk2>
        <a:srgbClr val="592F34"/>
      </a:dk2>
      <a:lt2>
        <a:srgbClr val="F8EFE3"/>
      </a:lt2>
      <a:accent1>
        <a:srgbClr val="5B8E96"/>
      </a:accent1>
      <a:accent2>
        <a:srgbClr val="B09BA2"/>
      </a:accent2>
      <a:accent3>
        <a:srgbClr val="E3835D"/>
      </a:accent3>
      <a:accent4>
        <a:srgbClr val="7B99DB"/>
      </a:accent4>
      <a:accent5>
        <a:srgbClr val="D09245"/>
      </a:accent5>
      <a:accent6>
        <a:srgbClr val="96A82C"/>
      </a:accent6>
      <a:hlink>
        <a:srgbClr val="5B8E96"/>
      </a:hlink>
      <a:folHlink>
        <a:srgbClr val="B5826E"/>
      </a:folHlink>
    </a:clrScheme>
    <a:fontScheme name="NH Grotesk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74514813.tgt.Office_50300849_TF33839599_Win32_OJ112196141" id="{18C849A9-A349-48DF-BECD-740726DDC56C}" vid="{58137503-5A5B-44CA-A395-A6ED45104207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E0931085-857D-42EE-BB55-098E5214A0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08400B-C437-4204-A453-9DEFE7A3BD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B95DBB1-7409-45FB-83E1-90451666BE41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Design com linhas</Template>
  <TotalTime>6185</TotalTime>
  <Words>3514</Words>
  <Application>Microsoft Office PowerPoint</Application>
  <PresentationFormat>Widescreen</PresentationFormat>
  <Paragraphs>556</Paragraphs>
  <Slides>46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46</vt:i4>
      </vt:variant>
    </vt:vector>
  </HeadingPairs>
  <TitlesOfParts>
    <vt:vector size="56" baseType="lpstr">
      <vt:lpstr>Arial</vt:lpstr>
      <vt:lpstr>Bahnschrift Light SemiCondensed</vt:lpstr>
      <vt:lpstr>Calibri</vt:lpstr>
      <vt:lpstr>Courier New</vt:lpstr>
      <vt:lpstr>Neue Haas Grotesk Text Pro</vt:lpstr>
      <vt:lpstr>Söhne</vt:lpstr>
      <vt:lpstr>Times New Roman</vt:lpstr>
      <vt:lpstr>Wingdings</vt:lpstr>
      <vt:lpstr>Wingdings 2</vt:lpstr>
      <vt:lpstr>LinesVTI</vt:lpstr>
      <vt:lpstr>  HOLDING PATRIMONAL FAMILIAR E  SUCESSÓRIA.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3. Ganho de Capital da Declaração do Imposto de Renda PF</vt:lpstr>
      <vt:lpstr>Apresentação do PowerPoint</vt:lpstr>
      <vt:lpstr>Dec. nº 9.580, de 22/11/2018. RIR – Regulamento do Imposto de Renda  Da apuração do ganho de capital:  Art. 148. O ganho de capital será determinado pela diferença positiva entre o valor de alienação e o custo de aquisição, apurados nos termos estabelecidos no art. 134 ao art. 147 ( Lei nº 7.713, de 1988, art. 3º, § 2º).  Lei nº 9.249, de 26/12/1995. Altera a legislação do imposto de renda (...).  Art. 23. As pessoas físicas poderão transferir a pessoas jurídicas, a título de integralização de capital, bens e direitos pelo valor constante da respectiva declaração de bens ou pelo valor de mercado.  § 2º Se a transferência não se fizer pelo valor constante da declaração de bens, a diferença a maior será tributável como ganho de capital.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Principais erros na elaboração da Holding e suas consequências:</vt:lpstr>
      <vt:lpstr>Apresentação do PowerPoint</vt:lpstr>
      <vt:lpstr>Apresentação do PowerPoint</vt:lpstr>
      <vt:lpstr>Perspectivas</vt:lpstr>
      <vt:lpstr>"Investir em uma holding patrimonial sucessória é uma demonstração de amor incondicional à família, garantindo a continuidade do patrimônio e o bem-estar de todos." </vt:lpstr>
      <vt:lpstr>O que é uma Holding patrimonial sucessória?</vt:lpstr>
      <vt:lpstr>Vantagens de uma Holding Patrimonial sucessória</vt:lpstr>
      <vt:lpstr>Vantagens de uma Holding Patrimonial sucessória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HOLDING PATRIMONAL SUCESSÓRIA.</dc:title>
  <dc:creator>Carlos De Avila</dc:creator>
  <cp:lastModifiedBy>Carlos De Avila</cp:lastModifiedBy>
  <cp:revision>14</cp:revision>
  <dcterms:created xsi:type="dcterms:W3CDTF">2023-06-21T02:41:37Z</dcterms:created>
  <dcterms:modified xsi:type="dcterms:W3CDTF">2023-06-26T21:37:53Z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