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6858000" cx="12192000"/>
  <p:notesSz cx="6858000" cy="9144000"/>
  <p:embeddedFontLst>
    <p:embeddedFont>
      <p:font typeface="Century Gothic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51" roundtripDataSignature="AMtx7mjbJDKzdnVW4lgOXf8NgTgxQtdb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CEC264-CD1A-48D4-BF19-EA041E0F6BEC}">
  <a:tblStyle styleId="{14CEC264-CD1A-48D4-BF19-EA041E0F6BE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CenturyGothic-bold.fntdata"/><Relationship Id="rId47" Type="http://schemas.openxmlformats.org/officeDocument/2006/relationships/font" Target="fonts/CenturyGothic-regular.fntdata"/><Relationship Id="rId49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customschemas.google.com/relationships/presentationmetadata" Target="metadata"/><Relationship Id="rId5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37aa7f4e8e_1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137aa7f4e8e_1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7aa7f4e8e_1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137aa7f4e8e_1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137aa7f4e8e_1_1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0" name="Google Shape;52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2" name="Google Shape;53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4" name="Google Shape;544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7aa7f4e8e_1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137aa7f4e8e_1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7" name="Google Shape;1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7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7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7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Panorâmica com Legenda">
  <p:cSld name="Foto Panorâmica com Legenda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6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4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Legenda" showMasterSp="0">
  <p:cSld name="Título e Legenda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83" name="Google Shape;8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7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7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47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7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com Legenda" showMasterSp="0">
  <p:cSld name="Citação com Legenda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0" name="Google Shape;9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8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8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48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48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8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  <p:sp>
        <p:nvSpPr>
          <p:cNvPr id="97" name="Google Shape;97;p4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pt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8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pt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ão de Nome" showMasterSp="0">
  <p:cSld name="Cartão de Nom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00" name="Google Shape;10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9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9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49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9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9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">
  <p:cSld name="3 Coluna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0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0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50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50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50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50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50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4" name="Google Shape;114;p5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 de Imagem">
  <p:cSld name="3 Colunas de Imagem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1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1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51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0784"/>
              </a:srgbClr>
            </a:outerShdw>
          </a:effectLst>
        </p:spPr>
      </p:sp>
      <p:sp>
        <p:nvSpPr>
          <p:cNvPr id="121" name="Google Shape;121;p51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51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51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0784"/>
              </a:srgbClr>
            </a:outerShdw>
          </a:effectLst>
        </p:spPr>
      </p:sp>
      <p:sp>
        <p:nvSpPr>
          <p:cNvPr id="124" name="Google Shape;124;p51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51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51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0784"/>
              </a:srgbClr>
            </a:outerShdw>
          </a:effectLst>
        </p:spPr>
      </p:sp>
      <p:sp>
        <p:nvSpPr>
          <p:cNvPr id="127" name="Google Shape;127;p51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5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2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5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8" name="Google Shape;13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3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3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53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3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30" name="Google Shape;3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9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9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39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0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1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41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1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45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4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10" name="Google Shape;10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6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3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3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1062554" y="2094398"/>
            <a:ext cx="10066890" cy="26692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16"/>
              <a:buNone/>
            </a:pPr>
            <a:r>
              <a:rPr lang="pt-US"/>
              <a:t>HOLDING FAMILIAR</a:t>
            </a:r>
            <a:br>
              <a:rPr lang="pt-US"/>
            </a:br>
            <a:r>
              <a:rPr lang="pt-US" sz="4400"/>
              <a:t>CLIENTE _________</a:t>
            </a:r>
            <a:br>
              <a:rPr b="1" lang="pt-US" sz="4900">
                <a:solidFill>
                  <a:srgbClr val="E69708"/>
                </a:solidFill>
              </a:rPr>
            </a:br>
            <a:endParaRPr sz="4900"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1062554" y="4077802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US"/>
              <a:t>CROQUI ESTRUTURAL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title"/>
          </p:nvPr>
        </p:nvSpPr>
        <p:spPr>
          <a:xfrm>
            <a:off x="1790700" y="2782485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SISTEMA QUE OPERA COMO UM </a:t>
            </a:r>
            <a:r>
              <a:rPr lang="pt-US">
                <a:solidFill>
                  <a:srgbClr val="FFC000"/>
                </a:solidFill>
              </a:rPr>
              <a:t>COFRE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/>
          <p:nvPr>
            <p:ph type="title"/>
          </p:nvPr>
        </p:nvSpPr>
        <p:spPr>
          <a:xfrm>
            <a:off x="1790700" y="278249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DOTADO DE UM MECANISMO DE </a:t>
            </a:r>
            <a:r>
              <a:rPr lang="pt-US">
                <a:solidFill>
                  <a:srgbClr val="FFC000"/>
                </a:solidFill>
              </a:rPr>
              <a:t>GATILHO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title"/>
          </p:nvPr>
        </p:nvSpPr>
        <p:spPr>
          <a:xfrm>
            <a:off x="1790700" y="2782485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MANUTENÇÃO DO </a:t>
            </a:r>
            <a:r>
              <a:rPr lang="pt-US">
                <a:solidFill>
                  <a:srgbClr val="FFC000"/>
                </a:solidFill>
              </a:rPr>
              <a:t>CONTROLE</a:t>
            </a:r>
            <a:r>
              <a:rPr lang="pt-US"/>
              <a:t> COM OS PAIS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type="title"/>
          </p:nvPr>
        </p:nvSpPr>
        <p:spPr>
          <a:xfrm>
            <a:off x="1068512" y="630245"/>
            <a:ext cx="10437687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O QUE SERÁ FEITO PARA IMPLEMENTAR MEU SISTEMA DE </a:t>
            </a:r>
            <a:r>
              <a:rPr lang="pt-US">
                <a:solidFill>
                  <a:schemeClr val="accent6"/>
                </a:solidFill>
              </a:rPr>
              <a:t>HOLDING FAMILIAR</a:t>
            </a:r>
            <a:r>
              <a:rPr lang="pt-US"/>
              <a:t>?</a:t>
            </a:r>
            <a:endParaRPr/>
          </a:p>
        </p:txBody>
      </p:sp>
      <p:sp>
        <p:nvSpPr>
          <p:cNvPr id="220" name="Google Shape;220;p14"/>
          <p:cNvSpPr txBox="1"/>
          <p:nvPr>
            <p:ph idx="1" type="body"/>
          </p:nvPr>
        </p:nvSpPr>
        <p:spPr>
          <a:xfrm>
            <a:off x="2178121" y="3518437"/>
            <a:ext cx="9336546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FFC000"/>
                </a:solidFill>
              </a:rPr>
              <a:t>A escolha da melhor relação entre eficiência e conforto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1068512" y="630245"/>
            <a:ext cx="10437687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MODELO BÁSICO</a:t>
            </a:r>
            <a:endParaRPr/>
          </a:p>
        </p:txBody>
      </p:sp>
      <p:sp>
        <p:nvSpPr>
          <p:cNvPr id="226" name="Google Shape;226;p16"/>
          <p:cNvSpPr txBox="1"/>
          <p:nvPr>
            <p:ph idx="1" type="body"/>
          </p:nvPr>
        </p:nvSpPr>
        <p:spPr>
          <a:xfrm>
            <a:off x="2178121" y="3518437"/>
            <a:ext cx="9336546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FFC000"/>
                </a:solidFill>
              </a:rPr>
              <a:t>A Holding Familiar é a própria Pessoa Jurídica Cofre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MODELO BÁSICO</a:t>
            </a:r>
            <a:endParaRPr/>
          </a:p>
        </p:txBody>
      </p:sp>
      <p:sp>
        <p:nvSpPr>
          <p:cNvPr id="232" name="Google Shape;232;p17"/>
          <p:cNvSpPr txBox="1"/>
          <p:nvPr>
            <p:ph idx="1" type="body"/>
          </p:nvPr>
        </p:nvSpPr>
        <p:spPr>
          <a:xfrm>
            <a:off x="685800" y="2565000"/>
            <a:ext cx="108204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2286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Char char="•"/>
            </a:pPr>
            <a:r>
              <a:rPr lang="pt-US" sz="3700">
                <a:solidFill>
                  <a:srgbClr val="FF0000"/>
                </a:solidFill>
              </a:rPr>
              <a:t>Passo 1: </a:t>
            </a:r>
            <a:r>
              <a:rPr lang="pt-US" sz="3700"/>
              <a:t>célula cofre.</a:t>
            </a:r>
            <a:endParaRPr sz="3700"/>
          </a:p>
          <a:p>
            <a:pPr indent="-323850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700"/>
              <a:buChar char="•"/>
            </a:pPr>
            <a:r>
              <a:rPr lang="pt-US" sz="3700">
                <a:solidFill>
                  <a:srgbClr val="FF0000"/>
                </a:solidFill>
              </a:rPr>
              <a:t>Passo 2: </a:t>
            </a:r>
            <a:r>
              <a:rPr lang="pt-US" sz="3700"/>
              <a:t>transferência do patrimônio.</a:t>
            </a:r>
            <a:endParaRPr sz="3700"/>
          </a:p>
          <a:p>
            <a:pPr indent="-323850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700"/>
              <a:buChar char="•"/>
            </a:pPr>
            <a:r>
              <a:rPr lang="pt-US" sz="3700">
                <a:solidFill>
                  <a:srgbClr val="FF0000"/>
                </a:solidFill>
              </a:rPr>
              <a:t>Passo 3: </a:t>
            </a:r>
            <a:r>
              <a:rPr lang="pt-US" sz="3700"/>
              <a:t>planejamento sucessório.</a:t>
            </a:r>
            <a:endParaRPr sz="3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8"/>
          <p:cNvSpPr/>
          <p:nvPr/>
        </p:nvSpPr>
        <p:spPr>
          <a:xfrm>
            <a:off x="874233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8"/>
          <p:cNvSpPr txBox="1"/>
          <p:nvPr/>
        </p:nvSpPr>
        <p:spPr>
          <a:xfrm>
            <a:off x="874233" y="2894734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8"/>
          <p:cNvSpPr txBox="1"/>
          <p:nvPr>
            <p:ph idx="4294967295"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MODELO BÁSICO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/>
          <p:nvPr/>
        </p:nvSpPr>
        <p:spPr>
          <a:xfrm>
            <a:off x="874233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874233" y="2894734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8657967" y="4133400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8386317" y="4601233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8149967" y="5069067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8657967" y="5069067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8914200" y="4601233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9165967" y="5069067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7254367" y="3214500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Bens da Família</a:t>
            </a:r>
            <a:endParaRPr b="1" i="0" sz="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6828867" y="2574167"/>
            <a:ext cx="4128400" cy="37496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 txBox="1"/>
          <p:nvPr>
            <p:ph idx="4294967295"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MODELO BÁSICO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9"/>
          <p:cNvSpPr/>
          <p:nvPr/>
        </p:nvSpPr>
        <p:spPr>
          <a:xfrm>
            <a:off x="874233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9"/>
          <p:cNvSpPr txBox="1"/>
          <p:nvPr/>
        </p:nvSpPr>
        <p:spPr>
          <a:xfrm>
            <a:off x="874233" y="2894734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9"/>
          <p:cNvSpPr/>
          <p:nvPr/>
        </p:nvSpPr>
        <p:spPr>
          <a:xfrm>
            <a:off x="8657967" y="4133400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9"/>
          <p:cNvSpPr/>
          <p:nvPr/>
        </p:nvSpPr>
        <p:spPr>
          <a:xfrm>
            <a:off x="8386317" y="4601233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9"/>
          <p:cNvSpPr/>
          <p:nvPr/>
        </p:nvSpPr>
        <p:spPr>
          <a:xfrm>
            <a:off x="8149967" y="5069067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9"/>
          <p:cNvSpPr/>
          <p:nvPr/>
        </p:nvSpPr>
        <p:spPr>
          <a:xfrm>
            <a:off x="8657967" y="5069067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9"/>
          <p:cNvSpPr/>
          <p:nvPr/>
        </p:nvSpPr>
        <p:spPr>
          <a:xfrm>
            <a:off x="8914200" y="4601233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9"/>
          <p:cNvSpPr/>
          <p:nvPr/>
        </p:nvSpPr>
        <p:spPr>
          <a:xfrm>
            <a:off x="9165967" y="5069067"/>
            <a:ext cx="427600" cy="42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9"/>
          <p:cNvSpPr txBox="1"/>
          <p:nvPr/>
        </p:nvSpPr>
        <p:spPr>
          <a:xfrm>
            <a:off x="7254367" y="3214500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Bens da Família</a:t>
            </a:r>
            <a:endParaRPr b="1" i="0" sz="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9"/>
          <p:cNvSpPr/>
          <p:nvPr/>
        </p:nvSpPr>
        <p:spPr>
          <a:xfrm>
            <a:off x="6828867" y="2574167"/>
            <a:ext cx="4128400" cy="37496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9"/>
          <p:cNvSpPr/>
          <p:nvPr/>
        </p:nvSpPr>
        <p:spPr>
          <a:xfrm rot="10800000">
            <a:off x="4740467" y="4024400"/>
            <a:ext cx="1680400" cy="645600"/>
          </a:xfrm>
          <a:prstGeom prst="stripedRightArrow">
            <a:avLst>
              <a:gd fmla="val 31526" name="adj1"/>
              <a:gd fmla="val 88770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9"/>
          <p:cNvSpPr txBox="1"/>
          <p:nvPr>
            <p:ph idx="4294967295"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MODELO BÁSICO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/>
          <p:nvPr/>
        </p:nvSpPr>
        <p:spPr>
          <a:xfrm>
            <a:off x="874233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874233" y="2894734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2178800" y="3948833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1907151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1670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2178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2435033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2686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9"/>
          <p:cNvSpPr/>
          <p:nvPr/>
        </p:nvSpPr>
        <p:spPr>
          <a:xfrm rot="-901314">
            <a:off x="4419839" y="3564245"/>
            <a:ext cx="1680632" cy="645625"/>
          </a:xfrm>
          <a:prstGeom prst="stripedRightArrow">
            <a:avLst>
              <a:gd fmla="val 31526" name="adj1"/>
              <a:gd fmla="val 88770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6215000" y="3303233"/>
            <a:ext cx="11092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Pais</a:t>
            </a:r>
            <a:endParaRPr b="1" i="0" sz="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9"/>
          <p:cNvSpPr txBox="1"/>
          <p:nvPr>
            <p:ph idx="4294967295"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MODELO BÁSICO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2"/>
          <p:cNvGraphicFramePr/>
          <p:nvPr/>
        </p:nvGraphicFramePr>
        <p:xfrm>
          <a:off x="1488900" y="250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{14CEC264-CD1A-48D4-BF19-EA041E0F6BEC}</a:tableStyleId>
              </a:tblPr>
              <a:tblGrid>
                <a:gridCol w="7918500"/>
              </a:tblGrid>
              <a:tr h="520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JOÃO DA SILVA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55:0:0"/>
                      </a:ext>
                    </a:extLst>
                  </a:tcPr>
                </a:tc>
              </a:tr>
              <a:tr h="31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MARIA DA SILVA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55:1:0"/>
                      </a:ext>
                    </a:extLst>
                  </a:tcPr>
                </a:tc>
              </a:tr>
              <a:tr h="31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CASADOS EM COMUNHÃO UNIVERSAL DE BENS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55:2:0"/>
                      </a:ext>
                    </a:extLst>
                  </a:tcPr>
                </a:tc>
              </a:tr>
              <a:tr h="3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55:3:0"/>
                      </a:ext>
                    </a:extLst>
                  </a:tcPr>
                </a:tc>
              </a:tr>
              <a:tr h="31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FILHO 1: JOÃO DA SILVA FILHO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55:4:0"/>
                      </a:ext>
                    </a:extLst>
                  </a:tcPr>
                </a:tc>
              </a:tr>
              <a:tr h="31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CASADO EM COMUNHÃO PARCIAL DE BENS COM JOANA DE SOUZA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55:5:0"/>
                      </a:ext>
                    </a:extLst>
                  </a:tcPr>
                </a:tc>
              </a:tr>
              <a:tr h="31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NETO 1 DE X ANOS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55:6:0"/>
                      </a:ext>
                    </a:extLst>
                  </a:tcPr>
                </a:tc>
              </a:tr>
              <a:tr h="31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NETO 2 DE Y ANOS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55:7:0"/>
                      </a:ext>
                    </a:extLst>
                  </a:tcPr>
                </a:tc>
              </a:tr>
            </a:tbl>
          </a:graphicData>
        </a:graphic>
      </p:graphicFrame>
      <p:sp>
        <p:nvSpPr>
          <p:cNvPr id="156" name="Google Shape;156;p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COMPOSIÇÃO FAMILIAR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/>
          <p:nvPr/>
        </p:nvSpPr>
        <p:spPr>
          <a:xfrm>
            <a:off x="874233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874233" y="2894734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2178800" y="3948833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1907151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1670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2178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2435033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2686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0"/>
          <p:cNvSpPr/>
          <p:nvPr/>
        </p:nvSpPr>
        <p:spPr>
          <a:xfrm rot="-901314">
            <a:off x="4419839" y="3564245"/>
            <a:ext cx="1680632" cy="645625"/>
          </a:xfrm>
          <a:prstGeom prst="stripedRightArrow">
            <a:avLst>
              <a:gd fmla="val 31526" name="adj1"/>
              <a:gd fmla="val 88770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6215000" y="3303233"/>
            <a:ext cx="11092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Pais</a:t>
            </a:r>
            <a:endParaRPr b="1" i="0" sz="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30"/>
          <p:cNvCxnSpPr/>
          <p:nvPr/>
        </p:nvCxnSpPr>
        <p:spPr>
          <a:xfrm>
            <a:off x="6887133" y="2302200"/>
            <a:ext cx="1340400" cy="2448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1" name="Google Shape;301;p30"/>
          <p:cNvSpPr txBox="1"/>
          <p:nvPr/>
        </p:nvSpPr>
        <p:spPr>
          <a:xfrm>
            <a:off x="7965233" y="2894733"/>
            <a:ext cx="14476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Filhos</a:t>
            </a:r>
            <a:endParaRPr b="1" i="0" sz="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0"/>
          <p:cNvSpPr txBox="1"/>
          <p:nvPr>
            <p:ph idx="4294967295"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MODELO BÁSICO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/>
          <p:nvPr/>
        </p:nvSpPr>
        <p:spPr>
          <a:xfrm>
            <a:off x="874233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874233" y="2894734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1"/>
          <p:cNvSpPr/>
          <p:nvPr/>
        </p:nvSpPr>
        <p:spPr>
          <a:xfrm>
            <a:off x="2178800" y="3948833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1"/>
          <p:cNvSpPr/>
          <p:nvPr/>
        </p:nvSpPr>
        <p:spPr>
          <a:xfrm>
            <a:off x="1907151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1"/>
          <p:cNvSpPr/>
          <p:nvPr/>
        </p:nvSpPr>
        <p:spPr>
          <a:xfrm>
            <a:off x="1670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2178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2435033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2686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/>
          <p:nvPr/>
        </p:nvSpPr>
        <p:spPr>
          <a:xfrm rot="9879568">
            <a:off x="4507917" y="3504341"/>
            <a:ext cx="3341455" cy="645796"/>
          </a:xfrm>
          <a:prstGeom prst="stripedRightArrow">
            <a:avLst>
              <a:gd fmla="val 31526" name="adj1"/>
              <a:gd fmla="val 88770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7965233" y="2894733"/>
            <a:ext cx="14476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Filhos</a:t>
            </a:r>
            <a:endParaRPr b="1" i="0" sz="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 txBox="1"/>
          <p:nvPr>
            <p:ph idx="4294967295"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MODELO BÁSICO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7aa7f4e8e_1_120"/>
          <p:cNvSpPr txBox="1"/>
          <p:nvPr>
            <p:ph type="title"/>
          </p:nvPr>
        </p:nvSpPr>
        <p:spPr>
          <a:xfrm>
            <a:off x="2895600" y="383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COMPARAÇÃO</a:t>
            </a:r>
            <a:br>
              <a:rPr lang="pt-US"/>
            </a:br>
            <a:r>
              <a:rPr lang="pt-US">
                <a:solidFill>
                  <a:schemeClr val="accent3"/>
                </a:solidFill>
              </a:rPr>
              <a:t>MODELO BÁSICO X INVENTÁRIO</a:t>
            </a:r>
            <a:endParaRPr/>
          </a:p>
        </p:txBody>
      </p:sp>
      <p:graphicFrame>
        <p:nvGraphicFramePr>
          <p:cNvPr id="323" name="Google Shape;323;g137aa7f4e8e_1_120"/>
          <p:cNvGraphicFramePr/>
          <p:nvPr/>
        </p:nvGraphicFramePr>
        <p:xfrm>
          <a:off x="3033713" y="203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{14CEC264-CD1A-48D4-BF19-EA041E0F6BEC}</a:tableStyleId>
              </a:tblPr>
              <a:tblGrid>
                <a:gridCol w="3933825"/>
                <a:gridCol w="219075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BASE DE CÁLCULO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323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R$ 4.300.000,00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323:0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1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CARTÓRIO DE IMÓVEIS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R$ 30.750,00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2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JUNTA COMERCIAL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R$ 1.350,00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3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CONTADOR ASSISTENTE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R$ 1.500,00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4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HONORÁRIOS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R$ 60.000,00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5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IMPOSTO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R$ 344.000,00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6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323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R$ 437.600,00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323:7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8:1"/>
                      </a:ext>
                    </a:extLst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>
                          <a:solidFill>
                            <a:srgbClr val="FBBC04"/>
                          </a:solidFill>
                        </a:rPr>
                        <a:t>DIFERENÇA DO INVENTÁRIO</a:t>
                      </a:r>
                      <a:endParaRPr b="1"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>
                          <a:solidFill>
                            <a:srgbClr val="FBBC04"/>
                          </a:solidFill>
                        </a:rPr>
                        <a:t>R$ 849.056,25</a:t>
                      </a:r>
                      <a:endParaRPr b="1"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9:1"/>
                      </a:ext>
                    </a:extLst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>
                          <a:solidFill>
                            <a:srgbClr val="FBBC04"/>
                          </a:solidFill>
                        </a:rPr>
                        <a:t>66%</a:t>
                      </a:r>
                      <a:endParaRPr b="1"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10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11: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CUSTO DE CONTABILIDADE MENSAL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R$ 150,00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12: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CUSTO DE CONTABILIDADE ANUAL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1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R$ 1.800,00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323:13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"/>
          <p:cNvSpPr txBox="1"/>
          <p:nvPr>
            <p:ph type="title"/>
          </p:nvPr>
        </p:nvSpPr>
        <p:spPr>
          <a:xfrm>
            <a:off x="1068512" y="630245"/>
            <a:ext cx="10437687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MODELO DE DUAS CÉLULAS COM DOMICÍLIO FISCAL MAIS VANTAJOSO</a:t>
            </a:r>
            <a:endParaRPr/>
          </a:p>
        </p:txBody>
      </p:sp>
      <p:sp>
        <p:nvSpPr>
          <p:cNvPr id="329" name="Google Shape;329;p19"/>
          <p:cNvSpPr txBox="1"/>
          <p:nvPr>
            <p:ph idx="1" type="body"/>
          </p:nvPr>
        </p:nvSpPr>
        <p:spPr>
          <a:xfrm>
            <a:off x="2178121" y="3518437"/>
            <a:ext cx="9336546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FFC000"/>
                </a:solidFill>
              </a:rPr>
              <a:t>O sistema de Holding Familiar mantém os bens em uma Célula Cofre e o Controle em uma Célula Destino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/>
          <p:nvPr>
            <p:ph idx="1" type="body"/>
          </p:nvPr>
        </p:nvSpPr>
        <p:spPr>
          <a:xfrm>
            <a:off x="685800" y="2194560"/>
            <a:ext cx="10820400" cy="458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8455" lvl="0" marL="2286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1: </a:t>
            </a:r>
            <a:r>
              <a:rPr lang="pt-US" sz="3600"/>
              <a:t>c</a:t>
            </a:r>
            <a:r>
              <a:rPr lang="pt-US" sz="3600"/>
              <a:t>élula cofre.</a:t>
            </a:r>
            <a:endParaRPr sz="3600"/>
          </a:p>
          <a:p>
            <a:pPr indent="-338455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2: </a:t>
            </a:r>
            <a:r>
              <a:rPr lang="pt-US" sz="3600"/>
              <a:t>transferência do patrimônio.</a:t>
            </a:r>
            <a:endParaRPr sz="3600"/>
          </a:p>
          <a:p>
            <a:pPr indent="-338455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3: </a:t>
            </a:r>
            <a:r>
              <a:rPr lang="pt-US" sz="3600"/>
              <a:t>alteração do domicílio fiscal.</a:t>
            </a:r>
            <a:endParaRPr sz="3600"/>
          </a:p>
          <a:p>
            <a:pPr indent="-338455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4: </a:t>
            </a:r>
            <a:r>
              <a:rPr lang="pt-US" sz="3600"/>
              <a:t>c</a:t>
            </a:r>
            <a:r>
              <a:rPr lang="pt-US" sz="3600"/>
              <a:t>élula cofre controlada pela destino.</a:t>
            </a:r>
            <a:endParaRPr sz="3600"/>
          </a:p>
          <a:p>
            <a:pPr indent="-338455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5: </a:t>
            </a:r>
            <a:r>
              <a:rPr lang="pt-US" sz="3600"/>
              <a:t>planejamento sucessório.</a:t>
            </a:r>
            <a:endParaRPr sz="3600"/>
          </a:p>
        </p:txBody>
      </p:sp>
      <p:sp>
        <p:nvSpPr>
          <p:cNvPr id="335" name="Google Shape;335;p20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pt-US"/>
              <a:t>MODELO DE </a:t>
            </a:r>
            <a:r>
              <a:rPr lang="pt-US">
                <a:solidFill>
                  <a:schemeClr val="accent3"/>
                </a:solidFill>
              </a:rPr>
              <a:t>DUAS CÉLULAS</a:t>
            </a:r>
            <a:r>
              <a:rPr lang="pt-US"/>
              <a:t> COM DOMICÍLIO FISCAL MAIS VANTAJOSO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/>
          <p:nvPr/>
        </p:nvSpPr>
        <p:spPr>
          <a:xfrm>
            <a:off x="874233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3"/>
          <p:cNvSpPr txBox="1"/>
          <p:nvPr/>
        </p:nvSpPr>
        <p:spPr>
          <a:xfrm>
            <a:off x="874233" y="2894734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3"/>
          <p:cNvSpPr/>
          <p:nvPr/>
        </p:nvSpPr>
        <p:spPr>
          <a:xfrm>
            <a:off x="2178800" y="3948833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3"/>
          <p:cNvSpPr/>
          <p:nvPr/>
        </p:nvSpPr>
        <p:spPr>
          <a:xfrm>
            <a:off x="1907151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3"/>
          <p:cNvSpPr/>
          <p:nvPr/>
        </p:nvSpPr>
        <p:spPr>
          <a:xfrm>
            <a:off x="1670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3"/>
          <p:cNvSpPr/>
          <p:nvPr/>
        </p:nvSpPr>
        <p:spPr>
          <a:xfrm>
            <a:off x="2178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2435033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2686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3"/>
          <p:cNvSpPr txBox="1"/>
          <p:nvPr>
            <p:ph idx="4294967295"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pt-US"/>
              <a:t>MODELO DE </a:t>
            </a:r>
            <a:r>
              <a:rPr lang="pt-US">
                <a:solidFill>
                  <a:schemeClr val="accent3"/>
                </a:solidFill>
              </a:rPr>
              <a:t>DUAS CÉLULAS</a:t>
            </a:r>
            <a:r>
              <a:rPr lang="pt-US"/>
              <a:t> COM DOMICÍLIO FISCAL MAIS VANTAJOSO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/>
          <p:nvPr/>
        </p:nvSpPr>
        <p:spPr>
          <a:xfrm>
            <a:off x="874233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4"/>
          <p:cNvSpPr txBox="1"/>
          <p:nvPr/>
        </p:nvSpPr>
        <p:spPr>
          <a:xfrm>
            <a:off x="874233" y="2894734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4"/>
          <p:cNvSpPr/>
          <p:nvPr/>
        </p:nvSpPr>
        <p:spPr>
          <a:xfrm>
            <a:off x="2178800" y="3948833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1907151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1670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2178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2435033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2686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5613800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4"/>
          <p:cNvSpPr txBox="1"/>
          <p:nvPr/>
        </p:nvSpPr>
        <p:spPr>
          <a:xfrm>
            <a:off x="5613800" y="2894733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Destino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4"/>
          <p:cNvSpPr txBox="1"/>
          <p:nvPr>
            <p:ph idx="4294967295"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pt-US"/>
              <a:t>MODELO DE </a:t>
            </a:r>
            <a:r>
              <a:rPr lang="pt-US">
                <a:solidFill>
                  <a:schemeClr val="accent3"/>
                </a:solidFill>
              </a:rPr>
              <a:t>DUAS CÉLULAS</a:t>
            </a:r>
            <a:r>
              <a:rPr lang="pt-US"/>
              <a:t> COM DOMICÍLIO FISCAL MAIS VANTAJOSO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/>
          <p:nvPr/>
        </p:nvSpPr>
        <p:spPr>
          <a:xfrm>
            <a:off x="874233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5"/>
          <p:cNvSpPr txBox="1"/>
          <p:nvPr/>
        </p:nvSpPr>
        <p:spPr>
          <a:xfrm>
            <a:off x="874233" y="2894734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2178800" y="3948833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5"/>
          <p:cNvSpPr/>
          <p:nvPr/>
        </p:nvSpPr>
        <p:spPr>
          <a:xfrm>
            <a:off x="1907151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5"/>
          <p:cNvSpPr/>
          <p:nvPr/>
        </p:nvSpPr>
        <p:spPr>
          <a:xfrm>
            <a:off x="1670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5"/>
          <p:cNvSpPr/>
          <p:nvPr/>
        </p:nvSpPr>
        <p:spPr>
          <a:xfrm>
            <a:off x="2178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2435033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5"/>
          <p:cNvSpPr/>
          <p:nvPr/>
        </p:nvSpPr>
        <p:spPr>
          <a:xfrm>
            <a:off x="2686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5"/>
          <p:cNvSpPr/>
          <p:nvPr/>
        </p:nvSpPr>
        <p:spPr>
          <a:xfrm>
            <a:off x="5613800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5"/>
          <p:cNvSpPr txBox="1"/>
          <p:nvPr/>
        </p:nvSpPr>
        <p:spPr>
          <a:xfrm>
            <a:off x="5613800" y="2894733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Destino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5"/>
          <p:cNvSpPr/>
          <p:nvPr/>
        </p:nvSpPr>
        <p:spPr>
          <a:xfrm>
            <a:off x="6410367" y="4373867"/>
            <a:ext cx="938400" cy="938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5"/>
          <p:cNvSpPr/>
          <p:nvPr/>
        </p:nvSpPr>
        <p:spPr>
          <a:xfrm rot="993836">
            <a:off x="4218984" y="4089935"/>
            <a:ext cx="2076573" cy="555464"/>
          </a:xfrm>
          <a:prstGeom prst="stripedRightArrow">
            <a:avLst>
              <a:gd fmla="val 31526" name="adj1"/>
              <a:gd fmla="val 8877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5"/>
          <p:cNvSpPr txBox="1"/>
          <p:nvPr/>
        </p:nvSpPr>
        <p:spPr>
          <a:xfrm>
            <a:off x="6482684" y="3911834"/>
            <a:ext cx="1785600" cy="6293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rPr b="1" i="0" lang="pt-US" sz="16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5"/>
          <p:cNvSpPr txBox="1"/>
          <p:nvPr>
            <p:ph idx="4294967295"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pt-US"/>
              <a:t>MODELO DE </a:t>
            </a:r>
            <a:r>
              <a:rPr lang="pt-US">
                <a:solidFill>
                  <a:schemeClr val="accent3"/>
                </a:solidFill>
              </a:rPr>
              <a:t>DUAS CÉLULAS</a:t>
            </a:r>
            <a:r>
              <a:rPr lang="pt-US"/>
              <a:t> COM DOMICÍLIO FISCAL MAIS VANTAJOSO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0"/>
          <p:cNvSpPr/>
          <p:nvPr/>
        </p:nvSpPr>
        <p:spPr>
          <a:xfrm>
            <a:off x="874233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60"/>
          <p:cNvSpPr txBox="1"/>
          <p:nvPr/>
        </p:nvSpPr>
        <p:spPr>
          <a:xfrm>
            <a:off x="874233" y="2894734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0"/>
          <p:cNvSpPr/>
          <p:nvPr/>
        </p:nvSpPr>
        <p:spPr>
          <a:xfrm>
            <a:off x="2178800" y="3948833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0"/>
          <p:cNvSpPr/>
          <p:nvPr/>
        </p:nvSpPr>
        <p:spPr>
          <a:xfrm>
            <a:off x="1907151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0"/>
          <p:cNvSpPr/>
          <p:nvPr/>
        </p:nvSpPr>
        <p:spPr>
          <a:xfrm>
            <a:off x="1670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60"/>
          <p:cNvSpPr/>
          <p:nvPr/>
        </p:nvSpPr>
        <p:spPr>
          <a:xfrm>
            <a:off x="2178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0"/>
          <p:cNvSpPr/>
          <p:nvPr/>
        </p:nvSpPr>
        <p:spPr>
          <a:xfrm>
            <a:off x="2435033" y="4416667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60"/>
          <p:cNvSpPr/>
          <p:nvPr/>
        </p:nvSpPr>
        <p:spPr>
          <a:xfrm>
            <a:off x="2686800" y="4884500"/>
            <a:ext cx="427600" cy="427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0"/>
          <p:cNvSpPr/>
          <p:nvPr/>
        </p:nvSpPr>
        <p:spPr>
          <a:xfrm rot="-901826">
            <a:off x="8949312" y="3793881"/>
            <a:ext cx="1341909" cy="472915"/>
          </a:xfrm>
          <a:prstGeom prst="stripedRightArrow">
            <a:avLst>
              <a:gd fmla="val 31526" name="adj1"/>
              <a:gd fmla="val 88770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 txBox="1"/>
          <p:nvPr/>
        </p:nvSpPr>
        <p:spPr>
          <a:xfrm>
            <a:off x="10212333" y="3235233"/>
            <a:ext cx="11092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Pais</a:t>
            </a:r>
            <a:endParaRPr b="1" i="0" sz="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60"/>
          <p:cNvCxnSpPr/>
          <p:nvPr/>
        </p:nvCxnSpPr>
        <p:spPr>
          <a:xfrm flipH="1">
            <a:off x="10519967" y="3277400"/>
            <a:ext cx="1158000" cy="1346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97" name="Google Shape;397;p60"/>
          <p:cNvSpPr txBox="1"/>
          <p:nvPr/>
        </p:nvSpPr>
        <p:spPr>
          <a:xfrm>
            <a:off x="10641933" y="4238900"/>
            <a:ext cx="14476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Filhos</a:t>
            </a:r>
            <a:endParaRPr b="1" i="0" sz="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0"/>
          <p:cNvSpPr/>
          <p:nvPr/>
        </p:nvSpPr>
        <p:spPr>
          <a:xfrm>
            <a:off x="5613800" y="2894733"/>
            <a:ext cx="3234800" cy="269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0"/>
          <p:cNvSpPr txBox="1"/>
          <p:nvPr/>
        </p:nvSpPr>
        <p:spPr>
          <a:xfrm>
            <a:off x="5613800" y="2894733"/>
            <a:ext cx="3234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Destino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0"/>
          <p:cNvSpPr/>
          <p:nvPr/>
        </p:nvSpPr>
        <p:spPr>
          <a:xfrm>
            <a:off x="6410367" y="4373867"/>
            <a:ext cx="938400" cy="938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0"/>
          <p:cNvSpPr/>
          <p:nvPr/>
        </p:nvSpPr>
        <p:spPr>
          <a:xfrm rot="993836">
            <a:off x="4218984" y="4089935"/>
            <a:ext cx="2076573" cy="555464"/>
          </a:xfrm>
          <a:prstGeom prst="stripedRightArrow">
            <a:avLst>
              <a:gd fmla="val 31526" name="adj1"/>
              <a:gd fmla="val 8877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0"/>
          <p:cNvSpPr txBox="1"/>
          <p:nvPr/>
        </p:nvSpPr>
        <p:spPr>
          <a:xfrm>
            <a:off x="6482684" y="3911834"/>
            <a:ext cx="1785600" cy="6293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rPr b="1" i="0" lang="pt-US" sz="16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0"/>
          <p:cNvSpPr txBox="1"/>
          <p:nvPr>
            <p:ph idx="4294967295"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pt-US"/>
              <a:t>MODELO DE </a:t>
            </a:r>
            <a:r>
              <a:rPr lang="pt-US">
                <a:solidFill>
                  <a:schemeClr val="accent3"/>
                </a:solidFill>
              </a:rPr>
              <a:t>DUAS CÉLULAS</a:t>
            </a:r>
            <a:r>
              <a:rPr lang="pt-US"/>
              <a:t> COM DOMICÍLIO FISCAL MAIS VANTAJOSO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"/>
          <p:cNvSpPr txBox="1"/>
          <p:nvPr>
            <p:ph type="title"/>
          </p:nvPr>
        </p:nvSpPr>
        <p:spPr>
          <a:xfrm>
            <a:off x="2895600" y="383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COMPARAÇÃO</a:t>
            </a:r>
            <a:br>
              <a:rPr lang="pt-US"/>
            </a:br>
            <a:r>
              <a:rPr lang="pt-US">
                <a:solidFill>
                  <a:schemeClr val="accent3"/>
                </a:solidFill>
              </a:rPr>
              <a:t>DUAS CÉLULAS X INVENTÁRIO</a:t>
            </a:r>
            <a:endParaRPr/>
          </a:p>
        </p:txBody>
      </p:sp>
      <p:graphicFrame>
        <p:nvGraphicFramePr>
          <p:cNvPr id="409" name="Google Shape;409;p21"/>
          <p:cNvGraphicFramePr/>
          <p:nvPr/>
        </p:nvGraphicFramePr>
        <p:xfrm>
          <a:off x="2333625" y="206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{14CEC264-CD1A-48D4-BF19-EA041E0F6BEC}</a:tableStyleId>
              </a:tblPr>
              <a:tblGrid>
                <a:gridCol w="4600575"/>
                <a:gridCol w="2924175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BASE DE CÁLCULO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409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R$ 4.300.000,00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409:0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1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CARTÓRIO DE IMÓVEIS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R$ 30.750,00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2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JUNTA COMERCIAL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R$ 2.250,00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3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CONTADOR ASSISTENTE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R$ 2.500,00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4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HONORÁRIOS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R$ 67.000,00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5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IMPOSTO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R$ 86.000,00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6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409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R$ 188.500,00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409:7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8:1"/>
                      </a:ext>
                    </a:extLst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>
                          <a:solidFill>
                            <a:srgbClr val="FBBC04"/>
                          </a:solidFill>
                        </a:rPr>
                        <a:t>DIFERENÇA DO INVENTÁRIO</a:t>
                      </a:r>
                      <a:endParaRPr b="1"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>
                          <a:solidFill>
                            <a:srgbClr val="FBBC04"/>
                          </a:solidFill>
                        </a:rPr>
                        <a:t>R$ 1.098.156,25</a:t>
                      </a:r>
                      <a:endParaRPr b="1"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9:1"/>
                      </a:ext>
                    </a:extLst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>
                          <a:solidFill>
                            <a:srgbClr val="FBBC04"/>
                          </a:solidFill>
                        </a:rPr>
                        <a:t>85%</a:t>
                      </a:r>
                      <a:endParaRPr b="1"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10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11: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CUSTO DE CONTABILIDADE MENSAL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R$ 250,00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12: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CUSTO DE CONTABILIDADE ANUAL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1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R$ 3.000,00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409:13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7aa7f4e8e_1_156"/>
          <p:cNvSpPr txBox="1"/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COMPOSIÇÃO FAMILIAR</a:t>
            </a:r>
            <a:endParaRPr/>
          </a:p>
        </p:txBody>
      </p:sp>
      <p:graphicFrame>
        <p:nvGraphicFramePr>
          <p:cNvPr id="163" name="Google Shape;163;g137aa7f4e8e_1_156"/>
          <p:cNvGraphicFramePr/>
          <p:nvPr/>
        </p:nvGraphicFramePr>
        <p:xfrm>
          <a:off x="3128963" y="26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{14CEC264-CD1A-48D4-BF19-EA041E0F6BEC}</a:tableStyleId>
              </a:tblPr>
              <a:tblGrid>
                <a:gridCol w="5934075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JOÃO DA SILVA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3:0:0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MARIA APARECIDA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3:1:0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CASADOS EM COMUNHÃO UNIVERSAL DE BENS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3:2:0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3:3:0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FILHO 1: JOÃO DA SILVA FILHO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3:4:0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CASADO EM COMUNHÃO PARCIAL DE BENS COM JOANA DE SOUZA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3:5:0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NETO 1 DE X ANOS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3:6:0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NETO 2 DE Y ANOS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3:7:0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"/>
          <p:cNvSpPr txBox="1"/>
          <p:nvPr>
            <p:ph idx="1" type="body"/>
          </p:nvPr>
        </p:nvSpPr>
        <p:spPr>
          <a:xfrm>
            <a:off x="685800" y="1965960"/>
            <a:ext cx="10820400" cy="45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8932" lvl="0" marL="2286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1: </a:t>
            </a:r>
            <a:r>
              <a:rPr lang="pt-US" sz="3600"/>
              <a:t>Célula Cofre.</a:t>
            </a:r>
            <a:endParaRPr sz="3600"/>
          </a:p>
          <a:p>
            <a:pPr indent="-348932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2: </a:t>
            </a:r>
            <a:r>
              <a:rPr lang="pt-US" sz="3600"/>
              <a:t>transferência do patrimônio.</a:t>
            </a:r>
            <a:endParaRPr sz="3600"/>
          </a:p>
          <a:p>
            <a:pPr indent="-348932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3: </a:t>
            </a:r>
            <a:r>
              <a:rPr lang="pt-US" sz="3600"/>
              <a:t>Célula Veículo </a:t>
            </a:r>
            <a:r>
              <a:rPr lang="pt-US" sz="3600"/>
              <a:t>controla</a:t>
            </a:r>
            <a:r>
              <a:rPr lang="pt-US" sz="3600"/>
              <a:t> a Cofre.</a:t>
            </a:r>
            <a:endParaRPr sz="3600"/>
          </a:p>
          <a:p>
            <a:pPr indent="-348932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4: </a:t>
            </a:r>
            <a:r>
              <a:rPr lang="pt-US" sz="3600"/>
              <a:t>Célula Destino.</a:t>
            </a:r>
            <a:endParaRPr sz="3600"/>
          </a:p>
          <a:p>
            <a:pPr indent="-348932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5: </a:t>
            </a:r>
            <a:r>
              <a:rPr lang="pt-US" sz="3600"/>
              <a:t>planejamento sucessório.</a:t>
            </a:r>
            <a:endParaRPr sz="3600"/>
          </a:p>
          <a:p>
            <a:pPr indent="-348932" lvl="0" marL="2286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pt-US" sz="3600">
                <a:solidFill>
                  <a:srgbClr val="FF0000"/>
                </a:solidFill>
              </a:rPr>
              <a:t>Passo 6: </a:t>
            </a:r>
            <a:r>
              <a:rPr lang="pt-US" sz="3600"/>
              <a:t>Célula Destino controla a Veículo.</a:t>
            </a:r>
            <a:endParaRPr sz="3600"/>
          </a:p>
        </p:txBody>
      </p:sp>
      <p:sp>
        <p:nvSpPr>
          <p:cNvPr id="415" name="Google Shape;415;p22"/>
          <p:cNvSpPr txBox="1"/>
          <p:nvPr/>
        </p:nvSpPr>
        <p:spPr>
          <a:xfrm>
            <a:off x="1495967" y="148335"/>
            <a:ext cx="10259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0" i="0" lang="pt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DE </a:t>
            </a:r>
            <a:r>
              <a:rPr b="0" i="0" lang="pt-US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TRÊS CÉLULAS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1"/>
          <p:cNvSpPr/>
          <p:nvPr/>
        </p:nvSpPr>
        <p:spPr>
          <a:xfrm>
            <a:off x="1495967" y="4094867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1"/>
          <p:cNvSpPr txBox="1"/>
          <p:nvPr/>
        </p:nvSpPr>
        <p:spPr>
          <a:xfrm>
            <a:off x="1495967" y="4094867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1"/>
          <p:cNvSpPr/>
          <p:nvPr/>
        </p:nvSpPr>
        <p:spPr>
          <a:xfrm>
            <a:off x="2600537" y="4987371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1"/>
          <p:cNvSpPr/>
          <p:nvPr/>
        </p:nvSpPr>
        <p:spPr>
          <a:xfrm>
            <a:off x="2370532" y="5383485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1"/>
          <p:cNvSpPr/>
          <p:nvPr/>
        </p:nvSpPr>
        <p:spPr>
          <a:xfrm>
            <a:off x="2170416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1"/>
          <p:cNvSpPr/>
          <p:nvPr/>
        </p:nvSpPr>
        <p:spPr>
          <a:xfrm>
            <a:off x="2600537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1"/>
          <p:cNvSpPr/>
          <p:nvPr/>
        </p:nvSpPr>
        <p:spPr>
          <a:xfrm>
            <a:off x="2817489" y="5383485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1"/>
          <p:cNvSpPr/>
          <p:nvPr/>
        </p:nvSpPr>
        <p:spPr>
          <a:xfrm>
            <a:off x="3030659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1"/>
          <p:cNvSpPr/>
          <p:nvPr/>
        </p:nvSpPr>
        <p:spPr>
          <a:xfrm>
            <a:off x="5508936" y="4094867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1"/>
          <p:cNvSpPr txBox="1"/>
          <p:nvPr/>
        </p:nvSpPr>
        <p:spPr>
          <a:xfrm>
            <a:off x="5508936" y="4094867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Destino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1"/>
          <p:cNvSpPr txBox="1"/>
          <p:nvPr/>
        </p:nvSpPr>
        <p:spPr>
          <a:xfrm>
            <a:off x="1495967" y="148335"/>
            <a:ext cx="10259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0" i="0" lang="pt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DE </a:t>
            </a:r>
            <a:r>
              <a:rPr b="0" i="0" lang="pt-US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TRÊS CÉLULAS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2"/>
          <p:cNvSpPr/>
          <p:nvPr/>
        </p:nvSpPr>
        <p:spPr>
          <a:xfrm>
            <a:off x="1495967" y="4094867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2"/>
          <p:cNvSpPr txBox="1"/>
          <p:nvPr/>
        </p:nvSpPr>
        <p:spPr>
          <a:xfrm>
            <a:off x="1495967" y="4094867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2"/>
          <p:cNvSpPr/>
          <p:nvPr/>
        </p:nvSpPr>
        <p:spPr>
          <a:xfrm>
            <a:off x="2600537" y="4987371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2"/>
          <p:cNvSpPr/>
          <p:nvPr/>
        </p:nvSpPr>
        <p:spPr>
          <a:xfrm>
            <a:off x="2370532" y="5383485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2"/>
          <p:cNvSpPr/>
          <p:nvPr/>
        </p:nvSpPr>
        <p:spPr>
          <a:xfrm>
            <a:off x="2170416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2"/>
          <p:cNvSpPr/>
          <p:nvPr/>
        </p:nvSpPr>
        <p:spPr>
          <a:xfrm>
            <a:off x="2600537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2"/>
          <p:cNvSpPr/>
          <p:nvPr/>
        </p:nvSpPr>
        <p:spPr>
          <a:xfrm>
            <a:off x="2817489" y="5383485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2"/>
          <p:cNvSpPr/>
          <p:nvPr/>
        </p:nvSpPr>
        <p:spPr>
          <a:xfrm>
            <a:off x="3030659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62"/>
          <p:cNvSpPr/>
          <p:nvPr/>
        </p:nvSpPr>
        <p:spPr>
          <a:xfrm>
            <a:off x="5508936" y="4094867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2"/>
          <p:cNvSpPr txBox="1"/>
          <p:nvPr/>
        </p:nvSpPr>
        <p:spPr>
          <a:xfrm>
            <a:off x="5508936" y="4094867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Destino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2"/>
          <p:cNvSpPr/>
          <p:nvPr/>
        </p:nvSpPr>
        <p:spPr>
          <a:xfrm>
            <a:off x="3581969" y="1505733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2"/>
          <p:cNvSpPr txBox="1"/>
          <p:nvPr/>
        </p:nvSpPr>
        <p:spPr>
          <a:xfrm>
            <a:off x="3581969" y="1505733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Veículo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2"/>
          <p:cNvSpPr txBox="1"/>
          <p:nvPr/>
        </p:nvSpPr>
        <p:spPr>
          <a:xfrm>
            <a:off x="1495967" y="148335"/>
            <a:ext cx="10259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0" i="0" lang="pt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DE </a:t>
            </a:r>
            <a:r>
              <a:rPr b="0" i="0" lang="pt-US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TRÊS CÉLULAS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3"/>
          <p:cNvSpPr/>
          <p:nvPr/>
        </p:nvSpPr>
        <p:spPr>
          <a:xfrm>
            <a:off x="1495967" y="4094867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3"/>
          <p:cNvSpPr txBox="1"/>
          <p:nvPr/>
        </p:nvSpPr>
        <p:spPr>
          <a:xfrm>
            <a:off x="1495967" y="4094867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3"/>
          <p:cNvSpPr/>
          <p:nvPr/>
        </p:nvSpPr>
        <p:spPr>
          <a:xfrm>
            <a:off x="2600537" y="4987371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3"/>
          <p:cNvSpPr/>
          <p:nvPr/>
        </p:nvSpPr>
        <p:spPr>
          <a:xfrm>
            <a:off x="2370532" y="5383485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3"/>
          <p:cNvSpPr/>
          <p:nvPr/>
        </p:nvSpPr>
        <p:spPr>
          <a:xfrm>
            <a:off x="2170416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63"/>
          <p:cNvSpPr/>
          <p:nvPr/>
        </p:nvSpPr>
        <p:spPr>
          <a:xfrm>
            <a:off x="2600537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3"/>
          <p:cNvSpPr/>
          <p:nvPr/>
        </p:nvSpPr>
        <p:spPr>
          <a:xfrm>
            <a:off x="2817489" y="5383485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3"/>
          <p:cNvSpPr/>
          <p:nvPr/>
        </p:nvSpPr>
        <p:spPr>
          <a:xfrm>
            <a:off x="3030659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5508936" y="4094867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63"/>
          <p:cNvSpPr txBox="1"/>
          <p:nvPr/>
        </p:nvSpPr>
        <p:spPr>
          <a:xfrm>
            <a:off x="5508936" y="4094867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Destino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63"/>
          <p:cNvSpPr/>
          <p:nvPr/>
        </p:nvSpPr>
        <p:spPr>
          <a:xfrm>
            <a:off x="3581969" y="1505733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63"/>
          <p:cNvSpPr txBox="1"/>
          <p:nvPr/>
        </p:nvSpPr>
        <p:spPr>
          <a:xfrm>
            <a:off x="3581969" y="1505733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Veículo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63"/>
          <p:cNvSpPr/>
          <p:nvPr/>
        </p:nvSpPr>
        <p:spPr>
          <a:xfrm>
            <a:off x="4256419" y="2758113"/>
            <a:ext cx="794400" cy="7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63"/>
          <p:cNvSpPr/>
          <p:nvPr/>
        </p:nvSpPr>
        <p:spPr>
          <a:xfrm rot="-1956154">
            <a:off x="3080965" y="3256475"/>
            <a:ext cx="1204139" cy="607500"/>
          </a:xfrm>
          <a:prstGeom prst="stripedRightArrow">
            <a:avLst>
              <a:gd fmla="val 21536" name="adj1"/>
              <a:gd fmla="val 8877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63"/>
          <p:cNvSpPr txBox="1"/>
          <p:nvPr/>
        </p:nvSpPr>
        <p:spPr>
          <a:xfrm>
            <a:off x="4317649" y="2366911"/>
            <a:ext cx="1511600" cy="6293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rPr b="1" i="0" lang="pt-US" sz="16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3"/>
          <p:cNvSpPr txBox="1"/>
          <p:nvPr/>
        </p:nvSpPr>
        <p:spPr>
          <a:xfrm>
            <a:off x="1495967" y="148335"/>
            <a:ext cx="10259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0" i="0" lang="pt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DE </a:t>
            </a:r>
            <a:r>
              <a:rPr b="0" i="0" lang="pt-US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TRÊS CÉLULAS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4"/>
          <p:cNvSpPr/>
          <p:nvPr/>
        </p:nvSpPr>
        <p:spPr>
          <a:xfrm>
            <a:off x="1495967" y="4094867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4"/>
          <p:cNvSpPr txBox="1"/>
          <p:nvPr/>
        </p:nvSpPr>
        <p:spPr>
          <a:xfrm>
            <a:off x="1495967" y="4094867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4"/>
          <p:cNvSpPr/>
          <p:nvPr/>
        </p:nvSpPr>
        <p:spPr>
          <a:xfrm>
            <a:off x="2600537" y="4987371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4"/>
          <p:cNvSpPr/>
          <p:nvPr/>
        </p:nvSpPr>
        <p:spPr>
          <a:xfrm>
            <a:off x="2370532" y="5383485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4"/>
          <p:cNvSpPr/>
          <p:nvPr/>
        </p:nvSpPr>
        <p:spPr>
          <a:xfrm>
            <a:off x="2170416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4"/>
          <p:cNvSpPr/>
          <p:nvPr/>
        </p:nvSpPr>
        <p:spPr>
          <a:xfrm>
            <a:off x="2600537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4"/>
          <p:cNvSpPr/>
          <p:nvPr/>
        </p:nvSpPr>
        <p:spPr>
          <a:xfrm>
            <a:off x="2817489" y="5383485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4"/>
          <p:cNvSpPr/>
          <p:nvPr/>
        </p:nvSpPr>
        <p:spPr>
          <a:xfrm>
            <a:off x="3030659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64"/>
          <p:cNvSpPr/>
          <p:nvPr/>
        </p:nvSpPr>
        <p:spPr>
          <a:xfrm>
            <a:off x="5508936" y="4094867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64"/>
          <p:cNvSpPr txBox="1"/>
          <p:nvPr/>
        </p:nvSpPr>
        <p:spPr>
          <a:xfrm>
            <a:off x="5508936" y="4094867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Destino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4"/>
          <p:cNvSpPr/>
          <p:nvPr/>
        </p:nvSpPr>
        <p:spPr>
          <a:xfrm>
            <a:off x="6183385" y="5347247"/>
            <a:ext cx="794400" cy="7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4"/>
          <p:cNvSpPr/>
          <p:nvPr/>
        </p:nvSpPr>
        <p:spPr>
          <a:xfrm rot="3070651">
            <a:off x="4537536" y="4503345"/>
            <a:ext cx="1958177" cy="631319"/>
          </a:xfrm>
          <a:prstGeom prst="stripedRightArrow">
            <a:avLst>
              <a:gd fmla="val 31526" name="adj1"/>
              <a:gd fmla="val 8877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64"/>
          <p:cNvSpPr txBox="1"/>
          <p:nvPr/>
        </p:nvSpPr>
        <p:spPr>
          <a:xfrm>
            <a:off x="6244596" y="4956034"/>
            <a:ext cx="1895200" cy="6293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rPr b="1" i="0" lang="pt-US" sz="16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Veículo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64"/>
          <p:cNvSpPr/>
          <p:nvPr/>
        </p:nvSpPr>
        <p:spPr>
          <a:xfrm>
            <a:off x="3581969" y="1505733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64"/>
          <p:cNvSpPr txBox="1"/>
          <p:nvPr/>
        </p:nvSpPr>
        <p:spPr>
          <a:xfrm>
            <a:off x="3581969" y="1505733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Veículo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4"/>
          <p:cNvSpPr/>
          <p:nvPr/>
        </p:nvSpPr>
        <p:spPr>
          <a:xfrm>
            <a:off x="4256419" y="2758113"/>
            <a:ext cx="794400" cy="7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4"/>
          <p:cNvSpPr/>
          <p:nvPr/>
        </p:nvSpPr>
        <p:spPr>
          <a:xfrm rot="-1956154">
            <a:off x="3080965" y="3256475"/>
            <a:ext cx="1204139" cy="607500"/>
          </a:xfrm>
          <a:prstGeom prst="stripedRightArrow">
            <a:avLst>
              <a:gd fmla="val 21536" name="adj1"/>
              <a:gd fmla="val 8877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64"/>
          <p:cNvSpPr txBox="1"/>
          <p:nvPr/>
        </p:nvSpPr>
        <p:spPr>
          <a:xfrm>
            <a:off x="4317649" y="2366911"/>
            <a:ext cx="1511600" cy="6293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rPr b="1" i="0" lang="pt-US" sz="16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64"/>
          <p:cNvSpPr txBox="1"/>
          <p:nvPr/>
        </p:nvSpPr>
        <p:spPr>
          <a:xfrm>
            <a:off x="1495967" y="148335"/>
            <a:ext cx="10259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0" i="0" lang="pt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DE </a:t>
            </a:r>
            <a:r>
              <a:rPr b="0" i="0" lang="pt-US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TRÊS CÉLULAS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5"/>
          <p:cNvSpPr/>
          <p:nvPr/>
        </p:nvSpPr>
        <p:spPr>
          <a:xfrm>
            <a:off x="1495967" y="4094867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5"/>
          <p:cNvSpPr txBox="1"/>
          <p:nvPr/>
        </p:nvSpPr>
        <p:spPr>
          <a:xfrm>
            <a:off x="1495967" y="4094867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5"/>
          <p:cNvSpPr/>
          <p:nvPr/>
        </p:nvSpPr>
        <p:spPr>
          <a:xfrm>
            <a:off x="2600537" y="4987371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5"/>
          <p:cNvSpPr/>
          <p:nvPr/>
        </p:nvSpPr>
        <p:spPr>
          <a:xfrm>
            <a:off x="2370532" y="5383485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5"/>
          <p:cNvSpPr/>
          <p:nvPr/>
        </p:nvSpPr>
        <p:spPr>
          <a:xfrm>
            <a:off x="2170416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5"/>
          <p:cNvSpPr/>
          <p:nvPr/>
        </p:nvSpPr>
        <p:spPr>
          <a:xfrm>
            <a:off x="2600537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5"/>
          <p:cNvSpPr/>
          <p:nvPr/>
        </p:nvSpPr>
        <p:spPr>
          <a:xfrm>
            <a:off x="2817489" y="5383485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5"/>
          <p:cNvSpPr/>
          <p:nvPr/>
        </p:nvSpPr>
        <p:spPr>
          <a:xfrm>
            <a:off x="3030659" y="5779599"/>
            <a:ext cx="362000" cy="362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5"/>
          <p:cNvSpPr/>
          <p:nvPr/>
        </p:nvSpPr>
        <p:spPr>
          <a:xfrm rot="-902356">
            <a:off x="8333261" y="4856053"/>
            <a:ext cx="1136113" cy="400537"/>
          </a:xfrm>
          <a:prstGeom prst="stripedRightArrow">
            <a:avLst>
              <a:gd fmla="val 31526" name="adj1"/>
              <a:gd fmla="val 88770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5"/>
          <p:cNvSpPr txBox="1"/>
          <p:nvPr/>
        </p:nvSpPr>
        <p:spPr>
          <a:xfrm>
            <a:off x="9402493" y="4383168"/>
            <a:ext cx="9392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Pais</a:t>
            </a:r>
            <a:endParaRPr b="1" i="0" sz="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" name="Google Shape;505;p65"/>
          <p:cNvCxnSpPr/>
          <p:nvPr/>
        </p:nvCxnSpPr>
        <p:spPr>
          <a:xfrm flipH="1">
            <a:off x="9663039" y="4418869"/>
            <a:ext cx="980400" cy="1140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06" name="Google Shape;506;p65"/>
          <p:cNvSpPr txBox="1"/>
          <p:nvPr/>
        </p:nvSpPr>
        <p:spPr>
          <a:xfrm>
            <a:off x="9766235" y="5232971"/>
            <a:ext cx="12260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Filhos</a:t>
            </a:r>
            <a:endParaRPr b="1" i="0" sz="1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65"/>
          <p:cNvSpPr/>
          <p:nvPr/>
        </p:nvSpPr>
        <p:spPr>
          <a:xfrm>
            <a:off x="5508936" y="4094867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65"/>
          <p:cNvSpPr txBox="1"/>
          <p:nvPr/>
        </p:nvSpPr>
        <p:spPr>
          <a:xfrm>
            <a:off x="5508936" y="4094867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Destino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5"/>
          <p:cNvSpPr/>
          <p:nvPr/>
        </p:nvSpPr>
        <p:spPr>
          <a:xfrm>
            <a:off x="6183385" y="5347247"/>
            <a:ext cx="794400" cy="7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5"/>
          <p:cNvSpPr/>
          <p:nvPr/>
        </p:nvSpPr>
        <p:spPr>
          <a:xfrm rot="3070651">
            <a:off x="4537536" y="4503345"/>
            <a:ext cx="1958177" cy="631319"/>
          </a:xfrm>
          <a:prstGeom prst="stripedRightArrow">
            <a:avLst>
              <a:gd fmla="val 31526" name="adj1"/>
              <a:gd fmla="val 8877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5"/>
          <p:cNvSpPr txBox="1"/>
          <p:nvPr/>
        </p:nvSpPr>
        <p:spPr>
          <a:xfrm>
            <a:off x="6244596" y="4956034"/>
            <a:ext cx="1895200" cy="6293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rPr b="1" i="0" lang="pt-US" sz="16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Veículo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5"/>
          <p:cNvSpPr/>
          <p:nvPr/>
        </p:nvSpPr>
        <p:spPr>
          <a:xfrm>
            <a:off x="3581969" y="1505733"/>
            <a:ext cx="2738800" cy="22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5"/>
          <p:cNvSpPr txBox="1"/>
          <p:nvPr/>
        </p:nvSpPr>
        <p:spPr>
          <a:xfrm>
            <a:off x="3581969" y="1505733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b="1" i="0" lang="pt-US" sz="25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Veículo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5"/>
          <p:cNvSpPr/>
          <p:nvPr/>
        </p:nvSpPr>
        <p:spPr>
          <a:xfrm>
            <a:off x="4256419" y="2758113"/>
            <a:ext cx="794400" cy="7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5"/>
          <p:cNvSpPr/>
          <p:nvPr/>
        </p:nvSpPr>
        <p:spPr>
          <a:xfrm rot="-1956154">
            <a:off x="3080965" y="3256475"/>
            <a:ext cx="1204139" cy="607500"/>
          </a:xfrm>
          <a:prstGeom prst="stripedRightArrow">
            <a:avLst>
              <a:gd fmla="val 21536" name="adj1"/>
              <a:gd fmla="val 88770" name="adj2"/>
            </a:avLst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5"/>
          <p:cNvSpPr txBox="1"/>
          <p:nvPr/>
        </p:nvSpPr>
        <p:spPr>
          <a:xfrm>
            <a:off x="4317649" y="2366911"/>
            <a:ext cx="1511600" cy="6293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rPr b="1" i="0" lang="pt-US" sz="16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b="1" i="0" sz="1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5"/>
          <p:cNvSpPr txBox="1"/>
          <p:nvPr/>
        </p:nvSpPr>
        <p:spPr>
          <a:xfrm>
            <a:off x="1495967" y="148335"/>
            <a:ext cx="10259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0" i="0" lang="pt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DE </a:t>
            </a:r>
            <a:r>
              <a:rPr b="0" i="0" lang="pt-US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TRÊS CÉLULAS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3"/>
          <p:cNvSpPr txBox="1"/>
          <p:nvPr>
            <p:ph type="title"/>
          </p:nvPr>
        </p:nvSpPr>
        <p:spPr>
          <a:xfrm>
            <a:off x="2895600" y="4595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COMPARAÇÃO</a:t>
            </a:r>
            <a:br>
              <a:rPr lang="pt-US"/>
            </a:br>
            <a:r>
              <a:rPr lang="pt-US">
                <a:solidFill>
                  <a:schemeClr val="accent3"/>
                </a:solidFill>
              </a:rPr>
              <a:t>TRÊS CÉLULAS X INVENTÁRIO</a:t>
            </a:r>
            <a:endParaRPr/>
          </a:p>
        </p:txBody>
      </p:sp>
      <p:graphicFrame>
        <p:nvGraphicFramePr>
          <p:cNvPr id="523" name="Google Shape;523;p23"/>
          <p:cNvGraphicFramePr/>
          <p:nvPr/>
        </p:nvGraphicFramePr>
        <p:xfrm>
          <a:off x="3143250" y="203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{14CEC264-CD1A-48D4-BF19-EA041E0F6BEC}</a:tableStyleId>
              </a:tblPr>
              <a:tblGrid>
                <a:gridCol w="3771900"/>
                <a:gridCol w="21336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BASE DE CÁLCULO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23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R$ 4.300.000,00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23:0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1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CARTÓRIO DE IMÓVEIS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R$ 30.750,00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2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JUNTA COMERCIAL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R$ 3.150,00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3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CONTADOR ASSISTENTE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R$ 3.500,00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4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HONORÁRIOS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R$ 70.000,00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5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IMPOSTO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R$ 4.000,00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6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23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R$ 111.400,00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23:7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8:1"/>
                      </a:ext>
                    </a:extLst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>
                          <a:solidFill>
                            <a:srgbClr val="FBBC04"/>
                          </a:solidFill>
                        </a:rPr>
                        <a:t>DIFERENÇA DO INVENTÁRIO</a:t>
                      </a:r>
                      <a:endParaRPr b="1"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>
                          <a:solidFill>
                            <a:srgbClr val="FBBC04"/>
                          </a:solidFill>
                        </a:rPr>
                        <a:t>R$ 1.175.256,25</a:t>
                      </a:r>
                      <a:endParaRPr b="1"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9:1"/>
                      </a:ext>
                    </a:extLst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>
                          <a:solidFill>
                            <a:srgbClr val="FBBC04"/>
                          </a:solidFill>
                        </a:rPr>
                        <a:t>91%</a:t>
                      </a:r>
                      <a:endParaRPr b="1"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10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11: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CUSTO DE CONTABILIDADE MENSAL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R$ 320,00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12: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CUSTO DE CONTABILIDADE ANUAL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1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R$ 3.840,00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23:13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4"/>
          <p:cNvSpPr txBox="1"/>
          <p:nvPr>
            <p:ph type="title"/>
          </p:nvPr>
        </p:nvSpPr>
        <p:spPr>
          <a:xfrm>
            <a:off x="1068512" y="630246"/>
            <a:ext cx="10437687" cy="24930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FORMA DE ESCOLHA</a:t>
            </a:r>
            <a:endParaRPr/>
          </a:p>
        </p:txBody>
      </p:sp>
      <p:sp>
        <p:nvSpPr>
          <p:cNvPr id="529" name="Google Shape;529;p24"/>
          <p:cNvSpPr txBox="1"/>
          <p:nvPr>
            <p:ph idx="1" type="body"/>
          </p:nvPr>
        </p:nvSpPr>
        <p:spPr>
          <a:xfrm>
            <a:off x="1859622" y="3123345"/>
            <a:ext cx="9655045" cy="1350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None/>
            </a:pPr>
            <a:r>
              <a:rPr lang="pt-US">
                <a:solidFill>
                  <a:srgbClr val="FFC000"/>
                </a:solidFill>
              </a:rPr>
              <a:t>Os </a:t>
            </a:r>
            <a:r>
              <a:rPr lang="pt-US">
                <a:solidFill>
                  <a:schemeClr val="lt1"/>
                </a:solidFill>
              </a:rPr>
              <a:t>três sistemas garantem </a:t>
            </a:r>
            <a:r>
              <a:rPr lang="pt-US">
                <a:solidFill>
                  <a:srgbClr val="FFC000"/>
                </a:solidFill>
              </a:rPr>
              <a:t>proteção patrimonial, economia e planejamento sucessório eficientes. A escolha deve se dar com o modelo que for mais confortável à família e que representar maior economia. E, para ajudar nesse processo de escolha, vejamos um </a:t>
            </a:r>
            <a:r>
              <a:rPr lang="pt-US">
                <a:solidFill>
                  <a:schemeClr val="lt1"/>
                </a:solidFill>
              </a:rPr>
              <a:t>comparativo geral</a:t>
            </a:r>
            <a:r>
              <a:rPr lang="pt-US">
                <a:solidFill>
                  <a:srgbClr val="FFC000"/>
                </a:solidFill>
              </a:rPr>
              <a:t>: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5"/>
          <p:cNvSpPr txBox="1"/>
          <p:nvPr>
            <p:ph type="title"/>
          </p:nvPr>
        </p:nvSpPr>
        <p:spPr>
          <a:xfrm>
            <a:off x="2895600" y="383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COMPARAÇÃO</a:t>
            </a:r>
            <a:br>
              <a:rPr lang="pt-US"/>
            </a:br>
            <a:r>
              <a:rPr lang="pt-US">
                <a:solidFill>
                  <a:schemeClr val="accent3"/>
                </a:solidFill>
              </a:rPr>
              <a:t>DOS CINCO CENÁRIOS</a:t>
            </a:r>
            <a:endParaRPr/>
          </a:p>
        </p:txBody>
      </p:sp>
      <p:graphicFrame>
        <p:nvGraphicFramePr>
          <p:cNvPr id="535" name="Google Shape;535;p25"/>
          <p:cNvGraphicFramePr/>
          <p:nvPr/>
        </p:nvGraphicFramePr>
        <p:xfrm>
          <a:off x="2495550" y="260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{14CEC264-CD1A-48D4-BF19-EA041E0F6BEC}</a:tableStyleId>
              </a:tblPr>
              <a:tblGrid>
                <a:gridCol w="2019300"/>
                <a:gridCol w="2028825"/>
                <a:gridCol w="2105025"/>
                <a:gridCol w="1047750"/>
              </a:tblGrid>
              <a:tr h="51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SISTEMA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VALORES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DIF. INVENTÁRIO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DIF. 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0:3"/>
                      </a:ext>
                    </a:extLst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INVENTÁRIO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R$ 1.286.656,25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1:3"/>
                      </a:ext>
                    </a:extLst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DOAÇÃO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R$ 798.500,00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R$ 488.156,25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38%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2:3"/>
                      </a:ext>
                    </a:extLst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UMA CÉLULA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R$ 437.600,00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R$ 849.056,25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66%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3:3"/>
                      </a:ext>
                    </a:extLst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DUAS CÉLULAS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R$ 188.500,00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R$ 1.098.156,25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85%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35:4:3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TRÊS CÉLULAS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R$ 111.400,00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R$ 1.175.256,25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91%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35:5:3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6"/>
          <p:cNvSpPr txBox="1"/>
          <p:nvPr>
            <p:ph type="title"/>
          </p:nvPr>
        </p:nvSpPr>
        <p:spPr>
          <a:xfrm>
            <a:off x="1068512" y="249246"/>
            <a:ext cx="10437600" cy="24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ATENÇÃO ESPECIAL AO ITBI</a:t>
            </a:r>
            <a:endParaRPr/>
          </a:p>
        </p:txBody>
      </p:sp>
      <p:sp>
        <p:nvSpPr>
          <p:cNvPr id="541" name="Google Shape;541;p26"/>
          <p:cNvSpPr txBox="1"/>
          <p:nvPr>
            <p:ph idx="1" type="body"/>
          </p:nvPr>
        </p:nvSpPr>
        <p:spPr>
          <a:xfrm>
            <a:off x="1671484" y="2818545"/>
            <a:ext cx="98433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None/>
            </a:pPr>
            <a:r>
              <a:rPr lang="pt-US">
                <a:solidFill>
                  <a:srgbClr val="FFC000"/>
                </a:solidFill>
              </a:rPr>
              <a:t>Algumas cidades vêm adotando erroneamente uma cobrança de ITBI. A Jurisprudência vem intervindo contra esses municípios. Mas é importante estar ciente da possibilidade de haver tal cobrança na formação do sistema.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FORMAÇÃO PATRIMONIAL</a:t>
            </a:r>
            <a:endParaRPr/>
          </a:p>
        </p:txBody>
      </p:sp>
      <p:graphicFrame>
        <p:nvGraphicFramePr>
          <p:cNvPr id="169" name="Google Shape;169;p54"/>
          <p:cNvGraphicFramePr/>
          <p:nvPr/>
        </p:nvGraphicFramePr>
        <p:xfrm>
          <a:off x="1998738" y="213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{14CEC264-CD1A-48D4-BF19-EA041E0F6BEC}</a:tableStyleId>
              </a:tblPr>
              <a:tblGrid>
                <a:gridCol w="2986450"/>
                <a:gridCol w="2312675"/>
                <a:gridCol w="2895400"/>
              </a:tblGrid>
              <a:tr h="613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BEM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69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VALOR DIRPF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69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VALOR MERCADO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69:0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IMÓVEL 1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R$ 250.000,00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R$ 1.150.000,00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1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IMÓVEL 2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R$ 600.000,00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R$ 3.000.000,00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2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IMÓVEL 3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R$ 450.000,00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R$ 2.000.000,00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3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INVESTIMENTOS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R$ 3.000.000,00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R$ 3.000.000,00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69:4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69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R$ 4.300.000,00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69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R$ 9.150.000,00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69:5:2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6"/>
          <p:cNvSpPr txBox="1"/>
          <p:nvPr>
            <p:ph type="title"/>
          </p:nvPr>
        </p:nvSpPr>
        <p:spPr>
          <a:xfrm>
            <a:off x="2970551" y="359637"/>
            <a:ext cx="8610600" cy="1817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US"/>
              <a:t>COMPARAÇÃO</a:t>
            </a:r>
            <a:br>
              <a:rPr lang="pt-US"/>
            </a:br>
            <a:r>
              <a:rPr lang="pt-US">
                <a:solidFill>
                  <a:schemeClr val="accent3"/>
                </a:solidFill>
              </a:rPr>
              <a:t>DOS CINCO CENÁRIOS</a:t>
            </a:r>
            <a:br>
              <a:rPr lang="pt-US">
                <a:solidFill>
                  <a:schemeClr val="accent3"/>
                </a:solidFill>
              </a:rPr>
            </a:br>
            <a:r>
              <a:rPr lang="pt-US"/>
              <a:t>(AINDA QUE HAJA ITBI)</a:t>
            </a:r>
            <a:endParaRPr/>
          </a:p>
        </p:txBody>
      </p:sp>
      <p:graphicFrame>
        <p:nvGraphicFramePr>
          <p:cNvPr id="547" name="Google Shape;547;p66"/>
          <p:cNvGraphicFramePr/>
          <p:nvPr/>
        </p:nvGraphicFramePr>
        <p:xfrm>
          <a:off x="1600200" y="285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{14CEC264-CD1A-48D4-BF19-EA041E0F6BEC}</a:tableStyleId>
              </a:tblPr>
              <a:tblGrid>
                <a:gridCol w="2647950"/>
                <a:gridCol w="2114550"/>
                <a:gridCol w="2114550"/>
                <a:gridCol w="2114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>
                          <a:solidFill>
                            <a:srgbClr val="FBBC04"/>
                          </a:solidFill>
                        </a:rPr>
                        <a:t>POSSÍVEL ITBI:</a:t>
                      </a:r>
                      <a:endParaRPr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>
                          <a:solidFill>
                            <a:srgbClr val="FBBC04"/>
                          </a:solidFill>
                        </a:rPr>
                        <a:t>R$ 145.500,00</a:t>
                      </a:r>
                      <a:endParaRPr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0:3"/>
                      </a:ext>
                    </a:extLs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1:3"/>
                      </a:ext>
                    </a:extLs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SISTEMA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VALORES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DIF. INVENTÁRIO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DIF. 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2:3"/>
                      </a:ext>
                    </a:extLs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INVENTÁRIO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R$ 1.286.656,25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3:3"/>
                      </a:ext>
                    </a:extLs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DOAÇÃO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R$ 798.500,00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R$ 488.156,25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38%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4:3"/>
                      </a:ext>
                    </a:extLs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UMA CÉLULA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R$ 583.100,00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R$ 703.556,25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55%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5:3"/>
                      </a:ext>
                    </a:extLs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DUAS CÉLULAS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R$ 334.000,00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R$ 952.656,25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74%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547:6:3"/>
                      </a:ext>
                    </a:extLs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TRÊS CÉLULAS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R$ 256.900,00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R$ 1.029.756,25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80%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547:7:3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/>
          <p:nvPr>
            <p:ph type="title"/>
          </p:nvPr>
        </p:nvSpPr>
        <p:spPr>
          <a:xfrm>
            <a:off x="1068512" y="630245"/>
            <a:ext cx="10437687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pt-US"/>
              <a:t>POR QUE , NESTE CASO, ADOTAR O SISTEMA DE </a:t>
            </a:r>
            <a:r>
              <a:rPr lang="pt-US">
                <a:solidFill>
                  <a:schemeClr val="accent1"/>
                </a:solidFill>
              </a:rPr>
              <a:t>HOLDING FAMILIAR </a:t>
            </a:r>
            <a:r>
              <a:rPr lang="pt-US"/>
              <a:t>NÃO É SÓ UMA BOA OPÇÃO, MAS UMA </a:t>
            </a:r>
            <a:r>
              <a:rPr lang="pt-US">
                <a:solidFill>
                  <a:srgbClr val="FF0000"/>
                </a:solidFill>
              </a:rPr>
              <a:t>NECESSIDADE</a:t>
            </a:r>
            <a:r>
              <a:rPr lang="pt-US"/>
              <a:t>?</a:t>
            </a:r>
            <a:endParaRPr/>
          </a:p>
        </p:txBody>
      </p:sp>
      <p:sp>
        <p:nvSpPr>
          <p:cNvPr id="175" name="Google Shape;175;p4"/>
          <p:cNvSpPr txBox="1"/>
          <p:nvPr>
            <p:ph idx="1" type="body"/>
          </p:nvPr>
        </p:nvSpPr>
        <p:spPr>
          <a:xfrm>
            <a:off x="4911047" y="3518437"/>
            <a:ext cx="66036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FFC000"/>
                </a:solidFill>
              </a:rPr>
              <a:t>Por causa dos impactos do Inventário que recairão sobre os filhos do casal, um dia...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/>
          <p:nvPr>
            <p:ph type="title"/>
          </p:nvPr>
        </p:nvSpPr>
        <p:spPr>
          <a:xfrm>
            <a:off x="2895600" y="3071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IMPACTO DE UM INVENTÁRIO</a:t>
            </a:r>
            <a:endParaRPr/>
          </a:p>
        </p:txBody>
      </p:sp>
      <p:graphicFrame>
        <p:nvGraphicFramePr>
          <p:cNvPr id="181" name="Google Shape;181;p5"/>
          <p:cNvGraphicFramePr/>
          <p:nvPr/>
        </p:nvGraphicFramePr>
        <p:xfrm>
          <a:off x="2113350" y="1644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{14CEC264-CD1A-48D4-BF19-EA041E0F6BEC}</a:tableStyleId>
              </a:tblPr>
              <a:tblGrid>
                <a:gridCol w="5871625"/>
                <a:gridCol w="2093675"/>
              </a:tblGrid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BASE DE CÁLCULO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1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R$ 9.150.000,00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1:0:1"/>
                      </a:ext>
                    </a:extLst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CARTÓRIO DE NOTAS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1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R$ 6.000,00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1:2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CERTIDÕES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R$ 5.000,00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3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CARTÓRIO DE IMÓVEIS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1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R$ 30.750,00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1:4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HONORÁRIOS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R$ 457.500,00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5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IMPOSTO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1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R$ 732.000,00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1:6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R$ 1.231.250,00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7:1"/>
                      </a:ext>
                    </a:extLst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8:1"/>
                      </a:ext>
                    </a:extLst>
                  </a:tcPr>
                </a:tc>
              </a:tr>
              <a:tr h="3773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LEVANTAMENTO DOS INVESTIMENTOS PARA PAGAMENTO DAS DESPESAS DO INVENTÁRIO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9:0"/>
                      </a:ext>
                    </a:extLst>
                  </a:tcPr>
                </a:tc>
                <a:tc h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0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VALOR A LEVANTAR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000"/>
                        <a:t>R$ 1.231.250,00</a:t>
                      </a:r>
                      <a:endParaRPr sz="1000"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1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ORIGINÁRIO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000"/>
                        <a:t>R$ 861.875,00</a:t>
                      </a:r>
                      <a:endParaRPr sz="1000"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2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RENDIMENTOS (G. CAP)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000"/>
                        <a:t>R$ 369.375,00</a:t>
                      </a:r>
                      <a:endParaRPr sz="1000"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3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200">
                          <a:solidFill>
                            <a:srgbClr val="FFFFFF"/>
                          </a:solidFill>
                        </a:rPr>
                        <a:t>I.R. / GANHO DE CAPITAL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000"/>
                        <a:t>R$ 55.406,25</a:t>
                      </a:r>
                      <a:endParaRPr sz="1000"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4:1"/>
                      </a:ext>
                    </a:extLst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1:15:1"/>
                      </a:ext>
                    </a:extLst>
                  </a:tcPr>
                </a:tc>
              </a:tr>
              <a:tr h="2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CUSTO DO INVENTÁRIO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1:1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R$ 1.286.656,25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1:16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7aa7f4e8e_1_125"/>
          <p:cNvSpPr txBox="1"/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COMPARAÇÃO</a:t>
            </a:r>
            <a:br>
              <a:rPr lang="pt-US"/>
            </a:br>
            <a:r>
              <a:rPr lang="pt-US">
                <a:solidFill>
                  <a:schemeClr val="accent3"/>
                </a:solidFill>
              </a:rPr>
              <a:t>COM A DOAÇÃO</a:t>
            </a:r>
            <a:endParaRPr/>
          </a:p>
        </p:txBody>
      </p:sp>
      <p:graphicFrame>
        <p:nvGraphicFramePr>
          <p:cNvPr id="187" name="Google Shape;187;g137aa7f4e8e_1_125"/>
          <p:cNvGraphicFramePr/>
          <p:nvPr/>
        </p:nvGraphicFramePr>
        <p:xfrm>
          <a:off x="3457575" y="257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{14CEC264-CD1A-48D4-BF19-EA041E0F6BEC}</a:tableStyleId>
              </a:tblPr>
              <a:tblGrid>
                <a:gridCol w="3114675"/>
                <a:gridCol w="2162175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BASE DE CÁLCULO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7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R$ 9.150.000,00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7:0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1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CARTÓRIO DE NOTAS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R$ 30.750,00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2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CERTIDÕES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R$ 5.000,00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3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CARTÓRIO DE IMÓVEIS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R$ 30.750,00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4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HONORÁRIOS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5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IMPOSTO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 sz="1800">
                          <a:solidFill>
                            <a:srgbClr val="FFFFFF"/>
                          </a:solidFill>
                        </a:rPr>
                        <a:t>R$ 732.000,00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6:1"/>
                      </a:ext>
                    </a:extLs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7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US" sz="1800">
                          <a:solidFill>
                            <a:srgbClr val="FFFFFF"/>
                          </a:solidFill>
                        </a:rPr>
                        <a:t>R$ 798.500,00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434343"/>
                    </a:solidFill>
                    <a:extLst>
                      <a:ext uri="http://customooxmlschemas.google.com/">
                        <go:slidesCustomData xmlns:go="http://customooxmlschemas.google.com/" cellId="187:7: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8:1"/>
                      </a:ext>
                    </a:extLst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>
                          <a:solidFill>
                            <a:srgbClr val="FBBC04"/>
                          </a:solidFill>
                        </a:rPr>
                        <a:t>DIFERENÇA DO INVENTÁRIO</a:t>
                      </a:r>
                      <a:endParaRPr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>
                          <a:solidFill>
                            <a:srgbClr val="FBBC04"/>
                          </a:solidFill>
                        </a:rPr>
                        <a:t>R$ 488.156,25</a:t>
                      </a:r>
                      <a:endParaRPr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9:1"/>
                      </a:ext>
                    </a:extLst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US">
                          <a:solidFill>
                            <a:srgbClr val="FBBC04"/>
                          </a:solidFill>
                        </a:rPr>
                        <a:t>38%</a:t>
                      </a:r>
                      <a:endParaRPr>
                        <a:solidFill>
                          <a:srgbClr val="FBBC04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0000"/>
                    </a:solidFill>
                    <a:extLst>
                      <a:ext uri="http://customooxmlschemas.google.com/">
                        <go:slidesCustomData xmlns:go="http://customooxmlschemas.google.com/" cellId="187:10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>
            <p:ph type="title"/>
          </p:nvPr>
        </p:nvSpPr>
        <p:spPr>
          <a:xfrm>
            <a:off x="476250" y="677333"/>
            <a:ext cx="108204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QUEM NÃO TEM VIDA ETERNA, NÃO DEVERIA TER BENS EM SEU NOME!</a:t>
            </a:r>
            <a:endParaRPr/>
          </a:p>
        </p:txBody>
      </p:sp>
      <p:sp>
        <p:nvSpPr>
          <p:cNvPr id="193" name="Google Shape;193;p8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FFC000"/>
                </a:solidFill>
              </a:rPr>
              <a:t>Uma mudança de cultura e de paradigma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>
          <a:xfrm>
            <a:off x="1068512" y="630245"/>
            <a:ext cx="10437687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/>
              <a:t>COMO FUNCIONARÁ MEU SISTEMA DE </a:t>
            </a:r>
            <a:r>
              <a:rPr lang="pt-US">
                <a:solidFill>
                  <a:schemeClr val="accent6"/>
                </a:solidFill>
              </a:rPr>
              <a:t>HOLDING FAMILIAR</a:t>
            </a:r>
            <a:r>
              <a:rPr lang="pt-US"/>
              <a:t>?</a:t>
            </a:r>
            <a:endParaRPr/>
          </a:p>
        </p:txBody>
      </p:sp>
      <p:sp>
        <p:nvSpPr>
          <p:cNvPr id="199" name="Google Shape;199;p9"/>
          <p:cNvSpPr txBox="1"/>
          <p:nvPr>
            <p:ph idx="1" type="body"/>
          </p:nvPr>
        </p:nvSpPr>
        <p:spPr>
          <a:xfrm>
            <a:off x="4129548" y="3518437"/>
            <a:ext cx="7385119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FFC000"/>
                </a:solidFill>
              </a:rPr>
              <a:t>O foco é garantir que o dono do patrimônio hoje continue sob absoluto controle de seus bens SEMPRE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ilha de Vapor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2021-05-02T04:01:06Z</dcterms:created>
  <dc:creator>Carvalho de Sá e Montenegro Advogados Associados</dc:creator>
</cp:coreProperties>
</file>