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12192000"/>
  <p:notesSz cx="6858000" cy="9144000"/>
  <p:embeddedFontLst>
    <p:embeddedFont>
      <p:font typeface="Century Gothic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6" roundtripDataSignature="AMtx7mhW/Qoh1WCsdb76rSEXMlEcp9jV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0B99D8-29D2-418C-9564-0551356F3A16}">
  <a:tblStyle styleId="{EB0B99D8-29D2-418C-9564-0551356F3A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CenturyGothic-bold.fntdata"/><Relationship Id="rId52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55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54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7aa7f4e8e_1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137aa7f4e8e_1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6" name="Google Shape;5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5" name="Google Shape;52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7aa7f4e8e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37aa7f4e8e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7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7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 showMasterSp="0">
  <p:cSld name="Foto Panorâmica com Legenda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6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6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4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 showMasterSp="0">
  <p:cSld name="Título e Legenda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47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7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 showMasterSp="0">
  <p:cSld name="Citação com Legenda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48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4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8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  <p:sp>
        <p:nvSpPr>
          <p:cNvPr id="93" name="Google Shape;93;p4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pt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8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pt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 showMasterSp="0">
  <p:cSld name="Cartão de Nom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49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 showMasterSp="0">
  <p:cSld name="3 Coluna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50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50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50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50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50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5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 showMasterSp="0">
  <p:cSld name="3 Colunas de Imagem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51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000"/>
              </a:srgbClr>
            </a:outerShdw>
          </a:effectLst>
        </p:spPr>
      </p:sp>
      <p:sp>
        <p:nvSpPr>
          <p:cNvPr id="116" name="Google Shape;116;p51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51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51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000"/>
              </a:srgbClr>
            </a:outerShdw>
          </a:effectLst>
        </p:spPr>
      </p:sp>
      <p:sp>
        <p:nvSpPr>
          <p:cNvPr id="119" name="Google Shape;119;p51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51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51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0000"/>
              </a:srgbClr>
            </a:outerShdw>
          </a:effectLst>
        </p:spPr>
      </p:sp>
      <p:sp>
        <p:nvSpPr>
          <p:cNvPr id="122" name="Google Shape;122;p51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5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showMasterSp="0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2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5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showMasterSp="0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3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showMasterSp="0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9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showMasterSp="0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showMasterSp="0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41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41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showMasterSp="0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4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4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5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5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4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0" name="Google Shape;10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Relationship Id="rId4" Type="http://schemas.openxmlformats.org/officeDocument/2006/relationships/image" Target="../media/image23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30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9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>
            <p:ph idx="4294967295" type="subTitle"/>
          </p:nvPr>
        </p:nvSpPr>
        <p:spPr>
          <a:xfrm>
            <a:off x="3519057" y="2050474"/>
            <a:ext cx="5209307" cy="1958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US" sz="3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CROQUI 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US" sz="3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ESTRUTURAL PARA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US" sz="3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 HOLDING FAMILIAR DE</a:t>
            </a:r>
            <a:endParaRPr b="0" i="0" sz="3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1216242" y="3936999"/>
            <a:ext cx="9960744" cy="151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NOME CLIENTE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"/>
          <p:cNvCxnSpPr/>
          <p:nvPr/>
        </p:nvCxnSpPr>
        <p:spPr>
          <a:xfrm>
            <a:off x="4738257" y="3685309"/>
            <a:ext cx="275243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 txBox="1"/>
          <p:nvPr>
            <p:ph type="title"/>
          </p:nvPr>
        </p:nvSpPr>
        <p:spPr>
          <a:xfrm>
            <a:off x="1560655" y="2505563"/>
            <a:ext cx="8906164" cy="179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que opera </a:t>
            </a:r>
            <a:b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um </a:t>
            </a:r>
            <a:r>
              <a:rPr b="1" lang="pt-US" sz="4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Cofre</a:t>
            </a:r>
            <a:endParaRPr/>
          </a:p>
        </p:txBody>
      </p:sp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>
            <p:ph type="title"/>
          </p:nvPr>
        </p:nvSpPr>
        <p:spPr>
          <a:xfrm>
            <a:off x="1619539" y="2425383"/>
            <a:ext cx="8610600" cy="193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Dotado de um </a:t>
            </a:r>
            <a:b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mecanismo de </a:t>
            </a:r>
            <a:r>
              <a:rPr b="1" lang="pt-US" sz="4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Gatilho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33" name="Google Shape;2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/>
          <p:nvPr>
            <p:ph type="title"/>
          </p:nvPr>
        </p:nvSpPr>
        <p:spPr>
          <a:xfrm>
            <a:off x="1799139" y="2585759"/>
            <a:ext cx="8610600" cy="165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01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Manutenção </a:t>
            </a:r>
            <a:b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b="1" lang="pt-US" sz="4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Controle </a:t>
            </a: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</a:t>
            </a:r>
            <a:b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 Titulares do Patrimônio</a:t>
            </a:r>
            <a:endParaRPr/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 txBox="1"/>
          <p:nvPr>
            <p:ph type="title"/>
          </p:nvPr>
        </p:nvSpPr>
        <p:spPr>
          <a:xfrm>
            <a:off x="2556815" y="794704"/>
            <a:ext cx="6994833" cy="327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será feito para implementar meu sistema de</a:t>
            </a:r>
            <a:r>
              <a:rPr b="1" lang="pt-US" sz="4400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US" sz="4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Holding Familiar</a:t>
            </a: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>
            <p:ph idx="1" type="body"/>
          </p:nvPr>
        </p:nvSpPr>
        <p:spPr>
          <a:xfrm>
            <a:off x="2856469" y="4090491"/>
            <a:ext cx="6396061" cy="1385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 escolha da melhor relação 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entre eficiência e conforto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50" name="Google Shape;2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/>
          <p:nvPr>
            <p:ph type="title"/>
          </p:nvPr>
        </p:nvSpPr>
        <p:spPr>
          <a:xfrm>
            <a:off x="2737752" y="2067792"/>
            <a:ext cx="6243781" cy="1244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BÁSICO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 txBox="1"/>
          <p:nvPr>
            <p:ph idx="1" type="body"/>
          </p:nvPr>
        </p:nvSpPr>
        <p:spPr>
          <a:xfrm>
            <a:off x="3535866" y="3338946"/>
            <a:ext cx="4647552" cy="173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 Holding Familiar é a própria Pessoa Jurídica Cofre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59" name="Google Shape;2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7"/>
          <p:cNvSpPr txBox="1"/>
          <p:nvPr>
            <p:ph idx="1" type="body"/>
          </p:nvPr>
        </p:nvSpPr>
        <p:spPr>
          <a:xfrm>
            <a:off x="3368963" y="2804547"/>
            <a:ext cx="6645049" cy="2239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1231"/>
              <a:buNone/>
            </a:pPr>
            <a:r>
              <a:rPr b="1" i="1" lang="pt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1: </a:t>
            </a:r>
            <a:r>
              <a:rPr lang="pt-US" sz="26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Célula cofre.</a:t>
            </a:r>
            <a:endParaRPr sz="26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1231"/>
              <a:buNone/>
            </a:pPr>
            <a:r>
              <a:rPr b="1" i="1" lang="pt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2: </a:t>
            </a:r>
            <a:r>
              <a:rPr lang="pt-US" sz="26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Transferência do patrimônio.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1231"/>
              <a:buNone/>
            </a:pPr>
            <a:r>
              <a:rPr b="1" i="1" lang="pt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3: </a:t>
            </a:r>
            <a:r>
              <a:rPr lang="pt-US" sz="26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Planejamento sucessório.</a:t>
            </a:r>
            <a:endParaRPr sz="26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2789382" y="1726333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6718" y="2989349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6717" y="3674943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6716" y="4359498"/>
            <a:ext cx="292245" cy="3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71" name="Google Shape;2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8"/>
          <p:cNvSpPr txBox="1"/>
          <p:nvPr/>
        </p:nvSpPr>
        <p:spPr>
          <a:xfrm>
            <a:off x="3251199" y="393411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Interface gráfica do usuário&#10;&#10;Descrição gerada automaticamente" id="275" name="Google Shape;27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80" name="Google Shape;2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3251199" y="393411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Diagrama&#10;&#10;Descrição gerada automaticamente" id="284" name="Google Shape;28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89" name="Google Shape;28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9"/>
          <p:cNvSpPr txBox="1"/>
          <p:nvPr/>
        </p:nvSpPr>
        <p:spPr>
          <a:xfrm>
            <a:off x="3251199" y="393411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Diagrama&#10;&#10;Descrição gerada automaticamente" id="293" name="Google Shape;293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98" name="Google Shape;2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/>
          <p:nvPr/>
        </p:nvSpPr>
        <p:spPr>
          <a:xfrm>
            <a:off x="3251199" y="393411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a&#10;&#10;Descrição gerada automaticamente" id="302" name="Google Shape;30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153" name="Google Shape;153;p2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 txBox="1"/>
          <p:nvPr>
            <p:ph type="title"/>
          </p:nvPr>
        </p:nvSpPr>
        <p:spPr>
          <a:xfrm>
            <a:off x="2419927" y="974275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COMPOSIÇÃO FAMILIAR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2558472" y="2267303"/>
            <a:ext cx="1172116" cy="6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COLAR...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07" name="Google Shape;3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 txBox="1"/>
          <p:nvPr/>
        </p:nvSpPr>
        <p:spPr>
          <a:xfrm>
            <a:off x="3251199" y="393411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Diagrama&#10;&#10;Descrição gerada automaticamente" id="311" name="Google Shape;31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/>
          <p:nvPr/>
        </p:nvSpPr>
        <p:spPr>
          <a:xfrm>
            <a:off x="3251199" y="393411"/>
            <a:ext cx="5689600" cy="1098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24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b="1" i="0" lang="pt-US" sz="44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US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undo preto com letras brancas&#10;&#10;Descrição gerada automaticamente com confiança média" id="320" name="Google Shape;32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325" name="Google Shape;325;g137aa7f4e8e_1_120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37aa7f4e8e_1_120"/>
          <p:cNvSpPr txBox="1"/>
          <p:nvPr>
            <p:ph type="title"/>
          </p:nvPr>
        </p:nvSpPr>
        <p:spPr>
          <a:xfrm>
            <a:off x="1753650" y="617250"/>
            <a:ext cx="901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</a:t>
            </a:r>
            <a:b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Básico x Inventário</a:t>
            </a:r>
            <a:endParaRPr/>
          </a:p>
        </p:txBody>
      </p:sp>
      <p:graphicFrame>
        <p:nvGraphicFramePr>
          <p:cNvPr id="327" name="Google Shape;327;g137aa7f4e8e_1_120"/>
          <p:cNvGraphicFramePr/>
          <p:nvPr/>
        </p:nvGraphicFramePr>
        <p:xfrm>
          <a:off x="2942204" y="1910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753550"/>
                <a:gridCol w="2605675"/>
              </a:tblGrid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R$ 000,00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CARTÓRIO DE NOTAS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JUNTA COMERCIAL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CONTADOR ASSISTENTE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HONORÁRIOS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IMPOSTO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32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246BB9"/>
                          </a:solidFill>
                        </a:rPr>
                        <a:t>                    DIFERENÇA DO INVENTÁRIO   </a:t>
                      </a:r>
                      <a:endParaRPr b="1" sz="1400" u="none" cap="none" strike="noStrike">
                        <a:solidFill>
                          <a:srgbClr val="246BB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R$ 0,00 = 0%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0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CUSTO DE CONTABILIDADE MENSAL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8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86CB"/>
                    </a:solidFill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CUSTO DE CONTABILIDADE ANUAL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</a:tr>
            </a:tbl>
          </a:graphicData>
        </a:graphic>
      </p:graphicFrame>
      <p:sp>
        <p:nvSpPr>
          <p:cNvPr id="328" name="Google Shape;328;g137aa7f4e8e_1_120"/>
          <p:cNvSpPr/>
          <p:nvPr/>
        </p:nvSpPr>
        <p:spPr>
          <a:xfrm rot="5400000">
            <a:off x="6617304" y="5213181"/>
            <a:ext cx="334607" cy="1921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33" name="Google Shape;3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9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59191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 txBox="1"/>
          <p:nvPr>
            <p:ph type="title"/>
          </p:nvPr>
        </p:nvSpPr>
        <p:spPr>
          <a:xfrm>
            <a:off x="2178121" y="1039820"/>
            <a:ext cx="794384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r>
              <a:rPr b="1" lang="pt-US" sz="4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DUAS CÉLULAS </a:t>
            </a: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DOMICÍLIO FISCAL </a:t>
            </a:r>
            <a:b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 VANTAJOSO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 txBox="1"/>
          <p:nvPr>
            <p:ph idx="1" type="body"/>
          </p:nvPr>
        </p:nvSpPr>
        <p:spPr>
          <a:xfrm>
            <a:off x="3273496" y="3841755"/>
            <a:ext cx="5899079" cy="2939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 sistema de Holding Familiar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mantém os bens em uma Célula Cofre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 o Controle em uma Célula Destino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42" name="Google Shape;3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 txBox="1"/>
          <p:nvPr>
            <p:ph idx="1" type="body"/>
          </p:nvPr>
        </p:nvSpPr>
        <p:spPr>
          <a:xfrm>
            <a:off x="2352818" y="2701524"/>
            <a:ext cx="10820400" cy="458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1:</a:t>
            </a:r>
            <a:r>
              <a:rPr b="1" i="1" lang="pt-US" sz="3700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Célula cofre.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2: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Transferência do patrimônio.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3: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Alteração do domicílio fiscal.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4: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Célula cofre controlada pela destino.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5: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Planejamento sucessório.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 txBox="1"/>
          <p:nvPr>
            <p:ph type="title"/>
          </p:nvPr>
        </p:nvSpPr>
        <p:spPr>
          <a:xfrm>
            <a:off x="2333768" y="1058501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lang="pt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r>
              <a:rPr b="1" lang="pt-US" sz="43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DUAS CÉLULAS </a:t>
            </a:r>
            <a:br>
              <a:rPr b="1" lang="pt-US" sz="4300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DOMICÍLIO FISCAL MAIS VANTAJOSO</a:t>
            </a:r>
            <a:endParaRPr b="1" sz="4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3889" y="2863449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424" y="3549249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635" y="4229092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424" y="4918460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1092" y="5618524"/>
            <a:ext cx="292245" cy="3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56" name="Google Shape;3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Interface gráfica do usuário&#10;&#10;Descrição gerada automaticamente" id="357" name="Google Shape;35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7690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3"/>
          <p:cNvSpPr txBox="1"/>
          <p:nvPr/>
        </p:nvSpPr>
        <p:spPr>
          <a:xfrm>
            <a:off x="2066996" y="-180163"/>
            <a:ext cx="8058007" cy="285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DUAS CÉLULAS </a:t>
            </a:r>
            <a:br>
              <a:rPr b="1" i="0" lang="pt-US" sz="43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DOMICÍLIO FISCAL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 VANTAJOSO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65" name="Google Shape;3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Ícone&#10;&#10;Descrição gerada automaticamente" id="366" name="Google Shape;36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7686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4"/>
          <p:cNvSpPr txBox="1"/>
          <p:nvPr/>
        </p:nvSpPr>
        <p:spPr>
          <a:xfrm>
            <a:off x="2066996" y="-180163"/>
            <a:ext cx="8058007" cy="285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DUAS CÉLULAS </a:t>
            </a:r>
            <a:br>
              <a:rPr b="1" i="0" lang="pt-US" sz="43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DOMICÍLIO FISCAL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 VANTAJOSO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74" name="Google Shape;37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Diagrama&#10;&#10;Descrição gerada automaticamente" id="375" name="Google Shape;37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7697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 txBox="1"/>
          <p:nvPr/>
        </p:nvSpPr>
        <p:spPr>
          <a:xfrm>
            <a:off x="2066996" y="-180163"/>
            <a:ext cx="8058007" cy="285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DUAS CÉLULAS </a:t>
            </a:r>
            <a:br>
              <a:rPr b="1" i="0" lang="pt-US" sz="43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DOMICÍLIO FISCAL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 VANTAJOSO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383" name="Google Shape;38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ção gerada automaticamente com confiança baixa" id="384" name="Google Shape;38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7688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0"/>
          <p:cNvSpPr txBox="1"/>
          <p:nvPr/>
        </p:nvSpPr>
        <p:spPr>
          <a:xfrm>
            <a:off x="2066996" y="-180163"/>
            <a:ext cx="8058007" cy="285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DUAS CÉLULAS </a:t>
            </a:r>
            <a:br>
              <a:rPr b="1" i="0" lang="pt-US" sz="4300" u="none" cap="none" strike="noStrike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DOMICÍLIO FISCAL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MAIS VANTAJOSO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392" name="Google Shape;392;p21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1"/>
          <p:cNvSpPr txBox="1"/>
          <p:nvPr>
            <p:ph type="title"/>
          </p:nvPr>
        </p:nvSpPr>
        <p:spPr>
          <a:xfrm>
            <a:off x="1864878" y="589454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</a:t>
            </a:r>
            <a:b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Duas Células x Inventário</a:t>
            </a:r>
            <a:endParaRPr/>
          </a:p>
        </p:txBody>
      </p:sp>
      <p:graphicFrame>
        <p:nvGraphicFramePr>
          <p:cNvPr id="394" name="Google Shape;394;p21"/>
          <p:cNvGraphicFramePr/>
          <p:nvPr/>
        </p:nvGraphicFramePr>
        <p:xfrm>
          <a:off x="2942204" y="1910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753550"/>
                <a:gridCol w="2605675"/>
              </a:tblGrid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R$ 000,00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CARTÓRIO DE NOTAS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JUNTA COMERCIAL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CONTADOR ASSISTENTE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HONORÁRIOS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IMPOSTO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32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246BB9"/>
                          </a:solidFill>
                        </a:rPr>
                        <a:t>                    DIFERENÇA DO INVENTÁRIO   </a:t>
                      </a:r>
                      <a:endParaRPr b="1" sz="1400" u="none" cap="none" strike="noStrike">
                        <a:solidFill>
                          <a:srgbClr val="246BB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R$ 0,00 = 0%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0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CUSTO DE CONTABILIDADE MENSAL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8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86CB"/>
                    </a:solidFill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CUSTO DE CONTABILIDADE ANUAL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p21"/>
          <p:cNvSpPr/>
          <p:nvPr/>
        </p:nvSpPr>
        <p:spPr>
          <a:xfrm rot="5400000">
            <a:off x="6617304" y="5213181"/>
            <a:ext cx="334607" cy="1921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161" name="Google Shape;161;p3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>
            <p:ph type="title"/>
          </p:nvPr>
        </p:nvSpPr>
        <p:spPr>
          <a:xfrm>
            <a:off x="2419927" y="974275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COMPOSIÇÃO FAMILIAR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2558472" y="2267303"/>
            <a:ext cx="1236236" cy="6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COLAR....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00" name="Google Shape;4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2"/>
          <p:cNvSpPr txBox="1"/>
          <p:nvPr>
            <p:ph idx="1" type="body"/>
          </p:nvPr>
        </p:nvSpPr>
        <p:spPr>
          <a:xfrm>
            <a:off x="2352818" y="2271616"/>
            <a:ext cx="10820400" cy="458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1: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Célula cofre.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2: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Transferência do patrimônio.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3: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Alteração do domicílio fiscal.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4: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Célula cofre controlada pela destino.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5: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Planejamento sucessório.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i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5: </a:t>
            </a: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Célula Destino controla a Veículo.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2"/>
          <p:cNvSpPr txBox="1"/>
          <p:nvPr>
            <p:ph type="title"/>
          </p:nvPr>
        </p:nvSpPr>
        <p:spPr>
          <a:xfrm>
            <a:off x="2352818" y="696512"/>
            <a:ext cx="861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lang="pt-US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br>
              <a:rPr b="1" lang="pt-US" sz="4300">
                <a:solidFill>
                  <a:srgbClr val="246BB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3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TRÊS CÉLULAS</a:t>
            </a:r>
            <a:endParaRPr b="1" sz="4300">
              <a:solidFill>
                <a:srgbClr val="246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3889" y="2433541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424" y="3119341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635" y="3799184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1424" y="4488552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1092" y="5188616"/>
            <a:ext cx="29224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1092" y="5844714"/>
            <a:ext cx="292245" cy="35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ndo preto com letras brancas&#10;&#10;Descrição gerada automaticamente com confiança baixa" id="415" name="Google Shape;41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drão do plano de fundo&#10;&#10;Descrição gerada automaticamente" id="416" name="Google Shape;41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18" y="1080948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1"/>
          <p:cNvSpPr txBox="1"/>
          <p:nvPr/>
        </p:nvSpPr>
        <p:spPr>
          <a:xfrm>
            <a:off x="2949444" y="201734"/>
            <a:ext cx="861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TRÊS CÉLULAS</a:t>
            </a:r>
            <a:endParaRPr b="1" i="0" sz="4300" u="none" cap="none" strike="noStrike">
              <a:solidFill>
                <a:srgbClr val="246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Ícone&#10;&#10;Descrição gerada automaticamente" id="420" name="Google Shape;420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450956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25" name="Google Shape;42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80948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2"/>
          <p:cNvSpPr txBox="1"/>
          <p:nvPr/>
        </p:nvSpPr>
        <p:spPr>
          <a:xfrm>
            <a:off x="2949444" y="201734"/>
            <a:ext cx="861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TRÊS CÉLULAS</a:t>
            </a:r>
            <a:endParaRPr b="1" i="0" sz="4300" u="none" cap="none" strike="noStrike">
              <a:solidFill>
                <a:srgbClr val="246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Ícone&#10;&#10;Descrição gerada automaticamente" id="429" name="Google Shape;429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0953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34" name="Google Shape;43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80948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3"/>
          <p:cNvSpPr txBox="1"/>
          <p:nvPr/>
        </p:nvSpPr>
        <p:spPr>
          <a:xfrm>
            <a:off x="2949444" y="201734"/>
            <a:ext cx="861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TRÊS CÉLULAS</a:t>
            </a:r>
            <a:endParaRPr b="1" i="0" sz="4300" u="none" cap="none" strike="noStrike">
              <a:solidFill>
                <a:srgbClr val="246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Ícone&#10;&#10;Descrição gerada automaticamente com confiança média" id="438" name="Google Shape;438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0958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43" name="Google Shape;44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80948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4"/>
          <p:cNvSpPr txBox="1"/>
          <p:nvPr/>
        </p:nvSpPr>
        <p:spPr>
          <a:xfrm>
            <a:off x="2949444" y="201734"/>
            <a:ext cx="861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TRÊS CÉLULAS</a:t>
            </a:r>
            <a:endParaRPr b="1" i="0" sz="4300" u="none" cap="none" strike="noStrike">
              <a:solidFill>
                <a:srgbClr val="246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relógio, azul, remoto&#10;&#10;Descrição gerada automaticamente" id="447" name="Google Shape;447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0973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52" name="Google Shape;45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80948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5"/>
          <p:cNvSpPr txBox="1"/>
          <p:nvPr/>
        </p:nvSpPr>
        <p:spPr>
          <a:xfrm>
            <a:off x="2949444" y="201734"/>
            <a:ext cx="861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</a:pPr>
            <a:r>
              <a:rPr b="1" i="0" lang="pt-US" sz="43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TRÊS CÉLULAS</a:t>
            </a:r>
            <a:endParaRPr b="1" i="0" sz="4300" u="none" cap="none" strike="noStrike">
              <a:solidFill>
                <a:srgbClr val="246B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relógio, azul, remoto&#10;&#10;Descrição gerada automaticamente" id="456" name="Google Shape;456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0973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461" name="Google Shape;461;p23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2" name="Google Shape;462;p23"/>
          <p:cNvGraphicFramePr/>
          <p:nvPr/>
        </p:nvGraphicFramePr>
        <p:xfrm>
          <a:off x="2942204" y="19102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753550"/>
                <a:gridCol w="2605675"/>
              </a:tblGrid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R$ 000,00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CARTÓRIO DE NOTAS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JUNTA COMERCIAL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CONTADOR ASSISTENTE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HONORÁRIOS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IMPOSTO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1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32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246BB9"/>
                          </a:solidFill>
                        </a:rPr>
                        <a:t>                    DIFERENÇA DO INVENTÁRIO   </a:t>
                      </a:r>
                      <a:endParaRPr b="1" sz="1400" u="none" cap="none" strike="noStrike">
                        <a:solidFill>
                          <a:srgbClr val="246BB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R$ 0,00 = 0%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0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CUSTO DE CONTABILIDADE MENSAL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8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86CB"/>
                    </a:solidFill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chemeClr val="lt1"/>
                          </a:solidFill>
                        </a:rPr>
                        <a:t>CUSTO DE CONTABILIDADE ANUAL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</a:tr>
            </a:tbl>
          </a:graphicData>
        </a:graphic>
      </p:graphicFrame>
      <p:sp>
        <p:nvSpPr>
          <p:cNvPr id="463" name="Google Shape;463;p23"/>
          <p:cNvSpPr/>
          <p:nvPr/>
        </p:nvSpPr>
        <p:spPr>
          <a:xfrm rot="5400000">
            <a:off x="6617304" y="5213181"/>
            <a:ext cx="334607" cy="192103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3"/>
          <p:cNvSpPr txBox="1"/>
          <p:nvPr>
            <p:ph type="title"/>
          </p:nvPr>
        </p:nvSpPr>
        <p:spPr>
          <a:xfrm>
            <a:off x="1864878" y="589454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</a:t>
            </a:r>
            <a:b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Três Células x Inventário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69" name="Google Shape;4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9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59191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4"/>
          <p:cNvSpPr txBox="1"/>
          <p:nvPr>
            <p:ph type="title"/>
          </p:nvPr>
        </p:nvSpPr>
        <p:spPr>
          <a:xfrm>
            <a:off x="964846" y="126760"/>
            <a:ext cx="10437687" cy="2493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 DE ESCOLHA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4"/>
          <p:cNvSpPr txBox="1"/>
          <p:nvPr>
            <p:ph idx="1" type="body"/>
          </p:nvPr>
        </p:nvSpPr>
        <p:spPr>
          <a:xfrm>
            <a:off x="2572877" y="2635861"/>
            <a:ext cx="7202574" cy="284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378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b="1" lang="pt-US" sz="2400">
                <a:solidFill>
                  <a:srgbClr val="1F5DA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três sistemas </a:t>
            </a: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garantem proteção patrimonial, economia e planejamento sucessório eficientes. A escolha deve se dar com o modelo que for mais confortável à família e que representar maior economia.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378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378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E, para ajudar nesse processo de escolha,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378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vejamos um </a:t>
            </a:r>
            <a:r>
              <a:rPr b="1" lang="pt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comparativo geral</a:t>
            </a: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478" name="Google Shape;478;p25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5"/>
          <p:cNvSpPr txBox="1"/>
          <p:nvPr>
            <p:ph type="title"/>
          </p:nvPr>
        </p:nvSpPr>
        <p:spPr>
          <a:xfrm>
            <a:off x="1790700" y="98792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 </a:t>
            </a:r>
            <a:br>
              <a:rPr b="1" lang="pt-US">
                <a:solidFill>
                  <a:srgbClr val="4C86C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DOS CINCO CENÁRIOS</a:t>
            </a:r>
            <a:endParaRPr b="1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0" name="Google Shape;480;p25"/>
          <p:cNvGraphicFramePr/>
          <p:nvPr/>
        </p:nvGraphicFramePr>
        <p:xfrm>
          <a:off x="1909763" y="2426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1908825"/>
                <a:gridCol w="2375000"/>
                <a:gridCol w="2245550"/>
                <a:gridCol w="1843075"/>
              </a:tblGrid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SISTEMA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VALORES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DIF. INVENTÁRIO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DIF. %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Inventário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Doação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1 célula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2 células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3 células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485" name="Google Shape;4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9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59191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6"/>
          <p:cNvSpPr txBox="1"/>
          <p:nvPr>
            <p:ph type="title"/>
          </p:nvPr>
        </p:nvSpPr>
        <p:spPr>
          <a:xfrm>
            <a:off x="964933" y="1592369"/>
            <a:ext cx="10437600" cy="1636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ATENÇÃO ESPECIAL AO </a:t>
            </a:r>
            <a:r>
              <a:rPr b="1" lang="pt-US" sz="66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ITBI</a:t>
            </a:r>
            <a:endParaRPr b="1" sz="44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6"/>
          <p:cNvSpPr txBox="1"/>
          <p:nvPr>
            <p:ph idx="1" type="body"/>
          </p:nvPr>
        </p:nvSpPr>
        <p:spPr>
          <a:xfrm>
            <a:off x="2231887" y="3200400"/>
            <a:ext cx="7927258" cy="2305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Algumas cidades vêm adotando erroneamente uma cobrança de ITBI. A Jurisprudência vem intervindo contra esses municípios. Mas é importante estar ciente da possibilidade de haver tal cobrança na formação do sistema.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168" name="Google Shape;168;p54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4"/>
          <p:cNvSpPr txBox="1"/>
          <p:nvPr>
            <p:ph type="title"/>
          </p:nvPr>
        </p:nvSpPr>
        <p:spPr>
          <a:xfrm>
            <a:off x="976543" y="561287"/>
            <a:ext cx="10085033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 PATRIMONIAL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0" name="Google Shape;170;p54"/>
          <p:cNvGraphicFramePr/>
          <p:nvPr/>
        </p:nvGraphicFramePr>
        <p:xfrm>
          <a:off x="976544" y="1801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5584050"/>
                <a:gridCol w="2254925"/>
                <a:gridCol w="2399925"/>
              </a:tblGrid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  BEM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70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VALOR DIRPF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70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VALOR MERCADO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70:0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  IMÓVEL 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R$ 250.000,00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R$ 1.150.000,00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1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  IMÓVEL 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R$ 600.000,00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R$ 3.000.000,00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2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  IMÓVEL 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R$ 450.000,00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R$ 2.000.000,00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3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  IMÓVEL 4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R$ 450.000,00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R$ 450.000,00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4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  INVESTIMENTOS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R$ 3.000.000,00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R$ 3.000.000,00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70:5:2"/>
                      </a:ext>
                    </a:extLst>
                  </a:tcPr>
                </a:tc>
              </a:tr>
              <a:tr h="61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rgbClr val="FFFFFF"/>
                          </a:solidFill>
                        </a:rPr>
                        <a:t>  TOTAL</a:t>
                      </a:r>
                      <a:endParaRPr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70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rgbClr val="FFFFFF"/>
                          </a:solidFill>
                        </a:rPr>
                        <a:t>R$ 4.300.000,00</a:t>
                      </a:r>
                      <a:endParaRPr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70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rgbClr val="FFFFFF"/>
                          </a:solidFill>
                        </a:rPr>
                        <a:t>R$ 9.150.000,00</a:t>
                      </a:r>
                      <a:endParaRPr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70:6:2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494" name="Google Shape;494;p66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6"/>
          <p:cNvSpPr txBox="1"/>
          <p:nvPr>
            <p:ph type="title"/>
          </p:nvPr>
        </p:nvSpPr>
        <p:spPr>
          <a:xfrm>
            <a:off x="1790700" y="98792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 </a:t>
            </a:r>
            <a:br>
              <a:rPr b="1" lang="pt-US">
                <a:solidFill>
                  <a:srgbClr val="4C86C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DOS CINCO CENÁRIOS</a:t>
            </a:r>
            <a:endParaRPr b="1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6"/>
          <p:cNvSpPr txBox="1"/>
          <p:nvPr/>
        </p:nvSpPr>
        <p:spPr>
          <a:xfrm>
            <a:off x="4529137" y="2164845"/>
            <a:ext cx="31337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US" sz="16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Possível ITBI =  </a:t>
            </a:r>
            <a:r>
              <a:rPr b="1" i="0" lang="pt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R$ 000.000,00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7" name="Google Shape;497;p66"/>
          <p:cNvGraphicFramePr/>
          <p:nvPr/>
        </p:nvGraphicFramePr>
        <p:xfrm>
          <a:off x="1909763" y="26109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1908825"/>
                <a:gridCol w="2375000"/>
                <a:gridCol w="2245550"/>
                <a:gridCol w="1843075"/>
              </a:tblGrid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SISTEMA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VALORES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DIF. INVENTÁRIO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DIF. %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Inventário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Doação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1 célula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2 células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9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3 células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0%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502" name="Google Shape;5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9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8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59191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"/>
          <p:cNvSpPr txBox="1"/>
          <p:nvPr>
            <p:ph type="title"/>
          </p:nvPr>
        </p:nvSpPr>
        <p:spPr>
          <a:xfrm>
            <a:off x="964846" y="1496290"/>
            <a:ext cx="10437687" cy="1123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HONORÁRIOS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 txBox="1"/>
          <p:nvPr>
            <p:ph idx="1" type="body"/>
          </p:nvPr>
        </p:nvSpPr>
        <p:spPr>
          <a:xfrm>
            <a:off x="2572877" y="2635861"/>
            <a:ext cx="7202574" cy="284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9099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Orçamento do serviço de construção 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9099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do Sistema de Holding Familiar.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9099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9099"/>
              <a:buNone/>
            </a:pPr>
            <a:r>
              <a:rPr lang="pt-US" sz="2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Os honorários para a prestação do serviço de montagem do sistema de Holding familiar é calculado com base na quantidade de horas de trabalho que serão empregadas, conforme a seguinte tabela: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511" name="Google Shape;511;p7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"/>
          <p:cNvSpPr txBox="1"/>
          <p:nvPr>
            <p:ph type="title"/>
          </p:nvPr>
        </p:nvSpPr>
        <p:spPr>
          <a:xfrm>
            <a:off x="1790694" y="374536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HONORÁRIOS</a:t>
            </a:r>
            <a:endParaRPr b="1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3" name="Google Shape;513;p7"/>
          <p:cNvGraphicFramePr/>
          <p:nvPr/>
        </p:nvGraphicFramePr>
        <p:xfrm>
          <a:off x="2195897" y="125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565225"/>
                <a:gridCol w="1228425"/>
                <a:gridCol w="1524000"/>
                <a:gridCol w="1478975"/>
              </a:tblGrid>
              <a:tr h="33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ATO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BÁSICO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2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3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Sessão de viabilidade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Doação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Reunião de apresentação e Aprovação do Croqui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Análise e capitulação da documentação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Produção das minutas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Constituição da Célula Cofre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Integralização dos Bens na Célula Cofre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Processamento de ITBI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Registro de Imóveis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Alteração de Domicílior Fiscal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Implementação de Endereço Fiscal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Constituição da Célula Destino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Constituição da Célula Veículo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Formação da Célula Veículo como controladora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Planejamento Sucessório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Aquisição da Célula Cofre pela Célula Destino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Aquisição da Célula Veículo pela Célula Destino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Processamento do Imposto de Doação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Acordo de Sócios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8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Reuniões com agentes financeiros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53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518" name="Google Shape;518;p13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9" name="Google Shape;519;p13"/>
          <p:cNvGraphicFramePr/>
          <p:nvPr/>
        </p:nvGraphicFramePr>
        <p:xfrm>
          <a:off x="2195872" y="646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124275"/>
                <a:gridCol w="1669400"/>
                <a:gridCol w="1524000"/>
                <a:gridCol w="1478975"/>
              </a:tblGrid>
              <a:tr h="409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ATO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BÁSICO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2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3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Preço da hora de trabalho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Preço total dos honorários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Para Célula Operacional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Com Célula Operacional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" name="Google Shape;520;p13"/>
          <p:cNvGraphicFramePr/>
          <p:nvPr/>
        </p:nvGraphicFramePr>
        <p:xfrm>
          <a:off x="2195872" y="3037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124275"/>
                <a:gridCol w="1669400"/>
                <a:gridCol w="1524000"/>
                <a:gridCol w="1478975"/>
              </a:tblGrid>
              <a:tr h="39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ATO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BÁSICO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2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3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Sessão de Viabilidade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Incentivo “Resolvedores” na SV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Pagamento do Croqui Estrutural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Incentivo “Resolvedores” no CE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TOTAL A DEDUZIR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5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5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5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5DA1"/>
                    </a:solidFill>
                  </a:tcPr>
                </a:tc>
              </a:tr>
            </a:tbl>
          </a:graphicData>
        </a:graphic>
      </p:graphicFrame>
      <p:sp>
        <p:nvSpPr>
          <p:cNvPr id="521" name="Google Shape;521;p13"/>
          <p:cNvSpPr txBox="1"/>
          <p:nvPr>
            <p:ph type="title"/>
          </p:nvPr>
        </p:nvSpPr>
        <p:spPr>
          <a:xfrm>
            <a:off x="2195871" y="1922962"/>
            <a:ext cx="7796644" cy="1123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Deduções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2" name="Google Shape;522;p13"/>
          <p:cNvGraphicFramePr/>
          <p:nvPr/>
        </p:nvGraphicFramePr>
        <p:xfrm>
          <a:off x="2195871" y="54333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124275"/>
                <a:gridCol w="1669400"/>
                <a:gridCol w="1524000"/>
                <a:gridCol w="1478975"/>
              </a:tblGrid>
              <a:tr h="39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Saldo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Incentivo Resolvedores (10%)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Novo saldo a pagar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527" name="Google Shape;527;p15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8" name="Google Shape;528;p15"/>
          <p:cNvGraphicFramePr/>
          <p:nvPr/>
        </p:nvGraphicFramePr>
        <p:xfrm>
          <a:off x="2195872" y="26596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124275"/>
                <a:gridCol w="1669400"/>
                <a:gridCol w="1524000"/>
                <a:gridCol w="1478975"/>
              </a:tblGrid>
              <a:tr h="45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ATO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BÁSICO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2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3 CÉLULAS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</a:tcPr>
                </a:tc>
              </a:tr>
              <a:tr h="40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Saldo em 3 partes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0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Entrada (30%)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0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Entrega das minutas (30%)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40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Quando finalizado (40%)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529" name="Google Shape;529;p15"/>
          <p:cNvSpPr txBox="1"/>
          <p:nvPr/>
        </p:nvSpPr>
        <p:spPr>
          <a:xfrm>
            <a:off x="2262909" y="1210555"/>
            <a:ext cx="7729606" cy="1123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i="0" lang="pt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 DE PAGAMENTO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5"/>
          <p:cNvSpPr txBox="1"/>
          <p:nvPr/>
        </p:nvSpPr>
        <p:spPr>
          <a:xfrm>
            <a:off x="3140213" y="2164845"/>
            <a:ext cx="60742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US" sz="16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Sinal de Incentivo Resolvedores 10% maior =  </a:t>
            </a:r>
            <a:r>
              <a:rPr b="1" i="0" lang="pt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R$ 000.000,00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uma pessoa&#10;&#10;Descrição gerada automaticamente com confiança média" id="535" name="Google Shape;535;p18"/>
          <p:cNvPicPr preferRelativeResize="0"/>
          <p:nvPr/>
        </p:nvPicPr>
        <p:blipFill rotWithShape="1">
          <a:blip r:embed="rId3">
            <a:alphaModFix/>
          </a:blip>
          <a:srcRect b="18586" l="0" r="0" t="0"/>
          <a:stretch/>
        </p:blipFill>
        <p:spPr>
          <a:xfrm>
            <a:off x="-1193850" y="0"/>
            <a:ext cx="14461000" cy="70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8"/>
          <p:cNvSpPr txBox="1"/>
          <p:nvPr/>
        </p:nvSpPr>
        <p:spPr>
          <a:xfrm>
            <a:off x="3681200" y="5609575"/>
            <a:ext cx="471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INSERIR AQUI A LOGO DO SEU ESCRITÓRIO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>
            <p:ph type="title"/>
          </p:nvPr>
        </p:nvSpPr>
        <p:spPr>
          <a:xfrm>
            <a:off x="1539566" y="1646245"/>
            <a:ext cx="10437687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que, neste caso,</a:t>
            </a:r>
            <a:br>
              <a:rPr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adotar o sistema de holding familiar não é </a:t>
            </a:r>
            <a:br>
              <a:rPr lang="pt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SÓ UMA BOA OPÇÃO, MAS UMA NECESSIDADE?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>
            <p:ph idx="1" type="body"/>
          </p:nvPr>
        </p:nvSpPr>
        <p:spPr>
          <a:xfrm>
            <a:off x="1539578" y="4445000"/>
            <a:ext cx="8692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</a:rPr>
              <a:t>Por causa dos impactos do Inventário </a:t>
            </a:r>
            <a:endParaRPr>
              <a:solidFill>
                <a:srgbClr val="A5A5A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</a:rPr>
              <a:t>que recairão sobre os sucessores dos titulares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</a:rPr>
              <a:t>do patrimônio, um dia...</a:t>
            </a:r>
            <a:endParaRPr>
              <a:solidFill>
                <a:srgbClr val="A5A5A5"/>
              </a:solidFill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184" name="Google Shape;184;p5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>
            <p:ph type="title"/>
          </p:nvPr>
        </p:nvSpPr>
        <p:spPr>
          <a:xfrm>
            <a:off x="2113349" y="445715"/>
            <a:ext cx="7439023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IMPACTO DE UM INVENTÁRIO</a:t>
            </a:r>
            <a:endParaRPr b="1" sz="3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5"/>
          <p:cNvGraphicFramePr/>
          <p:nvPr/>
        </p:nvGraphicFramePr>
        <p:xfrm>
          <a:off x="2113350" y="1496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4090425"/>
                <a:gridCol w="3348600"/>
              </a:tblGrid>
              <a:tr h="46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86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R$ 9.150.000,00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86:0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CARTÓRIO DE NOTAS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R$ 6.000,00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1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CERTIDÕES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R$ 5.000,00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2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CARTÓRIO DE IMÓVEIS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R$ 30.750,00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3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HONORÁRIOS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R$ 457.500,00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4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IMPOSTO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R$ 732.000,00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5:1"/>
                      </a:ext>
                    </a:extLst>
                  </a:tcPr>
                </a:tc>
              </a:tr>
              <a:tr h="46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TOTAL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US" sz="1800" u="none" cap="none" strike="noStrike">
                          <a:solidFill>
                            <a:schemeClr val="dk1"/>
                          </a:solidFill>
                        </a:rPr>
                        <a:t>R$ 1.231.250,00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6:1"/>
                      </a:ext>
                    </a:extLst>
                  </a:tcPr>
                </a:tc>
              </a:tr>
              <a:tr h="5319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US" sz="1200" u="none" cap="none" strike="noStrike">
                          <a:solidFill>
                            <a:srgbClr val="246BB9"/>
                          </a:solidFill>
                        </a:rPr>
                        <a:t>LEVANTAMENTO DOS INVESTIMENTOS PARA PAGAMENTO DAS DESPESAS DO INVENTÁRIO</a:t>
                      </a:r>
                      <a:endParaRPr b="1" sz="1200" u="none" cap="none" strike="noStrike">
                        <a:solidFill>
                          <a:srgbClr val="246BB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186:7:0"/>
                      </a:ext>
                    </a:extLst>
                  </a:tcPr>
                </a:tc>
                <a:tc hMerge="1"/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VALOR A LEVANTAR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R$ 1.231.250,00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8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ORIGINÁRIO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R$ 861.875,00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9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RENDIMENTOS (G. CAP)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R$ 369.375,00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10:1"/>
                      </a:ext>
                    </a:extLst>
                  </a:tcPr>
                </a:tc>
              </a:tr>
              <a:tr h="33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US" sz="1400" u="none" cap="none" strike="noStrike">
                          <a:solidFill>
                            <a:schemeClr val="dk1"/>
                          </a:solidFill>
                        </a:rPr>
                        <a:t>I.R. / GANHO DE CAPITAL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US" sz="1200" u="none" cap="none" strike="noStrike">
                          <a:solidFill>
                            <a:schemeClr val="dk1"/>
                          </a:solidFill>
                        </a:rPr>
                        <a:t>R$ 55.406,25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86:11:1"/>
                      </a:ext>
                    </a:extLst>
                  </a:tcPr>
                </a:tc>
              </a:tr>
              <a:tr h="46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CUSTO DO INVENTÁRIO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86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R$ 1.286.656,25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86:12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a de computador com fundo azul&#10;&#10;Descrição gerada automaticamente com confiança média" id="191" name="Google Shape;191;g137aa7f4e8e_1_125"/>
          <p:cNvPicPr preferRelativeResize="0"/>
          <p:nvPr/>
        </p:nvPicPr>
        <p:blipFill rotWithShape="1">
          <a:blip r:embed="rId3">
            <a:alphaModFix/>
          </a:blip>
          <a:srcRect b="3419" l="17362" r="0" t="-3420"/>
          <a:stretch/>
        </p:blipFill>
        <p:spPr>
          <a:xfrm>
            <a:off x="-180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g137aa7f4e8e_1_125"/>
          <p:cNvGraphicFramePr/>
          <p:nvPr/>
        </p:nvGraphicFramePr>
        <p:xfrm>
          <a:off x="2870632" y="22789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{EB0B99D8-29D2-418C-9564-0551356F3A16}</a:tableStyleId>
              </a:tblPr>
              <a:tblGrid>
                <a:gridCol w="3563600"/>
                <a:gridCol w="2473800"/>
              </a:tblGrid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BASE DE CÁLCULO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9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R$ 0000,00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92:0:1"/>
                      </a:ext>
                    </a:extLst>
                  </a:tcPr>
                </a:tc>
              </a:tr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CARTÓRIO DE NOTAS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1:1"/>
                      </a:ext>
                    </a:extLst>
                  </a:tcPr>
                </a:tc>
              </a:tr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CERTIDÕES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2:1"/>
                      </a:ext>
                    </a:extLst>
                  </a:tcPr>
                </a:tc>
              </a:tr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CARTÓRIO DE IMÓVEIS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3:1"/>
                      </a:ext>
                    </a:extLst>
                  </a:tcPr>
                </a:tc>
              </a:tr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HONORÁRIOS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4:1"/>
                      </a:ext>
                    </a:extLst>
                  </a:tcPr>
                </a:tc>
              </a:tr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IMPOSTO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US" sz="1600" u="none" cap="none" strike="noStrike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  <a:extLst>
                      <a:ext uri="http://customooxmlschemas.google.com/">
                        <go:slidesCustomData xmlns:go="http://customooxmlschemas.google.com/" cellId="192:5:1"/>
                      </a:ext>
                    </a:extLst>
                  </a:tcPr>
                </a:tc>
              </a:tr>
              <a:tr h="38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92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US" sz="1800" u="none" cap="none" strike="noStrike">
                          <a:solidFill>
                            <a:srgbClr val="FFFFFF"/>
                          </a:solidFill>
                        </a:rPr>
                        <a:t>R$ 0,00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92:6:1"/>
                      </a:ext>
                    </a:extLst>
                  </a:tcPr>
                </a:tc>
              </a:tr>
              <a:tr h="29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192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192:7:1"/>
                      </a:ext>
                    </a:extLst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US" sz="1400" u="none" cap="none" strike="noStrike">
                          <a:solidFill>
                            <a:srgbClr val="246BB9"/>
                          </a:solidFill>
                        </a:rPr>
                        <a:t>                    DIFERENÇA DO INVENTÁRIO   </a:t>
                      </a:r>
                      <a:endParaRPr b="1" sz="1400" u="none" cap="none" strike="noStrike">
                        <a:solidFill>
                          <a:srgbClr val="246BB9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  <a:extLst>
                      <a:ext uri="http://customooxmlschemas.google.com/">
                        <go:slidesCustomData xmlns:go="http://customooxmlschemas.google.com/" cellId="192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US" sz="1600" u="none" cap="none" strike="noStrike">
                          <a:solidFill>
                            <a:schemeClr val="lt1"/>
                          </a:solidFill>
                        </a:rPr>
                        <a:t>R$ 0,00 = 0%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46BB9"/>
                    </a:solidFill>
                    <a:extLst>
                      <a:ext uri="http://customooxmlschemas.google.com/">
                        <go:slidesCustomData xmlns:go="http://customooxmlschemas.google.com/" cellId="192:8:1"/>
                      </a:ext>
                    </a:extLst>
                  </a:tcPr>
                </a:tc>
              </a:tr>
            </a:tbl>
          </a:graphicData>
        </a:graphic>
      </p:graphicFrame>
      <p:sp>
        <p:nvSpPr>
          <p:cNvPr id="193" name="Google Shape;193;g137aa7f4e8e_1_125"/>
          <p:cNvSpPr/>
          <p:nvPr/>
        </p:nvSpPr>
        <p:spPr>
          <a:xfrm rot="5400000">
            <a:off x="6282163" y="5392334"/>
            <a:ext cx="397434" cy="141681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37aa7f4e8e_1_125"/>
          <p:cNvSpPr txBox="1"/>
          <p:nvPr>
            <p:ph type="title"/>
          </p:nvPr>
        </p:nvSpPr>
        <p:spPr>
          <a:xfrm>
            <a:off x="2870632" y="876022"/>
            <a:ext cx="6037407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pt-US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COMPARAÇÃO COM A DOAÇÃO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>
            <p:ph type="title"/>
          </p:nvPr>
        </p:nvSpPr>
        <p:spPr>
          <a:xfrm>
            <a:off x="2276475" y="-190994"/>
            <a:ext cx="7639050" cy="42777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QUEM NÃO TEM VIDA ETERNA, NÃO DEVE TER BENS EM SEU NOME!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3293053" y="4086803"/>
            <a:ext cx="5605894" cy="1161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Uma mudança de cultura e de paradigma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/>
          <p:nvPr>
            <p:ph type="title"/>
          </p:nvPr>
        </p:nvSpPr>
        <p:spPr>
          <a:xfrm>
            <a:off x="2618795" y="949392"/>
            <a:ext cx="6991360" cy="30566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FUNCIONARÁ</a:t>
            </a:r>
            <a:b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MEU SISTEMA DE HOLDING FAMILIAR?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3294784" y="4034624"/>
            <a:ext cx="5602432" cy="1903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pt-US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 foco é garantir que o dono do patrimônio hoje continue sob absoluto controle de seus bens SEMPRE</a:t>
            </a:r>
            <a:endParaRPr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45191"/>
            <a:ext cx="798990" cy="469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7173" y="1151727"/>
            <a:ext cx="732809" cy="474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ilha de Vapor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2021-05-02T04:01:06Z</dcterms:created>
  <dc:creator>Carvalho de Sá e Montenegro Advogados Associados</dc:creator>
</cp:coreProperties>
</file>