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309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311" r:id="rId16"/>
    <p:sldId id="312" r:id="rId17"/>
    <p:sldId id="329" r:id="rId18"/>
    <p:sldId id="313" r:id="rId19"/>
    <p:sldId id="315" r:id="rId20"/>
    <p:sldId id="316" r:id="rId21"/>
    <p:sldId id="317" r:id="rId22"/>
    <p:sldId id="275" r:id="rId23"/>
    <p:sldId id="276" r:id="rId24"/>
    <p:sldId id="281" r:id="rId25"/>
    <p:sldId id="280" r:id="rId26"/>
    <p:sldId id="282" r:id="rId27"/>
    <p:sldId id="283" r:id="rId28"/>
    <p:sldId id="324" r:id="rId29"/>
    <p:sldId id="285" r:id="rId30"/>
    <p:sldId id="327" r:id="rId31"/>
    <p:sldId id="287" r:id="rId32"/>
    <p:sldId id="288" r:id="rId33"/>
    <p:sldId id="293" r:id="rId34"/>
    <p:sldId id="330" r:id="rId35"/>
    <p:sldId id="335" r:id="rId36"/>
    <p:sldId id="336" r:id="rId37"/>
    <p:sldId id="331" r:id="rId38"/>
    <p:sldId id="332" r:id="rId39"/>
    <p:sldId id="333" r:id="rId40"/>
    <p:sldId id="334" r:id="rId41"/>
    <p:sldId id="337" r:id="rId42"/>
    <p:sldId id="338" r:id="rId43"/>
    <p:sldId id="328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0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9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43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8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7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0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4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C73D-A8AA-4BE1-8E41-1763C756CA1D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0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398226"/>
            <a:ext cx="1896836" cy="12017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3454360" y="1680511"/>
            <a:ext cx="4398870" cy="285623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2266279" y="988617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EVITE OS CUSTOS DO INVENTÁRIO,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4575" y="4368467"/>
            <a:ext cx="5300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Faça uma Holding!!!</a:t>
            </a:r>
            <a:endParaRPr lang="pt-BR" sz="4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869743" y="2012837"/>
            <a:ext cx="667943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065530">
              <a:lnSpc>
                <a:spcPct val="125000"/>
              </a:lnSpc>
              <a:spcBef>
                <a:spcPts val="100"/>
              </a:spcBef>
            </a:pPr>
            <a:r>
              <a:rPr lang="pt-BR" sz="2400" spc="265" dirty="0" smtClean="0">
                <a:latin typeface="Lucida Sans" panose="020B0602030504020204" pitchFamily="34" charset="0"/>
              </a:rPr>
              <a:t>COMO</a:t>
            </a:r>
            <a:r>
              <a:rPr lang="pt-BR" sz="2400" spc="-160" dirty="0" smtClean="0">
                <a:latin typeface="Lucida Sans" panose="020B0602030504020204" pitchFamily="34" charset="0"/>
              </a:rPr>
              <a:t> </a:t>
            </a:r>
            <a:r>
              <a:rPr lang="pt-BR" sz="2400" spc="30" dirty="0" smtClean="0">
                <a:latin typeface="Lucida Sans" panose="020B0602030504020204" pitchFamily="34" charset="0"/>
              </a:rPr>
              <a:t>FUNCIONA</a:t>
            </a:r>
            <a:endParaRPr lang="pt-BR" sz="2400" spc="-160" dirty="0" smtClean="0">
              <a:latin typeface="Lucida Sans" panose="020B0602030504020204" pitchFamily="34" charset="0"/>
            </a:endParaRPr>
          </a:p>
          <a:p>
            <a:pPr marL="12700" marR="5080" indent="1065530">
              <a:lnSpc>
                <a:spcPct val="125000"/>
              </a:lnSpc>
              <a:spcBef>
                <a:spcPts val="100"/>
              </a:spcBef>
            </a:pPr>
            <a:r>
              <a:rPr lang="pt-BR" sz="2400" dirty="0" smtClean="0">
                <a:latin typeface="Lucida Sans" panose="020B0602030504020204" pitchFamily="34" charset="0"/>
              </a:rPr>
              <a:t>O </a:t>
            </a:r>
            <a:r>
              <a:rPr lang="pt-BR" sz="2400" spc="-935" dirty="0" smtClean="0">
                <a:latin typeface="Lucida Sans" panose="020B0602030504020204" pitchFamily="34" charset="0"/>
              </a:rPr>
              <a:t> </a:t>
            </a:r>
            <a:r>
              <a:rPr lang="pt-BR" sz="2400" spc="-110" dirty="0" smtClean="0">
                <a:latin typeface="Lucida Sans" panose="020B0602030504020204" pitchFamily="34" charset="0"/>
              </a:rPr>
              <a:t>SISTEM</a:t>
            </a:r>
            <a:r>
              <a:rPr lang="pt-BR" sz="2400" spc="-130" dirty="0" smtClean="0">
                <a:latin typeface="Lucida Sans" panose="020B0602030504020204" pitchFamily="34" charset="0"/>
              </a:rPr>
              <a:t>A</a:t>
            </a:r>
            <a:r>
              <a:rPr lang="pt-BR" sz="2400" spc="-125" dirty="0" smtClean="0">
                <a:latin typeface="Lucida Sans" panose="020B0602030504020204" pitchFamily="34" charset="0"/>
              </a:rPr>
              <a:t> </a:t>
            </a:r>
            <a:r>
              <a:rPr lang="pt-BR" sz="2400" spc="-25" dirty="0" smtClean="0">
                <a:latin typeface="Lucida Sans" panose="020B0602030504020204" pitchFamily="34" charset="0"/>
              </a:rPr>
              <a:t>D</a:t>
            </a:r>
            <a:r>
              <a:rPr lang="pt-BR" sz="2400" spc="-15" dirty="0" smtClean="0">
                <a:latin typeface="Lucida Sans" panose="020B0602030504020204" pitchFamily="34" charset="0"/>
              </a:rPr>
              <a:t>E</a:t>
            </a:r>
            <a:r>
              <a:rPr lang="pt-BR" sz="2400" spc="-114" dirty="0" smtClean="0">
                <a:latin typeface="Lucida Sans" panose="020B0602030504020204" pitchFamily="34" charset="0"/>
              </a:rPr>
              <a:t> </a:t>
            </a:r>
            <a:r>
              <a:rPr lang="pt-BR" sz="2400" spc="1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HOLDIN</a:t>
            </a:r>
            <a:r>
              <a:rPr lang="pt-BR" sz="2400" spc="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G</a:t>
            </a:r>
            <a:r>
              <a:rPr lang="pt-BR" sz="2400" spc="-1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spc="-5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FAMILIA</a:t>
            </a:r>
            <a:r>
              <a:rPr lang="pt-BR" sz="2400" spc="-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  <a:r>
              <a:rPr lang="pt-BR" sz="2400" spc="505" dirty="0" smtClean="0">
                <a:latin typeface="Lucida Sans" panose="020B0602030504020204" pitchFamily="34" charset="0"/>
              </a:rPr>
              <a:t>?</a:t>
            </a:r>
            <a:endParaRPr lang="pt-BR" sz="2400" spc="505" dirty="0">
              <a:latin typeface="Lucida Sans" panose="020B0602030504020204" pitchFamily="34" charset="0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784139" y="3674817"/>
            <a:ext cx="5510790" cy="75341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344170" algn="r">
              <a:lnSpc>
                <a:spcPts val="1780"/>
              </a:lnSpc>
              <a:spcBef>
                <a:spcPts val="325"/>
              </a:spcBef>
            </a:pP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foco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garantir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que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>
                <a:solidFill>
                  <a:srgbClr val="0070C0"/>
                </a:solidFill>
                <a:latin typeface="Lucida Sans Unicode"/>
                <a:cs typeface="Lucida Sans Unicode"/>
              </a:rPr>
              <a:t>dono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do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patrimônio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hoje </a:t>
            </a:r>
            <a:r>
              <a:rPr sz="2000" spc="-509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0070C0"/>
                </a:solidFill>
                <a:latin typeface="Lucida Sans Unicode"/>
                <a:cs typeface="Lucida Sans Unicode"/>
              </a:rPr>
              <a:t>continue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sob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absoluto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controle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seus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bens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SEMPRE</a:t>
            </a:r>
            <a:r>
              <a:rPr lang="pt-BR" sz="2000" dirty="0" smtClean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608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99456" y="1561299"/>
            <a:ext cx="7553225" cy="842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9525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-110" dirty="0" smtClean="0">
                <a:latin typeface="Lucida Sans" panose="020B0602030504020204" pitchFamily="34" charset="0"/>
              </a:rPr>
              <a:t>SISTEM</a:t>
            </a:r>
            <a:r>
              <a:rPr lang="pt-BR" sz="2000" b="1" spc="-130" dirty="0" smtClean="0">
                <a:latin typeface="Lucida Sans" panose="020B0602030504020204" pitchFamily="34" charset="0"/>
              </a:rPr>
              <a:t>A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50" dirty="0" smtClean="0">
                <a:latin typeface="Lucida Sans" panose="020B0602030504020204" pitchFamily="34" charset="0"/>
              </a:rPr>
              <a:t>QU</a:t>
            </a:r>
            <a:r>
              <a:rPr lang="pt-BR" sz="2000" b="1" spc="40" dirty="0" smtClean="0">
                <a:latin typeface="Lucida Sans" panose="020B0602030504020204" pitchFamily="34" charset="0"/>
              </a:rPr>
              <a:t>E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80" dirty="0" smtClean="0">
                <a:latin typeface="Lucida Sans" panose="020B0602030504020204" pitchFamily="34" charset="0"/>
              </a:rPr>
              <a:t>OPER</a:t>
            </a:r>
            <a:r>
              <a:rPr lang="pt-BR" sz="2000" b="1" spc="95" dirty="0" smtClean="0">
                <a:latin typeface="Lucida Sans" panose="020B0602030504020204" pitchFamily="34" charset="0"/>
              </a:rPr>
              <a:t>A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270" dirty="0" smtClean="0">
                <a:latin typeface="Lucida Sans" panose="020B0602030504020204" pitchFamily="34" charset="0"/>
              </a:rPr>
              <a:t>O</a:t>
            </a:r>
            <a:r>
              <a:rPr lang="pt-BR" sz="2000" b="1" spc="-130" dirty="0" smtClean="0">
                <a:latin typeface="Lucida Sans" panose="020B0602030504020204" pitchFamily="34" charset="0"/>
              </a:rPr>
              <a:t> </a:t>
            </a:r>
            <a:r>
              <a:rPr lang="pt-BR" sz="2000" b="1" spc="20" dirty="0" smtClean="0">
                <a:latin typeface="Lucida Sans" panose="020B0602030504020204" pitchFamily="34" charset="0"/>
              </a:rPr>
              <a:t>UM</a:t>
            </a:r>
          </a:p>
          <a:p>
            <a:pPr marR="5080" algn="r">
              <a:lnSpc>
                <a:spcPts val="3420"/>
              </a:lnSpc>
            </a:pPr>
            <a:r>
              <a:rPr lang="pt-BR" sz="2000" b="1" spc="7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COFRE</a:t>
            </a:r>
            <a:endParaRPr lang="pt-BR" sz="2000" b="1" spc="70" dirty="0">
              <a:solidFill>
                <a:srgbClr val="FFC000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206375" y="2446157"/>
            <a:ext cx="7446306" cy="317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67183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hoje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estão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em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nome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0" dirty="0" err="1" smtClean="0">
                <a:latin typeface="Lucida Sans Unicode"/>
                <a:cs typeface="Lucida Sans Unicode"/>
              </a:rPr>
              <a:t>Física</a:t>
            </a:r>
            <a:r>
              <a:rPr sz="1650" spc="-509" dirty="0" smtClean="0">
                <a:latin typeface="Lucida Sans Unicode"/>
                <a:cs typeface="Lucida Sans Unicode"/>
              </a:rPr>
              <a:t> </a:t>
            </a:r>
            <a:r>
              <a:rPr sz="1650" spc="-10" dirty="0" err="1">
                <a:latin typeface="Lucida Sans Unicode"/>
                <a:cs typeface="Lucida Sans Unicode"/>
              </a:rPr>
              <a:t>migram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80" dirty="0" smtClean="0">
                <a:latin typeface="Lucida Sans Unicode"/>
                <a:cs typeface="Lucida Sans Unicode"/>
              </a:rPr>
              <a:t>para</a:t>
            </a:r>
            <a:r>
              <a:rPr lang="pt-BR" sz="1650" spc="80" dirty="0" smtClean="0">
                <a:latin typeface="Lucida Sans Unicode"/>
                <a:cs typeface="Lucida Sans Unicode"/>
              </a:rPr>
              <a:t> a</a:t>
            </a:r>
            <a:r>
              <a:rPr sz="1650" spc="-70" dirty="0" smtClean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Jurídica.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50" dirty="0">
                <a:latin typeface="Lucida Sans Unicode"/>
                <a:cs typeface="Lucida Sans Unicode"/>
              </a:rPr>
              <a:t>Uma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Jurídica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diferente,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realiza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nenhuma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atividade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econômica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diretamente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apenas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vai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guardar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seu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bens</a:t>
            </a:r>
            <a:r>
              <a:rPr sz="1650" spc="-10" dirty="0">
                <a:latin typeface="Lucida Sans Unicode"/>
                <a:cs typeface="Lucida Sans Unicode"/>
              </a:rPr>
              <a:t>.</a:t>
            </a:r>
            <a:r>
              <a:rPr sz="1650" spc="-5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U</a:t>
            </a:r>
            <a:r>
              <a:rPr sz="1650" spc="-35" dirty="0">
                <a:solidFill>
                  <a:srgbClr val="FFC000"/>
                </a:solidFill>
                <a:latin typeface="Lucida Sans Unicode"/>
                <a:cs typeface="Lucida Sans Unicode"/>
              </a:rPr>
              <a:t>m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COFRE...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12192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80" dirty="0">
                <a:latin typeface="Lucida Sans Unicode"/>
                <a:cs typeface="Lucida Sans Unicode"/>
              </a:rPr>
              <a:t>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Física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fica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despida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patrimônio.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Até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sua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DIRP</a:t>
            </a:r>
            <a:r>
              <a:rPr sz="1650" spc="-35" dirty="0">
                <a:latin typeface="Lucida Sans Unicode"/>
                <a:cs typeface="Lucida Sans Unicode"/>
              </a:rPr>
              <a:t>F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continu</a:t>
            </a:r>
            <a:r>
              <a:rPr sz="1650" spc="3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co</a:t>
            </a:r>
            <a:r>
              <a:rPr sz="1650" spc="13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mesmo</a:t>
            </a:r>
            <a:r>
              <a:rPr sz="1650" spc="-2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valores.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58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dirty="0">
                <a:latin typeface="Lucida Sans Unicode"/>
                <a:cs typeface="Lucida Sans Unicode"/>
              </a:rPr>
              <a:t>Porém, </a:t>
            </a:r>
            <a:r>
              <a:rPr sz="1650" spc="50" dirty="0">
                <a:latin typeface="Lucida Sans Unicode"/>
                <a:cs typeface="Lucida Sans Unicode"/>
              </a:rPr>
              <a:t>agora, </a:t>
            </a:r>
            <a:r>
              <a:rPr sz="1650" spc="135" dirty="0">
                <a:latin typeface="Lucida Sans Unicode"/>
                <a:cs typeface="Lucida Sans Unicode"/>
              </a:rPr>
              <a:t>ao </a:t>
            </a:r>
            <a:r>
              <a:rPr sz="1650" spc="-35" dirty="0">
                <a:latin typeface="Lucida Sans Unicode"/>
                <a:cs typeface="Lucida Sans Unicode"/>
              </a:rPr>
              <a:t>invés </a:t>
            </a:r>
            <a:r>
              <a:rPr sz="1650" spc="-20" dirty="0">
                <a:latin typeface="Lucida Sans Unicode"/>
                <a:cs typeface="Lucida Sans Unicode"/>
              </a:rPr>
              <a:t>dos </a:t>
            </a:r>
            <a:r>
              <a:rPr sz="1650" dirty="0">
                <a:latin typeface="Lucida Sans Unicode"/>
                <a:cs typeface="Lucida Sans Unicode"/>
              </a:rPr>
              <a:t>bens </a:t>
            </a:r>
            <a:r>
              <a:rPr sz="1650" spc="65" dirty="0">
                <a:latin typeface="Lucida Sans Unicode"/>
                <a:cs typeface="Lucida Sans Unicode"/>
              </a:rPr>
              <a:t>que </a:t>
            </a:r>
            <a:r>
              <a:rPr sz="1650" spc="-20" dirty="0">
                <a:latin typeface="Lucida Sans Unicode"/>
                <a:cs typeface="Lucida Sans Unicode"/>
              </a:rPr>
              <a:t>tinha, </a:t>
            </a:r>
            <a:r>
              <a:rPr sz="1650" spc="70" dirty="0">
                <a:latin typeface="Lucida Sans Unicode"/>
                <a:cs typeface="Lucida Sans Unicode"/>
              </a:rPr>
              <a:t>ela </a:t>
            </a:r>
            <a:r>
              <a:rPr sz="1650" spc="25" dirty="0">
                <a:latin typeface="Lucida Sans Unicode"/>
                <a:cs typeface="Lucida Sans Unicode"/>
              </a:rPr>
              <a:t>terá </a:t>
            </a:r>
            <a:r>
              <a:rPr sz="1650" spc="3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quotas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capital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social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desta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Jurídica.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CHAVE </a:t>
            </a:r>
            <a:r>
              <a:rPr sz="1650" spc="-50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COFRE...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261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50878" y="469471"/>
            <a:ext cx="7553771" cy="85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4604" algn="r">
              <a:lnSpc>
                <a:spcPts val="3420"/>
              </a:lnSpc>
              <a:spcBef>
                <a:spcPts val="100"/>
              </a:spcBef>
            </a:pPr>
            <a:r>
              <a:rPr lang="pt-BR" sz="2000" b="1" dirty="0" smtClean="0">
                <a:latin typeface="Lucida Sans" panose="020B0602030504020204" pitchFamily="34" charset="0"/>
              </a:rPr>
              <a:t>DOTADO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DE</a:t>
            </a:r>
            <a:r>
              <a:rPr lang="pt-BR" sz="2000" b="1" spc="-135" dirty="0" smtClean="0">
                <a:latin typeface="Lucida Sans" panose="020B0602030504020204" pitchFamily="34" charset="0"/>
              </a:rPr>
              <a:t> </a:t>
            </a:r>
            <a:r>
              <a:rPr lang="pt-BR" sz="2000" b="1" spc="25" dirty="0" smtClean="0">
                <a:latin typeface="Lucida Sans" panose="020B0602030504020204" pitchFamily="34" charset="0"/>
              </a:rPr>
              <a:t>UM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80" dirty="0" smtClean="0">
                <a:latin typeface="Lucida Sans" panose="020B0602030504020204" pitchFamily="34" charset="0"/>
              </a:rPr>
              <a:t>MECANISMO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5" dirty="0" smtClean="0">
                <a:latin typeface="Lucida Sans" panose="020B0602030504020204" pitchFamily="34" charset="0"/>
              </a:rPr>
              <a:t>DE</a:t>
            </a:r>
          </a:p>
          <a:p>
            <a:pPr marR="5080" algn="r">
              <a:lnSpc>
                <a:spcPts val="3420"/>
              </a:lnSpc>
            </a:pPr>
            <a:r>
              <a:rPr lang="pt-BR" sz="2000" b="1" spc="-5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GATILHO</a:t>
            </a:r>
            <a:endParaRPr lang="pt-BR" sz="2000" b="1" spc="-50" dirty="0">
              <a:solidFill>
                <a:srgbClr val="FFC00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00750" y="1503697"/>
            <a:ext cx="8093125" cy="436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 algn="just">
              <a:lnSpc>
                <a:spcPct val="100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10" dirty="0">
                <a:latin typeface="Lucida Sans Unicode"/>
                <a:cs typeface="Lucida Sans Unicode"/>
              </a:rPr>
              <a:t>E</a:t>
            </a:r>
            <a:r>
              <a:rPr sz="1650" spc="-5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vida</a:t>
            </a:r>
            <a:r>
              <a:rPr sz="1650" spc="2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feit</a:t>
            </a:r>
            <a:r>
              <a:rPr sz="1650" spc="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spc="135" dirty="0">
                <a:solidFill>
                  <a:srgbClr val="FFC000"/>
                </a:solidFill>
                <a:latin typeface="Lucida Sans Unicode"/>
                <a:cs typeface="Lucida Sans Unicode"/>
              </a:rPr>
              <a:t>doaçã</a:t>
            </a:r>
            <a:r>
              <a:rPr sz="1650" spc="155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das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quotas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par</a:t>
            </a:r>
            <a:r>
              <a:rPr sz="1650" spc="8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3911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dirty="0">
                <a:latin typeface="Lucida Sans Unicode"/>
                <a:cs typeface="Lucida Sans Unicode"/>
              </a:rPr>
              <a:t>Porém,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uma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40" dirty="0">
                <a:latin typeface="Lucida Sans Unicode"/>
                <a:cs typeface="Lucida Sans Unicode"/>
              </a:rPr>
              <a:t>doação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meramente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burocrática,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45" dirty="0">
                <a:latin typeface="Lucida Sans Unicode"/>
                <a:cs typeface="Lucida Sans Unicode"/>
              </a:rPr>
              <a:t>“de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papel”.</a:t>
            </a:r>
            <a:endParaRPr sz="1650" dirty="0">
              <a:latin typeface="Lucida Sans Unicode"/>
              <a:cs typeface="Lucida Sans Unicode"/>
            </a:endParaRPr>
          </a:p>
          <a:p>
            <a:pPr marL="153670" indent="-140970" algn="just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90" dirty="0">
                <a:latin typeface="Lucida Sans Unicode"/>
                <a:cs typeface="Lucida Sans Unicode"/>
              </a:rPr>
              <a:t>Não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ger</a:t>
            </a:r>
            <a:r>
              <a:rPr sz="1650" spc="7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efeito</a:t>
            </a:r>
            <a:r>
              <a:rPr sz="1650" spc="-2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habituai</a:t>
            </a:r>
            <a:r>
              <a:rPr sz="1650" spc="-1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5" dirty="0">
                <a:latin typeface="Lucida Sans Unicode"/>
                <a:cs typeface="Lucida Sans Unicode"/>
              </a:rPr>
              <a:t>d</a:t>
            </a:r>
            <a:r>
              <a:rPr sz="1650" spc="14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10" dirty="0">
                <a:latin typeface="Lucida Sans Unicode"/>
                <a:cs typeface="Lucida Sans Unicode"/>
              </a:rPr>
              <a:t>doação.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36258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Os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pais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30" dirty="0">
                <a:solidFill>
                  <a:srgbClr val="FFC000"/>
                </a:solidFill>
                <a:latin typeface="Lucida Sans Unicode"/>
                <a:cs typeface="Lucida Sans Unicode"/>
              </a:rPr>
              <a:t>conservam</a:t>
            </a:r>
            <a:r>
              <a:rPr sz="165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FFC000"/>
                </a:solidFill>
                <a:latin typeface="Lucida Sans Unicode"/>
                <a:cs typeface="Lucida Sans Unicode"/>
              </a:rPr>
              <a:t>domínio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FFC000"/>
                </a:solidFill>
                <a:latin typeface="Lucida Sans Unicode"/>
                <a:cs typeface="Lucida Sans Unicode"/>
              </a:rPr>
              <a:t>sobre</a:t>
            </a:r>
            <a:r>
              <a:rPr sz="165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os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z="1650" spc="-5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pois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estes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agora </a:t>
            </a:r>
            <a:r>
              <a:rPr sz="1650" spc="50" dirty="0">
                <a:latin typeface="Lucida Sans Unicode"/>
                <a:cs typeface="Lucida Sans Unicode"/>
              </a:rPr>
              <a:t>pertencem </a:t>
            </a:r>
            <a:r>
              <a:rPr sz="1650" spc="135" dirty="0">
                <a:latin typeface="Lucida Sans Unicode"/>
                <a:cs typeface="Lucida Sans Unicode"/>
              </a:rPr>
              <a:t>ao </a:t>
            </a:r>
            <a:r>
              <a:rPr sz="1650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COFRE </a:t>
            </a:r>
            <a:r>
              <a:rPr sz="1650" spc="150" dirty="0">
                <a:latin typeface="Lucida Sans Unicode"/>
                <a:cs typeface="Lucida Sans Unicode"/>
              </a:rPr>
              <a:t>e </a:t>
            </a:r>
            <a:r>
              <a:rPr sz="1650" spc="-15" dirty="0">
                <a:latin typeface="Lucida Sans Unicode"/>
                <a:cs typeface="Lucida Sans Unicode"/>
              </a:rPr>
              <a:t>eles </a:t>
            </a:r>
            <a:r>
              <a:rPr sz="1650" spc="20" dirty="0">
                <a:latin typeface="Lucida Sans Unicode"/>
                <a:cs typeface="Lucida Sans Unicode"/>
              </a:rPr>
              <a:t>continuam </a:t>
            </a:r>
            <a:r>
              <a:rPr sz="1650" spc="2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controlando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chave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z="1650" spc="15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7559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25" dirty="0">
                <a:latin typeface="Lucida Sans Unicode"/>
                <a:cs typeface="Lucida Sans Unicode"/>
              </a:rPr>
              <a:t>Nada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no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sistema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parte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teses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5" dirty="0">
                <a:latin typeface="Lucida Sans Unicode"/>
                <a:cs typeface="Lucida Sans Unicode"/>
              </a:rPr>
              <a:t>jurídicas.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Tudo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feito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no</a:t>
            </a:r>
            <a:r>
              <a:rPr sz="1650" spc="-4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exato</a:t>
            </a:r>
            <a:r>
              <a:rPr sz="1650" spc="-1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dizere</a:t>
            </a:r>
            <a:r>
              <a:rPr sz="1650" spc="-5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5" dirty="0">
                <a:latin typeface="Lucida Sans Unicode"/>
                <a:cs typeface="Lucida Sans Unicode"/>
              </a:rPr>
              <a:t>d</a:t>
            </a:r>
            <a:r>
              <a:rPr sz="1650" spc="14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Lei.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1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14" dirty="0">
                <a:latin typeface="Lucida Sans Unicode"/>
                <a:cs typeface="Lucida Sans Unicode"/>
              </a:rPr>
              <a:t>iss</a:t>
            </a:r>
            <a:r>
              <a:rPr sz="1650" spc="-15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permitido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porqu</a:t>
            </a:r>
            <a:r>
              <a:rPr sz="1650" spc="3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Le</a:t>
            </a:r>
            <a:r>
              <a:rPr sz="1650" spc="-25" dirty="0">
                <a:latin typeface="Lucida Sans Unicode"/>
                <a:cs typeface="Lucida Sans Unicode"/>
              </a:rPr>
              <a:t>i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te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seu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mecanismos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de  </a:t>
            </a:r>
            <a:r>
              <a:rPr sz="1650" spc="35" dirty="0">
                <a:latin typeface="Lucida Sans Unicode"/>
                <a:cs typeface="Lucida Sans Unicode"/>
              </a:rPr>
              <a:t>planejamento </a:t>
            </a:r>
            <a:r>
              <a:rPr sz="1650" spc="-55" dirty="0">
                <a:latin typeface="Lucida Sans Unicode"/>
                <a:cs typeface="Lucida Sans Unicode"/>
              </a:rPr>
              <a:t>sucessório, </a:t>
            </a:r>
            <a:r>
              <a:rPr sz="1650" dirty="0">
                <a:latin typeface="Lucida Sans Unicode"/>
                <a:cs typeface="Lucida Sans Unicode"/>
              </a:rPr>
              <a:t>mas </a:t>
            </a:r>
            <a:r>
              <a:rPr sz="1650" spc="50" dirty="0">
                <a:latin typeface="Lucida Sans Unicode"/>
                <a:cs typeface="Lucida Sans Unicode"/>
              </a:rPr>
              <a:t>desconhecido </a:t>
            </a:r>
            <a:r>
              <a:rPr sz="1650" spc="145" dirty="0">
                <a:latin typeface="Lucida Sans Unicode"/>
                <a:cs typeface="Lucida Sans Unicode"/>
              </a:rPr>
              <a:t>da </a:t>
            </a:r>
            <a:r>
              <a:rPr sz="1650" spc="1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maioria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sociedade.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7810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5" dirty="0">
                <a:latin typeface="Lucida Sans Unicode"/>
                <a:cs typeface="Lucida Sans Unicode"/>
              </a:rPr>
              <a:t>Mas,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quand</a:t>
            </a:r>
            <a:r>
              <a:rPr sz="1650" spc="7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pai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falecem</a:t>
            </a:r>
            <a:r>
              <a:rPr sz="1650" spc="3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GATILHO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DISPAR</a:t>
            </a:r>
            <a:r>
              <a:rPr sz="165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1650" spc="-6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os 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assume</a:t>
            </a:r>
            <a:r>
              <a:rPr sz="1650" spc="-1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control</a:t>
            </a:r>
            <a:r>
              <a:rPr sz="1650" spc="1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</a:t>
            </a:r>
            <a:r>
              <a:rPr sz="1650" spc="114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tud</a:t>
            </a:r>
            <a:r>
              <a:rPr sz="1650" spc="20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automaticament</a:t>
            </a:r>
            <a:r>
              <a:rPr sz="1650" spc="55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,  </a:t>
            </a:r>
            <a:r>
              <a:rPr sz="1650" spc="-20" dirty="0">
                <a:latin typeface="Lucida Sans Unicode"/>
                <a:cs typeface="Lucida Sans Unicode"/>
              </a:rPr>
              <a:t>sem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depender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ordem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autorização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Estado.</a:t>
            </a:r>
          </a:p>
        </p:txBody>
      </p:sp>
    </p:spTree>
    <p:extLst>
      <p:ext uri="{BB962C8B-B14F-4D97-AF65-F5344CB8AC3E}">
        <p14:creationId xmlns:p14="http://schemas.microsoft.com/office/powerpoint/2010/main" val="2481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57237" y="354842"/>
            <a:ext cx="8449625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73458" y="742433"/>
            <a:ext cx="7974194" cy="855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470" marR="5080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25" dirty="0" smtClean="0">
                <a:latin typeface="Lucida Sans" panose="020B0602030504020204" pitchFamily="34" charset="0"/>
              </a:rPr>
              <a:t>MANUTENÇÃO</a:t>
            </a:r>
            <a:r>
              <a:rPr lang="pt-BR" sz="2000" b="1" spc="-150" dirty="0" smtClean="0">
                <a:latin typeface="Lucida Sans" panose="020B0602030504020204" pitchFamily="34" charset="0"/>
              </a:rPr>
              <a:t> </a:t>
            </a:r>
            <a:r>
              <a:rPr lang="pt-BR" sz="2000" b="1" spc="125" dirty="0" smtClean="0">
                <a:latin typeface="Lucida Sans" panose="020B0602030504020204" pitchFamily="34" charset="0"/>
              </a:rPr>
              <a:t>DO</a:t>
            </a:r>
            <a:r>
              <a:rPr lang="pt-BR" sz="2000" b="1" spc="-75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CONTROLE</a:t>
            </a:r>
          </a:p>
          <a:p>
            <a:pPr marL="204470" marR="6350" algn="r">
              <a:lnSpc>
                <a:spcPts val="3420"/>
              </a:lnSpc>
            </a:pP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-165" dirty="0" smtClean="0">
                <a:latin typeface="Lucida Sans" panose="020B0602030504020204" pitchFamily="34" charset="0"/>
              </a:rPr>
              <a:t> </a:t>
            </a:r>
            <a:r>
              <a:rPr lang="pt-BR" sz="2000" b="1" spc="75" dirty="0" smtClean="0">
                <a:latin typeface="Lucida Sans" panose="020B0602030504020204" pitchFamily="34" charset="0"/>
              </a:rPr>
              <a:t>OS</a:t>
            </a:r>
            <a:r>
              <a:rPr lang="pt-BR" sz="2000" b="1" spc="-16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PAIS</a:t>
            </a:r>
            <a:endParaRPr lang="pt-BR" sz="2000" b="1" spc="-20" dirty="0">
              <a:latin typeface="Lucida Sans" panose="020B0602030504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153631" y="2097098"/>
            <a:ext cx="7974194" cy="347659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53670" indent="-140970" algn="just">
              <a:lnSpc>
                <a:spcPct val="100000"/>
              </a:lnSpc>
              <a:spcBef>
                <a:spcPts val="6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8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controlam</a:t>
            </a:r>
            <a:r>
              <a:rPr sz="1650" spc="-8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ECBD31"/>
                </a:solidFill>
                <a:latin typeface="Lucida Sans Unicode"/>
                <a:cs typeface="Lucida Sans Unicode"/>
              </a:rPr>
              <a:t>o</a:t>
            </a:r>
            <a:r>
              <a:rPr sz="1650" spc="-8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50" spc="25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50" spc="25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ts val="1780"/>
              </a:lnSpc>
              <a:spcBef>
                <a:spcPts val="78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8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eles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pertence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direito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vender,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doar,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alugar,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trocar,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dar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em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garantia,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absolutamente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tudo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sobre</a:t>
            </a:r>
            <a:r>
              <a:rPr sz="1650" spc="-70" dirty="0">
                <a:latin typeface="Lucida Sans Unicode"/>
                <a:cs typeface="Lucida Sans Unicode"/>
              </a:rPr>
              <a:t> os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estão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dentro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COFRE.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41211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35" dirty="0">
                <a:latin typeface="Lucida Sans Unicode"/>
                <a:cs typeface="Lucida Sans Unicode"/>
              </a:rPr>
              <a:t>S</a:t>
            </a:r>
            <a:r>
              <a:rPr sz="1650" spc="4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u</a:t>
            </a:r>
            <a:r>
              <a:rPr sz="1650" spc="-1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tive</a:t>
            </a:r>
            <a:r>
              <a:rPr sz="1650" spc="-3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revé</a:t>
            </a:r>
            <a:r>
              <a:rPr sz="1650" spc="-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financeir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o</a:t>
            </a:r>
            <a:r>
              <a:rPr sz="1650" spc="20" dirty="0">
                <a:latin typeface="Lucida Sans Unicode"/>
                <a:cs typeface="Lucida Sans Unicode"/>
              </a:rPr>
              <a:t>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na  </a:t>
            </a:r>
            <a:r>
              <a:rPr sz="1650" spc="-35" dirty="0">
                <a:latin typeface="Lucida Sans Unicode"/>
                <a:cs typeface="Lucida Sans Unicode"/>
              </a:rPr>
              <a:t>justiça</a:t>
            </a:r>
            <a:r>
              <a:rPr sz="1650" spc="-2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responde</a:t>
            </a:r>
            <a:r>
              <a:rPr sz="1650" spc="25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po</a:t>
            </a:r>
            <a:r>
              <a:rPr sz="1650" spc="-1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14" dirty="0">
                <a:latin typeface="Lucida Sans Unicode"/>
                <a:cs typeface="Lucida Sans Unicode"/>
              </a:rPr>
              <a:t>isso.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7241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50" dirty="0">
                <a:latin typeface="Lucida Sans Unicode"/>
                <a:cs typeface="Lucida Sans Unicode"/>
              </a:rPr>
              <a:t>Aliás,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nem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mesmo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70" dirty="0">
                <a:latin typeface="Lucida Sans Unicode"/>
                <a:cs typeface="Lucida Sans Unicode"/>
              </a:rPr>
              <a:t>os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tiverem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tais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revezes,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5" dirty="0">
                <a:latin typeface="Lucida Sans Unicode"/>
                <a:cs typeface="Lucida Sans Unicode"/>
              </a:rPr>
              <a:t>esses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respondem.</a:t>
            </a:r>
          </a:p>
          <a:p>
            <a:pPr marL="153670" marR="224790" indent="-140970" algn="just">
              <a:lnSpc>
                <a:spcPts val="178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50" dirty="0">
                <a:latin typeface="Lucida Sans Unicode"/>
                <a:cs typeface="Lucida Sans Unicode"/>
              </a:rPr>
              <a:t>O </a:t>
            </a:r>
            <a:r>
              <a:rPr sz="1650" spc="-40" dirty="0">
                <a:latin typeface="Lucida Sans Unicode"/>
                <a:cs typeface="Lucida Sans Unicode"/>
              </a:rPr>
              <a:t>sistema </a:t>
            </a:r>
            <a:r>
              <a:rPr sz="1650" spc="85" dirty="0">
                <a:latin typeface="Lucida Sans Unicode"/>
                <a:cs typeface="Lucida Sans Unicode"/>
              </a:rPr>
              <a:t>não </a:t>
            </a:r>
            <a:r>
              <a:rPr sz="1650" spc="-30" dirty="0">
                <a:latin typeface="Lucida Sans Unicode"/>
                <a:cs typeface="Lucida Sans Unicode"/>
              </a:rPr>
              <a:t>se </a:t>
            </a:r>
            <a:r>
              <a:rPr sz="1650" spc="60" dirty="0">
                <a:latin typeface="Lucida Sans Unicode"/>
                <a:cs typeface="Lucida Sans Unicode"/>
              </a:rPr>
              <a:t>comunica </a:t>
            </a:r>
            <a:r>
              <a:rPr sz="1650" spc="95" dirty="0">
                <a:latin typeface="Lucida Sans Unicode"/>
                <a:cs typeface="Lucida Sans Unicode"/>
              </a:rPr>
              <a:t>com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5" dirty="0">
                <a:latin typeface="Lucida Sans Unicode"/>
                <a:cs typeface="Lucida Sans Unicode"/>
              </a:rPr>
              <a:t>regime </a:t>
            </a:r>
            <a:r>
              <a:rPr sz="1650" spc="114" dirty="0">
                <a:latin typeface="Lucida Sans Unicode"/>
                <a:cs typeface="Lucida Sans Unicode"/>
              </a:rPr>
              <a:t>de </a:t>
            </a:r>
            <a:r>
              <a:rPr sz="1650" spc="12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casamento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filhos,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seja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ele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qual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for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venha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ser.</a:t>
            </a:r>
            <a:endParaRPr sz="1650" dirty="0">
              <a:latin typeface="Lucida Sans Unicode"/>
              <a:cs typeface="Lucida Sans Unicode"/>
            </a:endParaRPr>
          </a:p>
          <a:p>
            <a:pPr marL="153670" indent="-140970" algn="just">
              <a:lnSpc>
                <a:spcPct val="100000"/>
              </a:lnSpc>
              <a:spcBef>
                <a:spcPts val="53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5" dirty="0">
                <a:latin typeface="Lucida Sans Unicode"/>
                <a:cs typeface="Lucida Sans Unicode"/>
              </a:rPr>
              <a:t>O</a:t>
            </a:r>
            <a:r>
              <a:rPr sz="1650" spc="-2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tê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pode</a:t>
            </a:r>
            <a:r>
              <a:rPr sz="1650" spc="3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par</a:t>
            </a:r>
            <a:r>
              <a:rPr sz="1650" spc="8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vende</a:t>
            </a:r>
            <a:r>
              <a:rPr sz="1650" spc="3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quotas.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88265" indent="-140970" algn="just">
              <a:lnSpc>
                <a:spcPts val="1780"/>
              </a:lnSpc>
              <a:spcBef>
                <a:spcPts val="78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40" dirty="0">
                <a:latin typeface="Lucida Sans Unicode"/>
                <a:cs typeface="Lucida Sans Unicode"/>
              </a:rPr>
              <a:t>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um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filho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falece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antes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pais,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esse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direito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segue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para </a:t>
            </a:r>
            <a:r>
              <a:rPr sz="1650" spc="-30" dirty="0">
                <a:latin typeface="Lucida Sans Unicode"/>
                <a:cs typeface="Lucida Sans Unicode"/>
              </a:rPr>
              <a:t>seu </a:t>
            </a:r>
            <a:r>
              <a:rPr sz="1650" spc="40" dirty="0">
                <a:latin typeface="Lucida Sans Unicode"/>
                <a:cs typeface="Lucida Sans Unicode"/>
              </a:rPr>
              <a:t>cônjuge </a:t>
            </a:r>
            <a:r>
              <a:rPr sz="1650" spc="150" dirty="0">
                <a:latin typeface="Lucida Sans Unicode"/>
                <a:cs typeface="Lucida Sans Unicode"/>
              </a:rPr>
              <a:t>e </a:t>
            </a:r>
            <a:r>
              <a:rPr sz="1650" spc="-95" dirty="0">
                <a:latin typeface="Lucida Sans Unicode"/>
                <a:cs typeface="Lucida Sans Unicode"/>
              </a:rPr>
              <a:t>filhos </a:t>
            </a:r>
            <a:r>
              <a:rPr sz="1650" spc="-45" dirty="0">
                <a:latin typeface="Lucida Sans Unicode"/>
                <a:cs typeface="Lucida Sans Unicode"/>
              </a:rPr>
              <a:t>(seus </a:t>
            </a:r>
            <a:r>
              <a:rPr sz="1650" spc="-15" dirty="0">
                <a:latin typeface="Lucida Sans Unicode"/>
                <a:cs typeface="Lucida Sans Unicode"/>
              </a:rPr>
              <a:t>netos). </a:t>
            </a:r>
            <a:r>
              <a:rPr sz="1650" spc="20" dirty="0">
                <a:latin typeface="Lucida Sans Unicode"/>
                <a:cs typeface="Lucida Sans Unicode"/>
              </a:rPr>
              <a:t>Voltam </a:t>
            </a:r>
            <a:r>
              <a:rPr sz="1650" spc="80" dirty="0">
                <a:latin typeface="Lucida Sans Unicode"/>
                <a:cs typeface="Lucida Sans Unicode"/>
              </a:rPr>
              <a:t>para </a:t>
            </a:r>
            <a:r>
              <a:rPr sz="1650" spc="-30" dirty="0">
                <a:latin typeface="Lucida Sans Unicode"/>
                <a:cs typeface="Lucida Sans Unicode"/>
              </a:rPr>
              <a:t>seu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patrimôni</a:t>
            </a:r>
            <a:r>
              <a:rPr sz="1650" spc="-1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0" dirty="0">
                <a:latin typeface="Lucida Sans Unicode"/>
                <a:cs typeface="Lucida Sans Unicode"/>
              </a:rPr>
              <a:t>(</a:t>
            </a:r>
            <a:r>
              <a:rPr sz="1650" spc="18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qu</a:t>
            </a:r>
            <a:r>
              <a:rPr sz="1650" spc="6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client</a:t>
            </a:r>
            <a:r>
              <a:rPr sz="1650" spc="2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prefira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fazer  </a:t>
            </a:r>
            <a:r>
              <a:rPr sz="1650" spc="5" dirty="0">
                <a:latin typeface="Lucida Sans Unicode"/>
                <a:cs typeface="Lucida Sans Unicode"/>
              </a:rPr>
              <a:t>diferente)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6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73458" y="742433"/>
            <a:ext cx="7974194" cy="855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470" marR="5080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25" dirty="0" smtClean="0">
                <a:latin typeface="Lucida Sans" panose="020B0602030504020204" pitchFamily="34" charset="0"/>
              </a:rPr>
              <a:t>MANUTENÇÃO</a:t>
            </a:r>
            <a:r>
              <a:rPr lang="pt-BR" sz="2000" b="1" spc="-150" dirty="0" smtClean="0">
                <a:latin typeface="Lucida Sans" panose="020B0602030504020204" pitchFamily="34" charset="0"/>
              </a:rPr>
              <a:t> </a:t>
            </a:r>
            <a:r>
              <a:rPr lang="pt-BR" sz="2000" b="1" spc="125" dirty="0" smtClean="0">
                <a:latin typeface="Lucida Sans" panose="020B0602030504020204" pitchFamily="34" charset="0"/>
              </a:rPr>
              <a:t>DO</a:t>
            </a:r>
            <a:r>
              <a:rPr lang="pt-BR" sz="2000" b="1" spc="-75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CONTROLE</a:t>
            </a:r>
          </a:p>
          <a:p>
            <a:pPr marL="204470" marR="6350" algn="r">
              <a:lnSpc>
                <a:spcPts val="3420"/>
              </a:lnSpc>
            </a:pP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-165" dirty="0" smtClean="0">
                <a:latin typeface="Lucida Sans" panose="020B0602030504020204" pitchFamily="34" charset="0"/>
              </a:rPr>
              <a:t> </a:t>
            </a:r>
            <a:r>
              <a:rPr lang="pt-BR" sz="2000" b="1" spc="75" dirty="0" smtClean="0">
                <a:latin typeface="Lucida Sans" panose="020B0602030504020204" pitchFamily="34" charset="0"/>
              </a:rPr>
              <a:t>OS</a:t>
            </a:r>
            <a:r>
              <a:rPr lang="pt-BR" sz="2000" b="1" spc="-16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PAIS</a:t>
            </a:r>
            <a:endParaRPr lang="pt-BR" sz="2000" b="1" spc="-20" dirty="0">
              <a:latin typeface="Lucida Sans" panose="020B0602030504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00757" y="2519702"/>
            <a:ext cx="8042431" cy="265777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53670" marR="422275" indent="-140970" algn="just">
              <a:lnSpc>
                <a:spcPts val="1780"/>
              </a:lnSpc>
              <a:spcBef>
                <a:spcPts val="32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 </a:t>
            </a:r>
            <a:r>
              <a:rPr sz="1650" spc="-15" dirty="0">
                <a:latin typeface="Lucida Sans Unicode"/>
                <a:cs typeface="Lucida Sans Unicode"/>
              </a:rPr>
              <a:t>pais </a:t>
            </a:r>
            <a:r>
              <a:rPr sz="1650" spc="30" dirty="0">
                <a:latin typeface="Lucida Sans Unicode"/>
                <a:cs typeface="Lucida Sans Unicode"/>
              </a:rPr>
              <a:t>têm </a:t>
            </a:r>
            <a:r>
              <a:rPr sz="1650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direito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 </a:t>
            </a:r>
            <a:r>
              <a:rPr sz="165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arrependimento</a:t>
            </a:r>
            <a:r>
              <a:rPr sz="1650" spc="10" dirty="0">
                <a:latin typeface="Lucida Sans Unicode"/>
                <a:cs typeface="Lucida Sans Unicode"/>
              </a:rPr>
              <a:t>: </a:t>
            </a:r>
            <a:r>
              <a:rPr sz="1650" spc="75" dirty="0">
                <a:latin typeface="Lucida Sans Unicode"/>
                <a:cs typeface="Lucida Sans Unicode"/>
              </a:rPr>
              <a:t>podem </a:t>
            </a:r>
            <a:r>
              <a:rPr sz="1650" spc="8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desfazer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-40" dirty="0">
                <a:latin typeface="Lucida Sans Unicode"/>
                <a:cs typeface="Lucida Sans Unicode"/>
              </a:rPr>
              <a:t>sistema </a:t>
            </a:r>
            <a:r>
              <a:rPr sz="1650" spc="-20" dirty="0">
                <a:latin typeface="Lucida Sans Unicode"/>
                <a:cs typeface="Lucida Sans Unicode"/>
              </a:rPr>
              <a:t>integral </a:t>
            </a:r>
            <a:r>
              <a:rPr sz="1650" spc="20" dirty="0">
                <a:latin typeface="Lucida Sans Unicode"/>
                <a:cs typeface="Lucida Sans Unicode"/>
              </a:rPr>
              <a:t>ou </a:t>
            </a:r>
            <a:r>
              <a:rPr sz="1650" spc="35" dirty="0">
                <a:latin typeface="Lucida Sans Unicode"/>
                <a:cs typeface="Lucida Sans Unicode"/>
              </a:rPr>
              <a:t>parcialmente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22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tempo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independente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vontade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97345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55" dirty="0">
                <a:latin typeface="Lucida Sans Unicode"/>
                <a:cs typeface="Lucida Sans Unicode"/>
              </a:rPr>
              <a:t>Aliás</a:t>
            </a:r>
            <a:r>
              <a:rPr sz="1650" spc="-35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vontad</a:t>
            </a:r>
            <a:r>
              <a:rPr sz="1650" spc="7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tê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  </a:t>
            </a:r>
            <a:r>
              <a:rPr sz="1650" dirty="0">
                <a:latin typeface="Lucida Sans Unicode"/>
                <a:cs typeface="Lucida Sans Unicode"/>
              </a:rPr>
              <a:t>interferência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95" dirty="0">
                <a:latin typeface="Lucida Sans Unicode"/>
                <a:cs typeface="Lucida Sans Unicode"/>
              </a:rPr>
              <a:t>na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gestão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bens.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25" dirty="0">
                <a:latin typeface="Lucida Sans Unicode"/>
                <a:cs typeface="Lucida Sans Unicode"/>
              </a:rPr>
              <a:t>Você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passa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ter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uma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vida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empresário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40" dirty="0">
                <a:latin typeface="Lucida Sans Unicode"/>
                <a:cs typeface="Lucida Sans Unicode"/>
              </a:rPr>
              <a:t>(a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não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qu</a:t>
            </a:r>
            <a:r>
              <a:rPr sz="1650" spc="6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queira).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Tud</a:t>
            </a:r>
            <a:r>
              <a:rPr sz="1650" spc="-5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continu</a:t>
            </a:r>
            <a:r>
              <a:rPr sz="1650" spc="3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exatament</a:t>
            </a:r>
            <a:r>
              <a:rPr sz="1650" spc="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como  </a:t>
            </a:r>
            <a:r>
              <a:rPr sz="1650" spc="60" dirty="0">
                <a:latin typeface="Lucida Sans Unicode"/>
                <a:cs typeface="Lucida Sans Unicode"/>
              </a:rPr>
              <a:t>estava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antes.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9146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 </a:t>
            </a:r>
            <a:r>
              <a:rPr sz="1650" spc="-95" dirty="0">
                <a:latin typeface="Lucida Sans Unicode"/>
                <a:cs typeface="Lucida Sans Unicode"/>
              </a:rPr>
              <a:t>filhos </a:t>
            </a:r>
            <a:r>
              <a:rPr sz="1650" spc="75" dirty="0">
                <a:latin typeface="Lucida Sans Unicode"/>
                <a:cs typeface="Lucida Sans Unicode"/>
              </a:rPr>
              <a:t>podem </a:t>
            </a:r>
            <a:r>
              <a:rPr sz="1650" spc="-35" dirty="0">
                <a:latin typeface="Lucida Sans Unicode"/>
                <a:cs typeface="Lucida Sans Unicode"/>
              </a:rPr>
              <a:t>ter </a:t>
            </a:r>
            <a:r>
              <a:rPr sz="1650" spc="-40" dirty="0">
                <a:latin typeface="Lucida Sans Unicode"/>
                <a:cs typeface="Lucida Sans Unicode"/>
              </a:rPr>
              <a:t>direito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-20" dirty="0">
                <a:latin typeface="Lucida Sans Unicode"/>
                <a:cs typeface="Lucida Sans Unicode"/>
              </a:rPr>
              <a:t>disparar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-10" dirty="0">
                <a:latin typeface="Lucida Sans Unicode"/>
                <a:cs typeface="Lucida Sans Unicode"/>
              </a:rPr>
              <a:t>gatilho 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(parcialmente)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um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vier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faltar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primeiro.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Ou </a:t>
            </a:r>
            <a:r>
              <a:rPr sz="1650" spc="5" dirty="0">
                <a:latin typeface="Lucida Sans Unicode"/>
                <a:cs typeface="Lucida Sans Unicode"/>
              </a:rPr>
              <a:t>este </a:t>
            </a:r>
            <a:r>
              <a:rPr sz="1650" spc="95" dirty="0">
                <a:latin typeface="Lucida Sans Unicode"/>
                <a:cs typeface="Lucida Sans Unicode"/>
              </a:rPr>
              <a:t>pode </a:t>
            </a:r>
            <a:r>
              <a:rPr sz="1650" spc="-20" dirty="0">
                <a:latin typeface="Lucida Sans Unicode"/>
                <a:cs typeface="Lucida Sans Unicode"/>
              </a:rPr>
              <a:t>disparar </a:t>
            </a:r>
            <a:r>
              <a:rPr sz="1650" spc="70" dirty="0">
                <a:latin typeface="Lucida Sans Unicode"/>
                <a:cs typeface="Lucida Sans Unicode"/>
              </a:rPr>
              <a:t>apenas </a:t>
            </a:r>
            <a:r>
              <a:rPr sz="1650" spc="20" dirty="0">
                <a:latin typeface="Lucida Sans Unicode"/>
                <a:cs typeface="Lucida Sans Unicode"/>
              </a:rPr>
              <a:t>no </a:t>
            </a:r>
            <a:r>
              <a:rPr sz="1650" spc="25" dirty="0">
                <a:latin typeface="Lucida Sans Unicode"/>
                <a:cs typeface="Lucida Sans Unicode"/>
              </a:rPr>
              <a:t>falecimento </a:t>
            </a:r>
            <a:r>
              <a:rPr sz="1650" spc="70" dirty="0">
                <a:latin typeface="Lucida Sans Unicode"/>
                <a:cs typeface="Lucida Sans Unicode"/>
              </a:rPr>
              <a:t>do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segundo.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solidFill>
                  <a:srgbClr val="FFC000"/>
                </a:solidFill>
                <a:latin typeface="Lucida Sans Unicode"/>
                <a:cs typeface="Lucida Sans Unicode"/>
              </a:rPr>
              <a:t>Essa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decisão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cliente</a:t>
            </a:r>
            <a:r>
              <a:rPr sz="1650" spc="10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99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215154" y="0"/>
            <a:ext cx="197684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035" y="5460275"/>
            <a:ext cx="1588226" cy="11397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8640" y="73628"/>
            <a:ext cx="8699863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Typewriter" panose="020B0509030504030204" pitchFamily="49" charset="0"/>
                <a:cs typeface="Lucida Sans Unicode"/>
              </a:rPr>
              <a:t>DOAÇÃO DAS QUOTAS DA HOLDING P/ OS HERDEIROS 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Typewriter" panose="020B0509030504030204" pitchFamily="49" charset="0"/>
                <a:cs typeface="Lucida Sans Unicode"/>
              </a:rPr>
              <a:t>COM CLÁUSULAS </a:t>
            </a:r>
            <a:r>
              <a:rPr lang="pt-BR" b="1" spc="10" dirty="0" smtClean="0">
                <a:solidFill>
                  <a:srgbClr val="C4220D"/>
                </a:solidFill>
                <a:latin typeface="Lucida Sans Typewriter" panose="020B0509030504030204" pitchFamily="49" charset="0"/>
                <a:cs typeface="Lucida Sans Unicode"/>
              </a:rPr>
              <a:t>RESTRITIVAS: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27589" y="111076"/>
            <a:ext cx="10034400" cy="658743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1" y="982358"/>
            <a:ext cx="10192295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Elabora-se acordo entre os sócios da empresa cofre (no caso os herdeiros), disciplinando a cessão de cotas e as seguintes cláusulas restritivas:</a:t>
            </a:r>
          </a:p>
          <a:p>
            <a:pPr marL="285750" indent="-285750" algn="r">
              <a:buFontTx/>
              <a:buChar char="-"/>
            </a:pPr>
            <a:endParaRPr lang="pt-BR" sz="1600" dirty="0">
              <a:latin typeface="Lucida Sans Typewriter" panose="020B0509030504030204" pitchFamily="49" charset="0"/>
            </a:endParaRPr>
          </a:p>
          <a:p>
            <a:pPr lvl="1" algn="just"/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1)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Inalienabilidade </a:t>
            </a:r>
            <a:r>
              <a:rPr lang="pt-BR" sz="1400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para impedir a venda dos bens doados;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2)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Incomunicabilidade </a:t>
            </a:r>
            <a:r>
              <a:rPr lang="pt-BR" sz="1400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os bens doados não se comunicam com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 patrimônio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 cônjuge,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não</a:t>
            </a:r>
          </a:p>
          <a:p>
            <a:pPr lvl="1" algn="just"/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importa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 regime de bens;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3</a:t>
            </a:r>
            <a:r>
              <a:rPr lang="pt-BR" sz="14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Impenhorabilidade </a:t>
            </a:r>
            <a:r>
              <a:rPr lang="pt-BR" sz="1400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impede a penhora de bens doados;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4</a:t>
            </a:r>
            <a:r>
              <a:rPr lang="pt-BR" sz="14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Reversão </a:t>
            </a:r>
            <a:r>
              <a:rPr lang="pt-BR" sz="1400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se o doador sobreviver ao donatário, os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bens doados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voltam ao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patrimônio</a:t>
            </a:r>
          </a:p>
          <a:p>
            <a:pPr lvl="1" algn="just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do doador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5</a:t>
            </a:r>
            <a:r>
              <a:rPr lang="pt-BR" sz="14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Usufruto </a:t>
            </a:r>
            <a:r>
              <a:rPr lang="pt-BR" sz="1400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estipula-se que o casal/cônjuge terá 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Usufruto Vitalício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dos imóveis;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6)</a:t>
            </a:r>
            <a:r>
              <a:rPr lang="pt-BR" sz="1400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Direitos </a:t>
            </a:r>
            <a:r>
              <a:rPr lang="pt-BR" sz="1400" b="1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políticos –</a:t>
            </a:r>
            <a:r>
              <a:rPr lang="pt-BR" sz="14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Em todas as decisões que necessitarem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de votação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por parte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dos </a:t>
            </a:r>
          </a:p>
          <a:p>
            <a:pPr lvl="1" algn="just"/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sócios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 cliente irá se manifestar;</a:t>
            </a: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7)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Golden </a:t>
            </a:r>
            <a:r>
              <a:rPr lang="pt-BR" sz="1400" b="1" dirty="0" err="1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Share</a:t>
            </a:r>
            <a:r>
              <a:rPr lang="pt-BR" sz="1400" b="1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-</a:t>
            </a:r>
            <a:r>
              <a:rPr lang="pt-BR" sz="14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Com ela, o cliente pode exercer poderes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absolutos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, irrestritos,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ter</a:t>
            </a:r>
          </a:p>
          <a:p>
            <a:pPr lvl="1" algn="just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mais autoridade do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que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todos os demais e receber mais lucros,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até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toda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eventual</a:t>
            </a:r>
          </a:p>
          <a:p>
            <a:pPr lvl="1" algn="just"/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distribuição de lucros. Toda espécie de poder pode ser estabelecida por uma Golden</a:t>
            </a:r>
          </a:p>
          <a:p>
            <a:pPr lvl="1" algn="just"/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</a:t>
            </a:r>
            <a:r>
              <a:rPr lang="pt-BR" sz="1400" dirty="0" err="1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share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  <a:endParaRPr lang="pt-BR" sz="1400" b="1" dirty="0">
              <a:solidFill>
                <a:schemeClr val="accent4"/>
              </a:solidFill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lvl="1" algn="just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8)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 err="1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Call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 err="1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Option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</a:t>
            </a:r>
            <a:r>
              <a:rPr lang="pt-BR" sz="14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 cláusula de </a:t>
            </a:r>
            <a:r>
              <a:rPr lang="pt-BR" sz="1400" dirty="0" err="1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call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err="1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option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permite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criar uma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espécie de direito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de</a:t>
            </a:r>
          </a:p>
          <a:p>
            <a:pPr lvl="1" algn="just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arrependimento,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possibilitando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ao cliente desfazer tudo, caso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deseje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. Ele pode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exigir</a:t>
            </a:r>
          </a:p>
          <a:p>
            <a:pPr lvl="1" algn="just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 devolução das quotas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que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eram dele, exigindo que os herdeiros as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vendam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de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volta</a:t>
            </a:r>
          </a:p>
          <a:p>
            <a:pPr lvl="1" algn="just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para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ele, podendo estipular qualquer valor para essa transação;</a:t>
            </a:r>
            <a:endParaRPr lang="pt-BR" sz="1400" b="1" dirty="0" smtClean="0">
              <a:solidFill>
                <a:schemeClr val="accent4"/>
              </a:solidFill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lvl="1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9)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b="1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Acordo de Sócios –</a:t>
            </a:r>
            <a:r>
              <a:rPr lang="pt-BR" sz="14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Por meio do acordo de sócios, é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possível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estabelecer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diversas</a:t>
            </a:r>
          </a:p>
          <a:p>
            <a:pPr lvl="1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condições, como: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decidir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quem fica com o quê; definir quem comanda qual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negócio, </a:t>
            </a:r>
            <a:r>
              <a:rPr lang="pt-BR" sz="1400" dirty="0" err="1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etc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</a:p>
          <a:p>
            <a:pPr lvl="1"/>
            <a:r>
              <a:rPr lang="pt-BR" sz="14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10) </a:t>
            </a:r>
            <a:r>
              <a:rPr lang="pt-BR" sz="1400" b="1" dirty="0" smtClean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Cláusula de Mandato </a:t>
            </a:r>
            <a:r>
              <a:rPr lang="pt-BR" sz="1400" b="1" dirty="0">
                <a:solidFill>
                  <a:srgbClr val="00B050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-</a:t>
            </a:r>
            <a:r>
              <a:rPr lang="pt-BR" sz="14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Nessa cláusula, o cliente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também atua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como procurador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dos</a:t>
            </a:r>
          </a:p>
          <a:p>
            <a:pPr lvl="1"/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herdeiros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no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âmbito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 sistema de holding familiar.</a:t>
            </a:r>
          </a:p>
          <a:p>
            <a:pPr>
              <a:lnSpc>
                <a:spcPct val="125000"/>
              </a:lnSpc>
              <a:spcBef>
                <a:spcPts val="0"/>
              </a:spcBef>
              <a:buSzPct val="100000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430540" y="0"/>
            <a:ext cx="176146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98" y="5443871"/>
            <a:ext cx="1531088" cy="11774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92777" y="709248"/>
            <a:ext cx="8530046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65" dirty="0" smtClean="0">
                <a:latin typeface="Lucida Sans Unicode"/>
                <a:cs typeface="Lucida Sans Unicode"/>
              </a:rPr>
              <a:t>GATILHO </a:t>
            </a:r>
            <a:r>
              <a:rPr lang="pt-BR" sz="2000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DIPARADO:</a:t>
            </a:r>
          </a:p>
          <a:p>
            <a:pPr marL="12700" marR="7620" indent="297815" algn="just">
              <a:lnSpc>
                <a:spcPct val="125000"/>
              </a:lnSpc>
              <a:spcBef>
                <a:spcPts val="100"/>
              </a:spcBef>
            </a:pPr>
            <a:endParaRPr lang="pt-BR" sz="1600" spc="10" dirty="0" smtClean="0">
              <a:solidFill>
                <a:srgbClr val="C4220D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7620" indent="297815" algn="just">
              <a:lnSpc>
                <a:spcPct val="125000"/>
              </a:lnSpc>
              <a:spcBef>
                <a:spcPts val="100"/>
              </a:spcBef>
            </a:pPr>
            <a:endParaRPr lang="pt-BR" sz="1600" spc="10" dirty="0">
              <a:solidFill>
                <a:srgbClr val="C4220D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7620" indent="297815" algn="just">
              <a:lnSpc>
                <a:spcPct val="125000"/>
              </a:lnSpc>
              <a:spcBef>
                <a:spcPts val="100"/>
              </a:spcBef>
            </a:pPr>
            <a:endParaRPr lang="pt-BR" sz="1600" spc="10" dirty="0" smtClean="0">
              <a:solidFill>
                <a:srgbClr val="C4220D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Por meio das cláusulas acima, é possível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garantir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que o inventário jamais aconteça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dirty="0" smtClean="0"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Após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 falecimento do cliente, basta que os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herdeiros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realizem uma alteração contratual,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levando-a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 arquivamento na Junta Comercial em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conjunto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com a certidão de óbito para comprovar 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término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 usufruto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.</a:t>
            </a:r>
            <a:endParaRPr lang="pt-BR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b="1" dirty="0" smtClean="0"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400" b="1" dirty="0" smtClean="0"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Com isso, todo o poder que era do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cliente/usufrutuário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passa para os filhos ou 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para </a:t>
            </a:r>
            <a:r>
              <a:rPr lang="pt-BR" sz="14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os herdeiros designados por ele</a:t>
            </a:r>
            <a:r>
              <a:rPr lang="pt-BR" sz="14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.</a:t>
            </a:r>
          </a:p>
          <a:p>
            <a:pPr lvl="1" algn="just"/>
            <a:endParaRPr lang="pt-BR" sz="1400" dirty="0"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875211" y="661856"/>
            <a:ext cx="9130938" cy="554510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8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430540" y="0"/>
            <a:ext cx="176146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98" y="5443871"/>
            <a:ext cx="1531088" cy="11774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92777" y="687982"/>
            <a:ext cx="8530046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65" dirty="0" smtClean="0">
                <a:latin typeface="Lucida Sans Unicode"/>
                <a:cs typeface="Lucida Sans Unicode"/>
              </a:rPr>
              <a:t>FLEXIBILIDADE </a:t>
            </a:r>
            <a:r>
              <a:rPr lang="pt-BR" sz="2000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PATRIMONIAL: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lvl="1"/>
            <a:r>
              <a:rPr lang="pt-BR" b="1" dirty="0" smtClean="0">
                <a:latin typeface="Lucida Sans" panose="020B0602030504020204" pitchFamily="34" charset="0"/>
              </a:rPr>
              <a:t>O </a:t>
            </a:r>
            <a:r>
              <a:rPr lang="pt-BR" b="1" dirty="0">
                <a:latin typeface="Lucida Sans" panose="020B0602030504020204" pitchFamily="34" charset="0"/>
              </a:rPr>
              <a:t>Capital Social da empresa cofre pode ser integralizado sempre que necessário, através de</a:t>
            </a:r>
            <a:r>
              <a:rPr lang="pt-BR" b="1" dirty="0" smtClean="0">
                <a:latin typeface="Lucida Sans" panose="020B0602030504020204" pitchFamily="34" charset="0"/>
              </a:rPr>
              <a:t>:</a:t>
            </a:r>
          </a:p>
          <a:p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  1)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Dinheiro </a:t>
            </a:r>
            <a:r>
              <a:rPr lang="pt-BR" dirty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para aumento do capital social ou retorno do </a:t>
            </a:r>
            <a:endParaRPr lang="pt-BR" dirty="0" smtClean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capital </a:t>
            </a:r>
            <a:r>
              <a:rPr lang="pt-BR" dirty="0">
                <a:latin typeface="Lucida Sans" panose="020B0602030504020204" pitchFamily="34" charset="0"/>
              </a:rPr>
              <a:t>com </a:t>
            </a:r>
            <a:r>
              <a:rPr lang="pt-BR" dirty="0" smtClean="0">
                <a:latin typeface="Lucida Sans" panose="020B0602030504020204" pitchFamily="34" charset="0"/>
              </a:rPr>
              <a:t>juros sobre </a:t>
            </a:r>
            <a:r>
              <a:rPr lang="pt-BR" dirty="0">
                <a:latin typeface="Lucida Sans" panose="020B0602030504020204" pitchFamily="34" charset="0"/>
              </a:rPr>
              <a:t>capital próprio</a:t>
            </a:r>
            <a:r>
              <a:rPr lang="pt-BR" dirty="0" smtClean="0">
                <a:latin typeface="Lucida Sans" panose="020B0602030504020204" pitchFamily="34" charset="0"/>
              </a:rPr>
              <a:t>;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   </a:t>
            </a:r>
            <a:r>
              <a:rPr lang="pt-BR" b="1" dirty="0">
                <a:latin typeface="Lucida Sans" panose="020B0602030504020204" pitchFamily="34" charset="0"/>
              </a:rPr>
              <a:t>2)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Aquisição</a:t>
            </a:r>
            <a:r>
              <a:rPr lang="pt-BR" b="1" dirty="0">
                <a:latin typeface="Lucida Sans" panose="020B0602030504020204" pitchFamily="34" charset="0"/>
              </a:rPr>
              <a:t> </a:t>
            </a:r>
            <a:r>
              <a:rPr lang="pt-BR" dirty="0">
                <a:latin typeface="Lucida Sans" panose="020B0602030504020204" pitchFamily="34" charset="0"/>
              </a:rPr>
              <a:t>de novos bens imóveis – aumento do Capital </a:t>
            </a:r>
            <a:endParaRPr lang="pt-BR" dirty="0" smtClean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Social </a:t>
            </a:r>
            <a:r>
              <a:rPr lang="pt-BR" dirty="0">
                <a:latin typeface="Lucida Sans" panose="020B0602030504020204" pitchFamily="34" charset="0"/>
              </a:rPr>
              <a:t>– retorno </a:t>
            </a:r>
            <a:r>
              <a:rPr lang="pt-BR" dirty="0" smtClean="0">
                <a:latin typeface="Lucida Sans" panose="020B0602030504020204" pitchFamily="34" charset="0"/>
              </a:rPr>
              <a:t>do capital </a:t>
            </a:r>
            <a:r>
              <a:rPr lang="pt-BR" dirty="0">
                <a:latin typeface="Lucida Sans" panose="020B0602030504020204" pitchFamily="34" charset="0"/>
              </a:rPr>
              <a:t>via distribuição de </a:t>
            </a:r>
            <a:r>
              <a:rPr lang="pt-BR" dirty="0" smtClean="0">
                <a:latin typeface="Lucida Sans" panose="020B0602030504020204" pitchFamily="34" charset="0"/>
              </a:rPr>
              <a:t>lucros.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 smtClean="0">
                <a:latin typeface="Lucida Sans" panose="020B0602030504020204" pitchFamily="34" charset="0"/>
              </a:rPr>
              <a:t>    - Alienação </a:t>
            </a:r>
            <a:r>
              <a:rPr lang="pt-BR" b="1" dirty="0">
                <a:latin typeface="Lucida Sans" panose="020B0602030504020204" pitchFamily="34" charset="0"/>
              </a:rPr>
              <a:t>de bens imóveis</a:t>
            </a:r>
            <a:r>
              <a:rPr lang="pt-BR" b="1" dirty="0" smtClean="0">
                <a:latin typeface="Lucida Sans" panose="020B0602030504020204" pitchFamily="34" charset="0"/>
              </a:rPr>
              <a:t>:</a:t>
            </a:r>
          </a:p>
          <a:p>
            <a:pPr marL="1200150" lvl="2" indent="-285750">
              <a:buFontTx/>
              <a:buChar char="-"/>
            </a:pPr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  1)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Redução de Capital Social </a:t>
            </a:r>
            <a:r>
              <a:rPr lang="pt-BR" dirty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devolução do bem ao sócio – </a:t>
            </a:r>
            <a:r>
              <a:rPr lang="pt-BR" dirty="0" smtClean="0">
                <a:latin typeface="Lucida Sans" panose="020B0602030504020204" pitchFamily="34" charset="0"/>
              </a:rPr>
              <a:t>se</a:t>
            </a: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</a:t>
            </a:r>
            <a:r>
              <a:rPr lang="pt-BR" dirty="0">
                <a:latin typeface="Lucida Sans" panose="020B0602030504020204" pitchFamily="34" charset="0"/>
              </a:rPr>
              <a:t>houver ganho de capital na venda (15% </a:t>
            </a:r>
            <a:r>
              <a:rPr lang="pt-BR" dirty="0" smtClean="0">
                <a:latin typeface="Lucida Sans" panose="020B0602030504020204" pitchFamily="34" charset="0"/>
              </a:rPr>
              <a:t>IR);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</a:t>
            </a:r>
            <a:r>
              <a:rPr lang="pt-BR" b="1" dirty="0" smtClean="0">
                <a:latin typeface="Lucida Sans" panose="020B0602030504020204" pitchFamily="34" charset="0"/>
              </a:rPr>
              <a:t>  </a:t>
            </a:r>
            <a:r>
              <a:rPr lang="pt-BR" b="1" dirty="0">
                <a:latin typeface="Lucida Sans" panose="020B0602030504020204" pitchFamily="34" charset="0"/>
              </a:rPr>
              <a:t>2)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Venda direta pela </a:t>
            </a:r>
            <a:r>
              <a:rPr lang="pt-BR" b="1" dirty="0" smtClean="0">
                <a:solidFill>
                  <a:srgbClr val="00B050"/>
                </a:solidFill>
                <a:latin typeface="Lucida Sans" panose="020B0602030504020204" pitchFamily="34" charset="0"/>
              </a:rPr>
              <a:t>Holding </a:t>
            </a:r>
            <a:r>
              <a:rPr lang="pt-BR" dirty="0" smtClean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se </a:t>
            </a:r>
            <a:r>
              <a:rPr lang="pt-BR" dirty="0" smtClean="0">
                <a:latin typeface="Lucida Sans" panose="020B0602030504020204" pitchFamily="34" charset="0"/>
              </a:rPr>
              <a:t>houver ganho </a:t>
            </a:r>
            <a:r>
              <a:rPr lang="pt-BR" dirty="0">
                <a:latin typeface="Lucida Sans" panose="020B0602030504020204" pitchFamily="34" charset="0"/>
              </a:rPr>
              <a:t>de capital </a:t>
            </a:r>
            <a:r>
              <a:rPr lang="pt-BR" dirty="0" smtClean="0">
                <a:latin typeface="Lucida Sans" panose="020B0602030504020204" pitchFamily="34" charset="0"/>
              </a:rPr>
              <a:t>na</a:t>
            </a: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     </a:t>
            </a:r>
            <a:r>
              <a:rPr lang="pt-BR" dirty="0">
                <a:latin typeface="Lucida Sans" panose="020B0602030504020204" pitchFamily="34" charset="0"/>
              </a:rPr>
              <a:t>venda (34% IRPJ</a:t>
            </a:r>
            <a:r>
              <a:rPr lang="pt-BR" dirty="0" smtClean="0">
                <a:latin typeface="Lucida Sans" panose="020B0602030504020204" pitchFamily="34" charset="0"/>
              </a:rPr>
              <a:t>).</a:t>
            </a: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875211" y="661856"/>
            <a:ext cx="9130938" cy="554510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4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980023" y="0"/>
            <a:ext cx="221197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091" y="5447211"/>
            <a:ext cx="1810295" cy="130519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1156" y="1537278"/>
            <a:ext cx="7746274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65" dirty="0" smtClean="0">
                <a:latin typeface="Lucida Sans Unicode"/>
                <a:cs typeface="Lucida Sans Unicode"/>
              </a:rPr>
              <a:t>VANTAGENS DA CRIAÇÃO DA </a:t>
            </a:r>
            <a:r>
              <a:rPr lang="pt-BR" sz="2000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EMPRESA COFRE: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 Jurídica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realiza nenhuma atividade econômica, ela apenas vai guardar os bens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 Física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fica despida de patrimônio. Até a DIRPF continua com os mesmos valores; </a:t>
            </a:r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Porém, agora,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ao invés dos bens que tinha, ela terá quotas do capital social desta Pessoa Jurídica, que estará com os bens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018904" y="1498608"/>
            <a:ext cx="8059783" cy="384410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3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875520" y="0"/>
            <a:ext cx="231648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26" y="5397501"/>
            <a:ext cx="1927860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93221" y="935305"/>
            <a:ext cx="748501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POR QUÊ FAZER A DOAÇÃO DAS QUOTAS DA EMPRESA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PARA OS FILHOS?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doação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é meramente burocrática, “no papel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efeitos jurídicos habituais da doação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pais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continuam com o domínio sobre os bens, pois estes agora pertencem a Empresa Cofre e eles continuam controlando a empresa cofre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Quando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pais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falecerem os filhos assumem o controle de tudo automaticamente, sem depender de inventário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Nada há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risco jurídico envolvido, tudo é feito de acordo com a lei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136468" y="841387"/>
            <a:ext cx="8059784" cy="511527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32261" y="1979023"/>
            <a:ext cx="7519852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PROPOSTA P/ IMPLANTAÇÃO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DE HOLDING </a:t>
            </a:r>
            <a:r>
              <a:rPr lang="pt-BR" sz="2800" b="1" spc="-55" dirty="0" smtClean="0">
                <a:solidFill>
                  <a:srgbClr val="FF0000"/>
                </a:solidFill>
                <a:latin typeface="Century" panose="02040604050505020304" pitchFamily="18" charset="0"/>
              </a:rPr>
              <a:t>FAMILIAR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endParaRPr lang="pt-BR" sz="2800" b="1" spc="-55" dirty="0">
              <a:latin typeface="Century" panose="02040604050505020304" pitchFamily="18" charset="0"/>
            </a:endParaRP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-55" dirty="0" smtClean="0">
                <a:latin typeface="Century" panose="02040604050505020304" pitchFamily="18" charset="0"/>
              </a:rPr>
              <a:t>Para: Alex Vieira Passos</a:t>
            </a:r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099456" y="1920241"/>
            <a:ext cx="7785463" cy="222374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940833" y="0"/>
            <a:ext cx="225116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65" y="5410201"/>
            <a:ext cx="1810295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88716" y="749820"/>
            <a:ext cx="7811587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CONTROLE E ADMINISTRAÇÃO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DE BENS?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pais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controlam a Empresa Cofre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eles pertence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 direito de vender, doar, alugar, trocar, dar em garantia, absolutamente tudo sobre os bens que estão dentro da Empresa Cofre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 dos filhos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tiver qualquer revés financeiro ou na justiça, os bens não respondem por isso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Nem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mesmo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os pais tiverem revezes, esses bens respondem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sistema não se comunica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 o regime de casamento dos filhos, seja ele qual for ou que venha a ser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filhos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têm poder para vender as quotas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 filho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falece antes dos pais, esse direito não segue para seu cônjuge e filhos (seus netos), voltam para o patrimônio dos pais (a não ser que o cliente prefira fazer diferente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).</a:t>
            </a: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875209" y="610324"/>
            <a:ext cx="8543109" cy="54717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1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083800" y="0"/>
            <a:ext cx="21082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300" y="5410201"/>
            <a:ext cx="1738086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0160" y="1197532"/>
            <a:ext cx="786384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DIREITO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DE ARREPENDIMENTO: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pais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têm direito de arrependimento: podem desfazer o sistema integral ou parcialmente a qualquer tempo e independente da vontade dos filhos;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vontade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dos filhos não têm qualquer interferência na gestão dos bens;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é necessário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administrar uma empresa, tudo continua exatamente como estava antes na pessoa física;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filhos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podem ter direito a disparar o gatilho (parcialmente) se um dos pais vier a faltar primeiro. Ou este pode disparar apenas no falecimento do segundo. O cliente decide.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005840" y="992777"/>
            <a:ext cx="8347166" cy="478100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121241" y="1147225"/>
            <a:ext cx="7656886" cy="449147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203535" y="1251729"/>
            <a:ext cx="7074281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111250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254" dirty="0" smtClean="0">
                <a:latin typeface="Lucida Sans" panose="020B0602030504020204" pitchFamily="34" charset="0"/>
              </a:rPr>
              <a:t>O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45" dirty="0" smtClean="0">
                <a:latin typeface="Lucida Sans" panose="020B0602030504020204" pitchFamily="34" charset="0"/>
              </a:rPr>
              <a:t>QU</a:t>
            </a:r>
            <a:r>
              <a:rPr lang="pt-BR" sz="2000" b="1" spc="35" dirty="0" smtClean="0">
                <a:latin typeface="Lucida Sans" panose="020B0602030504020204" pitchFamily="34" charset="0"/>
              </a:rPr>
              <a:t>E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SERÁ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FEIT</a:t>
            </a:r>
            <a:r>
              <a:rPr lang="pt-BR" sz="2000" b="1" spc="-185" dirty="0" smtClean="0">
                <a:latin typeface="Lucida Sans" panose="020B0602030504020204" pitchFamily="34" charset="0"/>
              </a:rPr>
              <a:t>O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 </a:t>
            </a:r>
            <a:r>
              <a:rPr lang="pt-BR" sz="2000" b="1" spc="60" dirty="0" smtClean="0">
                <a:latin typeface="Lucida Sans" panose="020B0602030504020204" pitchFamily="34" charset="0"/>
              </a:rPr>
              <a:t>PARA </a:t>
            </a:r>
            <a:r>
              <a:rPr lang="pt-BR" sz="2000" b="1" spc="-50" dirty="0" smtClean="0">
                <a:latin typeface="Lucida Sans" panose="020B0602030504020204" pitchFamily="34" charset="0"/>
              </a:rPr>
              <a:t>IMPLEMENTA</a:t>
            </a:r>
            <a:r>
              <a:rPr lang="pt-BR" sz="2000" b="1" spc="-45" dirty="0" smtClean="0">
                <a:latin typeface="Lucida Sans" panose="020B0602030504020204" pitchFamily="34" charset="0"/>
              </a:rPr>
              <a:t>R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dirty="0" smtClean="0">
                <a:latin typeface="Lucida Sans" panose="020B0602030504020204" pitchFamily="34" charset="0"/>
              </a:rPr>
              <a:t>O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5" dirty="0" smtClean="0">
                <a:latin typeface="Lucida Sans" panose="020B0602030504020204" pitchFamily="34" charset="0"/>
              </a:rPr>
              <a:t>SISTEM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A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DE</a:t>
            </a:r>
          </a:p>
          <a:p>
            <a:pPr marL="12700" marR="5080" indent="1111250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-20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HOLDING FAMILIAR</a:t>
            </a:r>
            <a:r>
              <a:rPr lang="pt-BR" sz="2000" b="1" spc="-20" dirty="0" smtClean="0">
                <a:latin typeface="Lucida Sans" panose="020B0602030504020204" pitchFamily="34" charset="0"/>
              </a:rPr>
              <a:t>?</a:t>
            </a:r>
            <a:endParaRPr lang="pt-BR" sz="2000" b="1" dirty="0">
              <a:latin typeface="Lucida Sans" panose="020B0602030504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346638" y="2574430"/>
            <a:ext cx="70742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spc="8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A</a:t>
            </a:r>
            <a:r>
              <a:rPr sz="2000" spc="-75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B050"/>
                </a:solidFill>
                <a:latin typeface="Lucida Sans Unicode"/>
                <a:cs typeface="Lucida Sans Unicode"/>
              </a:rPr>
              <a:t>escolha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B050"/>
                </a:solidFill>
                <a:latin typeface="Lucida Sans Unicode"/>
                <a:cs typeface="Lucida Sans Unicode"/>
              </a:rPr>
              <a:t>da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00B050"/>
                </a:solidFill>
                <a:latin typeface="Lucida Sans Unicode"/>
                <a:cs typeface="Lucida Sans Unicode"/>
              </a:rPr>
              <a:t>melhor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00B050"/>
                </a:solidFill>
                <a:latin typeface="Lucida Sans Unicode"/>
                <a:cs typeface="Lucida Sans Unicode"/>
              </a:rPr>
              <a:t>relação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B050"/>
                </a:solidFill>
                <a:latin typeface="Lucida Sans Unicode"/>
                <a:cs typeface="Lucida Sans Unicode"/>
              </a:rPr>
              <a:t>entre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B050"/>
                </a:solidFill>
                <a:latin typeface="Lucida Sans Unicode"/>
                <a:cs typeface="Lucida Sans Unicode"/>
              </a:rPr>
              <a:t>eficiência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B05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B050"/>
                </a:solidFill>
                <a:latin typeface="Lucida Sans Unicode"/>
                <a:cs typeface="Lucida Sans Unicode"/>
              </a:rPr>
              <a:t>conforto</a:t>
            </a:r>
            <a:endParaRPr sz="2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39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395196"/>
            <a:ext cx="1896836" cy="1204813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949526" y="1028852"/>
            <a:ext cx="7920155" cy="492908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447848" y="1149921"/>
            <a:ext cx="69235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000" b="1" spc="275" dirty="0" smtClean="0"/>
              <a:t>O</a:t>
            </a:r>
            <a:r>
              <a:rPr lang="pt-BR" sz="2000" b="1" spc="-150" dirty="0" smtClean="0"/>
              <a:t> </a:t>
            </a:r>
            <a:r>
              <a:rPr lang="pt-BR" sz="2000" b="1" spc="45" dirty="0" smtClean="0"/>
              <a:t>QUE</a:t>
            </a:r>
            <a:r>
              <a:rPr lang="pt-BR" sz="2000" b="1" spc="-150" dirty="0" smtClean="0"/>
              <a:t> </a:t>
            </a:r>
            <a:r>
              <a:rPr lang="pt-BR" sz="2000" b="1" spc="-25" dirty="0" smtClean="0"/>
              <a:t>SERÁ</a:t>
            </a:r>
            <a:r>
              <a:rPr lang="pt-BR" sz="2000" b="1" spc="-145" dirty="0" smtClean="0"/>
              <a:t> </a:t>
            </a:r>
            <a:r>
              <a:rPr lang="pt-BR" sz="2000" b="1" spc="15" dirty="0" smtClean="0">
                <a:solidFill>
                  <a:srgbClr val="0070C0"/>
                </a:solidFill>
              </a:rPr>
              <a:t>REALIZADO</a:t>
            </a:r>
            <a:r>
              <a:rPr lang="pt-BR" sz="2000" b="1" spc="15" dirty="0" smtClean="0"/>
              <a:t>?</a:t>
            </a:r>
            <a:endParaRPr lang="pt-BR" sz="2000" b="1" spc="15" dirty="0"/>
          </a:p>
        </p:txBody>
      </p:sp>
      <p:sp>
        <p:nvSpPr>
          <p:cNvPr id="10" name="object 3"/>
          <p:cNvSpPr txBox="1"/>
          <p:nvPr/>
        </p:nvSpPr>
        <p:spPr>
          <a:xfrm>
            <a:off x="1441999" y="1591591"/>
            <a:ext cx="7306201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0970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150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sistem</a:t>
            </a:r>
            <a:r>
              <a:rPr sz="2000" spc="-3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d</a:t>
            </a:r>
            <a:r>
              <a:rPr sz="2000" spc="114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Holding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Familia</a:t>
            </a:r>
            <a:r>
              <a:rPr sz="2000" spc="-30" dirty="0">
                <a:latin typeface="Lucida Sans Unicode"/>
                <a:cs typeface="Lucida Sans Unicode"/>
              </a:rPr>
              <a:t>r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possu</a:t>
            </a:r>
            <a:r>
              <a:rPr sz="2000" spc="-40" dirty="0">
                <a:latin typeface="Lucida Sans Unicode"/>
                <a:cs typeface="Lucida Sans Unicode"/>
              </a:rPr>
              <a:t>i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algun</a:t>
            </a:r>
            <a:r>
              <a:rPr sz="2000" spc="-15" dirty="0">
                <a:latin typeface="Lucida Sans Unicode"/>
                <a:cs typeface="Lucida Sans Unicode"/>
              </a:rPr>
              <a:t>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modelos</a:t>
            </a:r>
            <a:r>
              <a:rPr sz="20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para  </a:t>
            </a:r>
            <a:r>
              <a:rPr sz="2000" spc="-30" dirty="0">
                <a:latin typeface="Lucida Sans Unicode"/>
                <a:cs typeface="Lucida Sans Unicode"/>
              </a:rPr>
              <a:t>se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concretizar.</a:t>
            </a:r>
            <a:endParaRPr sz="2000" dirty="0">
              <a:latin typeface="Lucida Sans Unicode"/>
              <a:cs typeface="Lucida Sans Unicode"/>
            </a:endParaRPr>
          </a:p>
          <a:p>
            <a:pPr marL="153670" marR="220345" indent="-140970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m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5" dirty="0">
                <a:latin typeface="Lucida Sans Unicode"/>
                <a:cs typeface="Lucida Sans Unicode"/>
              </a:rPr>
              <a:t>especial</a:t>
            </a:r>
            <a:r>
              <a:rPr sz="2000" spc="20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par</a:t>
            </a:r>
            <a:r>
              <a:rPr sz="2000" spc="8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su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família</a:t>
            </a:r>
            <a:r>
              <a:rPr sz="2000" spc="-15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qu</a:t>
            </a:r>
            <a:r>
              <a:rPr sz="2000" spc="65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j</a:t>
            </a:r>
            <a:r>
              <a:rPr sz="2000" spc="30" dirty="0">
                <a:latin typeface="Lucida Sans Unicode"/>
                <a:cs typeface="Lucida Sans Unicode"/>
              </a:rPr>
              <a:t>á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possu</a:t>
            </a:r>
            <a:r>
              <a:rPr sz="2000" spc="-40" dirty="0">
                <a:latin typeface="Lucida Sans Unicode"/>
                <a:cs typeface="Lucida Sans Unicode"/>
              </a:rPr>
              <a:t>i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um  </a:t>
            </a:r>
            <a:r>
              <a:rPr sz="2000" spc="-15" dirty="0">
                <a:solidFill>
                  <a:srgbClr val="ECBD31"/>
                </a:solidFill>
                <a:latin typeface="Lucida Sans Unicode"/>
                <a:cs typeface="Lucida Sans Unicode"/>
              </a:rPr>
              <a:t>patrimônio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considerável</a:t>
            </a:r>
            <a:r>
              <a:rPr sz="2000" spc="-2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com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alguma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complexidade</a:t>
            </a:r>
            <a:r>
              <a:rPr sz="2000" spc="35" dirty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  <a:p>
            <a:pPr marL="153670" indent="-140970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30" dirty="0">
                <a:latin typeface="Lucida Sans Unicode"/>
                <a:cs typeface="Lucida Sans Unicode"/>
              </a:rPr>
              <a:t>No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seu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caso</a:t>
            </a:r>
            <a:r>
              <a:rPr sz="2000" spc="30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h</a:t>
            </a:r>
            <a:r>
              <a:rPr sz="2000" spc="90" dirty="0">
                <a:latin typeface="Lucida Sans Unicode"/>
                <a:cs typeface="Lucida Sans Unicode"/>
              </a:rPr>
              <a:t>á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trê</a:t>
            </a:r>
            <a:r>
              <a:rPr sz="2000" spc="-80" dirty="0">
                <a:solidFill>
                  <a:srgbClr val="ECBD31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modelos</a:t>
            </a:r>
            <a:r>
              <a:rPr sz="2000" spc="-3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adequados.</a:t>
            </a:r>
            <a:endParaRPr sz="2000" dirty="0">
              <a:latin typeface="Lucida Sans Unicode"/>
              <a:cs typeface="Lucida Sans Unicode"/>
            </a:endParaRPr>
          </a:p>
          <a:p>
            <a:pPr marL="153670" marR="320675" indent="-140970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160" dirty="0">
                <a:latin typeface="Lucida Sans Unicode"/>
                <a:cs typeface="Lucida Sans Unicode"/>
              </a:rPr>
              <a:t>Cabe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nós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orientação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50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você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35" dirty="0">
                <a:latin typeface="Lucida Sans Unicode"/>
                <a:cs typeface="Lucida Sans Unicode"/>
              </a:rPr>
              <a:t>escolha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daquele </a:t>
            </a:r>
            <a:r>
              <a:rPr sz="2000" spc="-509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lhe </a:t>
            </a:r>
            <a:r>
              <a:rPr sz="2000" spc="60" dirty="0">
                <a:latin typeface="Lucida Sans Unicode"/>
                <a:cs typeface="Lucida Sans Unicode"/>
              </a:rPr>
              <a:t>parecer </a:t>
            </a:r>
            <a:r>
              <a:rPr sz="2000" spc="-35" dirty="0">
                <a:latin typeface="Lucida Sans Unicode"/>
                <a:cs typeface="Lucida Sans Unicode"/>
              </a:rPr>
              <a:t>mais </a:t>
            </a:r>
            <a:r>
              <a:rPr sz="2000" spc="40" dirty="0">
                <a:latin typeface="Lucida Sans Unicode"/>
                <a:cs typeface="Lucida Sans Unicode"/>
              </a:rPr>
              <a:t>potente </a:t>
            </a:r>
            <a:r>
              <a:rPr sz="2000" spc="95" dirty="0">
                <a:latin typeface="Lucida Sans Unicode"/>
                <a:cs typeface="Lucida Sans Unicode"/>
              </a:rPr>
              <a:t>na </a:t>
            </a:r>
            <a:r>
              <a:rPr sz="2000" spc="70" dirty="0">
                <a:solidFill>
                  <a:srgbClr val="ECBD31"/>
                </a:solidFill>
                <a:latin typeface="Lucida Sans Unicode"/>
                <a:cs typeface="Lucida Sans Unicode"/>
              </a:rPr>
              <a:t>relação </a:t>
            </a:r>
            <a:r>
              <a:rPr sz="2000" spc="5" dirty="0">
                <a:solidFill>
                  <a:srgbClr val="ECBD31"/>
                </a:solidFill>
                <a:latin typeface="Lucida Sans Unicode"/>
                <a:cs typeface="Lucida Sans Unicode"/>
              </a:rPr>
              <a:t>entre </a:t>
            </a:r>
            <a:r>
              <a:rPr sz="20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 </a:t>
            </a:r>
            <a:r>
              <a:rPr sz="2000" spc="-509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financeira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ECBD31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conforto</a:t>
            </a:r>
            <a:r>
              <a:rPr sz="2000" dirty="0">
                <a:latin typeface="Lucida Sans Unicode"/>
                <a:cs typeface="Lucida Sans Unicode"/>
              </a:rPr>
              <a:t>.</a:t>
            </a:r>
          </a:p>
          <a:p>
            <a:pPr marL="153670" indent="-140970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5" dirty="0">
                <a:latin typeface="Lucida Sans Unicode"/>
                <a:cs typeface="Lucida Sans Unicode"/>
              </a:rPr>
              <a:t>Vejamos: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202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268036" y="4609324"/>
            <a:ext cx="37347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70" dirty="0" smtClean="0"/>
              <a:t>MODELO</a:t>
            </a:r>
            <a:r>
              <a:rPr lang="pt-BR" sz="4000" b="1" spc="-185" dirty="0" smtClean="0"/>
              <a:t> </a:t>
            </a:r>
            <a:r>
              <a:rPr lang="pt-BR" sz="4000" b="1" spc="70" dirty="0" smtClean="0">
                <a:solidFill>
                  <a:srgbClr val="0070C0"/>
                </a:solidFill>
              </a:rPr>
              <a:t>BÁSICO</a:t>
            </a:r>
            <a:endParaRPr lang="pt-BR" sz="4000" b="1" spc="70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504107" y="5498648"/>
            <a:ext cx="6498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200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215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própria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Pessoa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Jurídica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822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199372" y="0"/>
            <a:ext cx="2018754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624" y="5447212"/>
            <a:ext cx="1896836" cy="1244238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118346" y="185023"/>
            <a:ext cx="10011360" cy="646723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/>
          <p:nvPr/>
        </p:nvSpPr>
        <p:spPr>
          <a:xfrm>
            <a:off x="371103" y="722303"/>
            <a:ext cx="9556668" cy="550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dirty="0"/>
              <a:t>Cria-se uma empresa célula (chamada de cofre) em nome do casal/cônjuge, com um pequeno capital social</a:t>
            </a:r>
            <a:r>
              <a:rPr lang="pt-BR" dirty="0" smtClean="0"/>
              <a:t>;</a:t>
            </a:r>
          </a:p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pc="-20" dirty="0" err="1" smtClean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spc="-15" dirty="0" err="1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pc="-7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dirty="0"/>
              <a:t>Os bens da família são transferidos para a empresa célula (cofre), compondo o capital social com o valor dos imóveis, através de alteração do contrato social da empresa célula (cofre</a:t>
            </a:r>
            <a:r>
              <a:rPr lang="pt-BR" dirty="0" smtClean="0"/>
              <a:t>);</a:t>
            </a:r>
          </a:p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 smtClean="0"/>
              <a:t>Registra-se </a:t>
            </a:r>
            <a:r>
              <a:rPr lang="pt-BR" dirty="0"/>
              <a:t>os bens imóveis em nome da empresa célula (cofre) no cartório notas/imóveis - com pagamento do ITCMD (sai da PF entra na PJ Cofre) – (A alíquota do ITCMD varia de 4 a 8% nos Estados);</a:t>
            </a:r>
          </a:p>
          <a:p>
            <a:r>
              <a:rPr lang="pt-BR" dirty="0"/>
              <a:t>   - A base de cálculo do ITCMD para a empresa Cofre, cai muito, já que é utilizado a base de cálculo da DIRPF;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4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lang="pt-BR" dirty="0"/>
              <a:t> O casal/cônjuge transfere suas cotas da empresa cofre para os filhos na proporção do direito sucessório</a:t>
            </a:r>
            <a:r>
              <a:rPr lang="pt-BR" dirty="0" smtClean="0"/>
              <a:t>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Os filhos do casal/cônjuge passam a ter o controle de todas as quotas da empresa cofre</a:t>
            </a:r>
            <a:r>
              <a:rPr lang="pt-BR" dirty="0" smtClean="0"/>
              <a:t>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6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A partir desse momento o casal/cônjuge não tem mais imóveis a inventariar, pois foram transferidos para a empresa cofre, que agora está em nome dos </a:t>
            </a:r>
            <a:r>
              <a:rPr lang="pt-BR" dirty="0" smtClean="0"/>
              <a:t>filhos;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7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O casal/cônjuge detêm o usufruto </a:t>
            </a:r>
            <a:r>
              <a:rPr lang="pt-BR"/>
              <a:t>dos </a:t>
            </a:r>
            <a:r>
              <a:rPr lang="pt-BR" smtClean="0"/>
              <a:t>imóveis.</a:t>
            </a:r>
            <a:endParaRPr lang="pt-BR" spc="15" dirty="0">
              <a:latin typeface="Lucida Sans Unicode"/>
              <a:cs typeface="Lucida Sans Unicode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4276" y="147656"/>
            <a:ext cx="902305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16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MODELO BÁSICO DE HOLDING</a:t>
            </a:r>
            <a:r>
              <a:rPr lang="pt-BR" sz="1600" b="1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200" b="1" spc="-30" dirty="0" smtClean="0">
                <a:solidFill>
                  <a:srgbClr val="7030A0"/>
                </a:solidFill>
                <a:latin typeface="Lucida Sans Unicode"/>
                <a:cs typeface="Lucida Sans Unicode"/>
              </a:rPr>
              <a:t>– 1 CÉLULA</a:t>
            </a:r>
            <a:r>
              <a:rPr lang="pt-BR" sz="1600" b="1" spc="15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r>
              <a:rPr lang="pt-BR" sz="1400" b="1" spc="-3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- A Holding</a:t>
            </a:r>
            <a:r>
              <a:rPr lang="pt-BR" sz="1400" b="1"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215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própria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Pessoa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Jurídica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2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endParaRPr lang="pt-BR" sz="20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5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384645" y="1220905"/>
            <a:ext cx="540480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507365">
              <a:lnSpc>
                <a:spcPct val="125000"/>
              </a:lnSpc>
              <a:spcBef>
                <a:spcPts val="100"/>
              </a:spcBef>
            </a:pPr>
            <a:r>
              <a:rPr lang="pt-BR" sz="2800" b="1" spc="55" dirty="0" smtClean="0"/>
              <a:t>MODELO</a:t>
            </a:r>
            <a:r>
              <a:rPr lang="pt-BR" sz="2800" b="1" spc="-120" dirty="0" smtClean="0"/>
              <a:t> </a:t>
            </a:r>
            <a:r>
              <a:rPr lang="pt-BR" sz="2800" b="1" spc="-20" dirty="0" smtClean="0"/>
              <a:t>DE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DUAS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CÉLULAS</a:t>
            </a:r>
            <a:r>
              <a:rPr lang="pt-BR" sz="2800" b="1" spc="-114" dirty="0" smtClean="0"/>
              <a:t> </a:t>
            </a:r>
            <a:r>
              <a:rPr lang="pt-BR" sz="2800" b="1" spc="210" dirty="0" smtClean="0">
                <a:solidFill>
                  <a:srgbClr val="0070C0"/>
                </a:solidFill>
              </a:rPr>
              <a:t>COM </a:t>
            </a:r>
            <a:r>
              <a:rPr lang="pt-BR" sz="2800" b="1" spc="-740" dirty="0" smtClean="0">
                <a:solidFill>
                  <a:srgbClr val="0070C0"/>
                </a:solidFill>
              </a:rPr>
              <a:t> </a:t>
            </a:r>
            <a:r>
              <a:rPr lang="pt-BR" sz="2800" b="1" spc="20" dirty="0" smtClean="0">
                <a:solidFill>
                  <a:srgbClr val="0070C0"/>
                </a:solidFill>
              </a:rPr>
              <a:t>DOMICÍLIO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30" dirty="0" smtClean="0">
                <a:solidFill>
                  <a:srgbClr val="0070C0"/>
                </a:solidFill>
              </a:rPr>
              <a:t>FISCAL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5" dirty="0" smtClean="0">
                <a:solidFill>
                  <a:srgbClr val="0070C0"/>
                </a:solidFill>
              </a:rPr>
              <a:t>MAIS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60" dirty="0" smtClean="0">
                <a:solidFill>
                  <a:srgbClr val="0070C0"/>
                </a:solidFill>
              </a:rPr>
              <a:t>VANTAJOSO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647666" y="4519177"/>
            <a:ext cx="627846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marR="5080" indent="-595630">
              <a:lnSpc>
                <a:spcPct val="125000"/>
              </a:lnSpc>
              <a:spcBef>
                <a:spcPts val="100"/>
              </a:spcBef>
            </a:pP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sistema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mantém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os </a:t>
            </a:r>
            <a:r>
              <a:rPr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 </a:t>
            </a:r>
            <a:r>
              <a:rPr spc="-509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5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5" dirty="0">
                <a:solidFill>
                  <a:srgbClr val="FFC000"/>
                </a:solidFill>
                <a:latin typeface="Lucida Sans Unicode"/>
                <a:cs typeface="Lucida Sans Unicode"/>
              </a:rPr>
              <a:t>Controle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Destino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50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745364" y="354842"/>
            <a:ext cx="8268009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09893" y="482097"/>
            <a:ext cx="7661932" cy="4751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7620" indent="411480" algn="r">
              <a:lnSpc>
                <a:spcPts val="3240"/>
              </a:lnSpc>
              <a:spcBef>
                <a:spcPts val="505"/>
              </a:spcBef>
            </a:pPr>
            <a:r>
              <a:rPr lang="pt-BR" sz="2000" b="1" spc="70" dirty="0" smtClean="0"/>
              <a:t>MODELO</a:t>
            </a:r>
            <a:r>
              <a:rPr lang="pt-BR" sz="2000" b="1" spc="-155" dirty="0" smtClean="0"/>
              <a:t> </a:t>
            </a:r>
            <a:r>
              <a:rPr lang="pt-BR" sz="2000" b="1" spc="-20" dirty="0" smtClean="0"/>
              <a:t>DE</a:t>
            </a:r>
            <a:r>
              <a:rPr lang="pt-BR" sz="2000" b="1" spc="-110" dirty="0" smtClean="0"/>
              <a:t> </a:t>
            </a:r>
            <a:r>
              <a:rPr lang="pt-BR" sz="2000" b="1" spc="-30" dirty="0" smtClean="0">
                <a:solidFill>
                  <a:srgbClr val="ECBD31"/>
                </a:solidFill>
              </a:rPr>
              <a:t>DUAS</a:t>
            </a:r>
            <a:r>
              <a:rPr lang="pt-BR" sz="2000" b="1" spc="-150" dirty="0" smtClean="0">
                <a:solidFill>
                  <a:srgbClr val="ECBD31"/>
                </a:solidFill>
              </a:rPr>
              <a:t> </a:t>
            </a:r>
            <a:r>
              <a:rPr lang="pt-BR" sz="2000" b="1" spc="-30" dirty="0" smtClean="0">
                <a:solidFill>
                  <a:srgbClr val="ECBD31"/>
                </a:solidFill>
              </a:rPr>
              <a:t>CÉLULAS </a:t>
            </a:r>
            <a:r>
              <a:rPr lang="pt-BR" sz="2000" b="1" spc="-935" dirty="0" smtClean="0">
                <a:solidFill>
                  <a:srgbClr val="ECBD31"/>
                </a:solidFill>
              </a:rPr>
              <a:t> </a:t>
            </a:r>
            <a:r>
              <a:rPr lang="pt-BR" sz="2000" b="1" spc="260" dirty="0" smtClean="0"/>
              <a:t>COM</a:t>
            </a:r>
            <a:r>
              <a:rPr lang="pt-BR" sz="2000" b="1" spc="-135" dirty="0" smtClean="0"/>
              <a:t> </a:t>
            </a:r>
            <a:r>
              <a:rPr lang="pt-BR" sz="2000" b="1" spc="25" dirty="0" smtClean="0"/>
              <a:t>DOMICÍLIO</a:t>
            </a:r>
            <a:r>
              <a:rPr lang="pt-BR" sz="2000" b="1" spc="-125" dirty="0" smtClean="0"/>
              <a:t> </a:t>
            </a:r>
            <a:r>
              <a:rPr lang="pt-BR" sz="2000" b="1" spc="-40" dirty="0" smtClean="0"/>
              <a:t>FISCAL</a:t>
            </a:r>
            <a:r>
              <a:rPr lang="pt-BR" sz="2000" b="1" spc="-135" dirty="0" smtClean="0"/>
              <a:t> </a:t>
            </a:r>
            <a:r>
              <a:rPr lang="pt-BR" sz="2000" b="1" spc="-10" dirty="0" smtClean="0"/>
              <a:t>MAIS </a:t>
            </a:r>
            <a:r>
              <a:rPr lang="pt-BR" sz="2000" b="1" spc="80" dirty="0" smtClean="0"/>
              <a:t>VANTAJOSO:</a:t>
            </a:r>
            <a:endParaRPr lang="pt-BR" sz="2000" b="1" spc="80" dirty="0"/>
          </a:p>
        </p:txBody>
      </p:sp>
      <p:sp>
        <p:nvSpPr>
          <p:cNvPr id="6" name="object 3"/>
          <p:cNvSpPr txBox="1"/>
          <p:nvPr/>
        </p:nvSpPr>
        <p:spPr>
          <a:xfrm>
            <a:off x="1071865" y="1085391"/>
            <a:ext cx="7801214" cy="5114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440055" indent="-146050">
              <a:lnSpc>
                <a:spcPct val="1052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1: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que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como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</a:t>
            </a:r>
            <a:r>
              <a:rPr sz="1600" spc="-6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00" spc="1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508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2: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transferência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patrimônio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Física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dentr</a:t>
            </a:r>
            <a:r>
              <a:rPr sz="1600" spc="1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35" dirty="0">
                <a:latin typeface="Lucida Sans Unicode"/>
                <a:cs typeface="Lucida Sans Unicode"/>
              </a:rPr>
              <a:t>d</a:t>
            </a:r>
            <a:r>
              <a:rPr sz="1600" spc="12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</a:t>
            </a:r>
            <a:r>
              <a:rPr sz="1600" spc="1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Jurídic</a:t>
            </a:r>
            <a:r>
              <a:rPr sz="1600" spc="4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adotand</a:t>
            </a:r>
            <a:r>
              <a:rPr sz="1600" spc="7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mecanismos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de  </a:t>
            </a:r>
            <a:r>
              <a:rPr sz="1600" spc="-10" dirty="0">
                <a:latin typeface="Lucida Sans Unicode"/>
                <a:cs typeface="Lucida Sans Unicode"/>
              </a:rPr>
              <a:t>maior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</a:t>
            </a:r>
            <a:r>
              <a:rPr sz="1600" spc="-6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tributária</a:t>
            </a:r>
            <a:r>
              <a:rPr sz="1600" spc="-3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65735" indent="-146050">
              <a:lnSpc>
                <a:spcPct val="105200"/>
              </a:lnSpc>
              <a:spcBef>
                <a:spcPts val="74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3: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alteramos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ECBD31"/>
                </a:solidFill>
                <a:latin typeface="Lucida Sans Unicode"/>
                <a:cs typeface="Lucida Sans Unicode"/>
              </a:rPr>
              <a:t>domicílio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ECBD31"/>
                </a:solidFill>
                <a:latin typeface="Lucida Sans Unicode"/>
                <a:cs typeface="Lucida Sans Unicode"/>
              </a:rPr>
              <a:t>fiscal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dos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clientes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um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Estado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mais </a:t>
            </a:r>
            <a:r>
              <a:rPr sz="1600" spc="10" dirty="0">
                <a:latin typeface="Lucida Sans Unicode"/>
                <a:cs typeface="Lucida Sans Unicode"/>
              </a:rPr>
              <a:t>vantajoso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-40" dirty="0">
                <a:latin typeface="Lucida Sans Unicode"/>
                <a:cs typeface="Lucida Sans Unicode"/>
              </a:rPr>
              <a:t>constituímos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30" dirty="0">
                <a:latin typeface="Lucida Sans Unicode"/>
                <a:cs typeface="Lucida Sans Unicode"/>
              </a:rPr>
              <a:t>segunda </a:t>
            </a:r>
            <a:r>
              <a:rPr sz="1600" spc="10" dirty="0">
                <a:latin typeface="Lucida Sans Unicode"/>
                <a:cs typeface="Lucida Sans Unicode"/>
              </a:rPr>
              <a:t>Pessoa </a:t>
            </a:r>
            <a:r>
              <a:rPr sz="1600" spc="20" dirty="0">
                <a:latin typeface="Lucida Sans Unicode"/>
                <a:cs typeface="Lucida Sans Unicode"/>
              </a:rPr>
              <a:t>Jurídica, </a:t>
            </a:r>
            <a:r>
              <a:rPr sz="1600" spc="55" dirty="0">
                <a:latin typeface="Lucida Sans Unicode"/>
                <a:cs typeface="Lucida Sans Unicode"/>
              </a:rPr>
              <a:t>que </a:t>
            </a:r>
            <a:r>
              <a:rPr sz="1600" spc="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 </a:t>
            </a:r>
            <a:r>
              <a:rPr sz="1600" spc="75" dirty="0">
                <a:latin typeface="Lucida Sans Unicode"/>
                <a:cs typeface="Lucida Sans Unicode"/>
              </a:rPr>
              <a:t>como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30" dirty="0">
                <a:latin typeface="Lucida Sans Unicode"/>
                <a:cs typeface="Lucida Sans Unicode"/>
              </a:rPr>
              <a:t>que, </a:t>
            </a:r>
            <a:r>
              <a:rPr sz="1600" spc="-10" dirty="0">
                <a:latin typeface="Lucida Sans Unicode"/>
                <a:cs typeface="Lucida Sans Unicode"/>
              </a:rPr>
              <a:t>por </a:t>
            </a:r>
            <a:r>
              <a:rPr sz="1600" spc="-5" dirty="0">
                <a:latin typeface="Lucida Sans Unicode"/>
                <a:cs typeface="Lucida Sans Unicode"/>
              </a:rPr>
              <a:t>sua </a:t>
            </a:r>
            <a:r>
              <a:rPr sz="1600" spc="-25" dirty="0">
                <a:latin typeface="Lucida Sans Unicode"/>
                <a:cs typeface="Lucida Sans Unicode"/>
              </a:rPr>
              <a:t>vez, </a:t>
            </a:r>
            <a:r>
              <a:rPr sz="1600" spc="130" dirty="0">
                <a:latin typeface="Lucida Sans Unicode"/>
                <a:cs typeface="Lucida Sans Unicode"/>
              </a:rPr>
              <a:t>é </a:t>
            </a:r>
            <a:r>
              <a:rPr sz="1600" spc="45" dirty="0">
                <a:latin typeface="Lucida Sans Unicode"/>
                <a:cs typeface="Lucida Sans Unicode"/>
              </a:rPr>
              <a:t>sediada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45" dirty="0">
                <a:latin typeface="Lucida Sans Unicode"/>
                <a:cs typeface="Lucida Sans Unicode"/>
              </a:rPr>
              <a:t>naquele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Estado.</a:t>
            </a:r>
          </a:p>
          <a:p>
            <a:pPr marL="184150" marR="104775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4: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Integralizamos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30" dirty="0">
                <a:latin typeface="Lucida Sans Unicode"/>
                <a:cs typeface="Lucida Sans Unicode"/>
              </a:rPr>
              <a:t>Célula </a:t>
            </a:r>
            <a:r>
              <a:rPr sz="1600" spc="5" dirty="0">
                <a:latin typeface="Lucida Sans Unicode"/>
                <a:cs typeface="Lucida Sans Unicode"/>
              </a:rPr>
              <a:t>Cofre. </a:t>
            </a:r>
            <a:r>
              <a:rPr sz="1600" spc="130" dirty="0">
                <a:latin typeface="Lucida Sans Unicode"/>
                <a:cs typeface="Lucida Sans Unicode"/>
              </a:rPr>
              <a:t>O </a:t>
            </a:r>
            <a:r>
              <a:rPr sz="1600" spc="15" dirty="0">
                <a:latin typeface="Lucida Sans Unicode"/>
                <a:cs typeface="Lucida Sans Unicode"/>
              </a:rPr>
              <a:t>cliente </a:t>
            </a:r>
            <a:r>
              <a:rPr sz="1600" spc="25" dirty="0">
                <a:latin typeface="Lucida Sans Unicode"/>
                <a:cs typeface="Lucida Sans Unicode"/>
              </a:rPr>
              <a:t>tem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5" dirty="0">
                <a:solidFill>
                  <a:srgbClr val="ECBD31"/>
                </a:solidFill>
                <a:latin typeface="Lucida Sans Unicode"/>
                <a:cs typeface="Lucida Sans Unicode"/>
              </a:rPr>
              <a:t>controle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30" dirty="0">
                <a:latin typeface="Lucida Sans Unicode"/>
                <a:cs typeface="Lucida Sans Unicode"/>
              </a:rPr>
              <a:t>Célula </a:t>
            </a:r>
            <a:r>
              <a:rPr sz="1600" spc="35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130" dirty="0">
                <a:latin typeface="Lucida Sans Unicode"/>
                <a:cs typeface="Lucida Sans Unicode"/>
              </a:rPr>
              <a:t>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esta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controle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Cofre.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24257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5: </a:t>
            </a:r>
            <a:r>
              <a:rPr sz="1600" spc="-30" dirty="0">
                <a:latin typeface="Lucida Sans Unicode"/>
                <a:cs typeface="Lucida Sans Unicode"/>
              </a:rPr>
              <a:t>realizamos </a:t>
            </a:r>
            <a:r>
              <a:rPr sz="1600" spc="-60" dirty="0">
                <a:latin typeface="Lucida Sans Unicode"/>
                <a:cs typeface="Lucida Sans Unicode"/>
              </a:rPr>
              <a:t>os </a:t>
            </a:r>
            <a:r>
              <a:rPr sz="1600" dirty="0">
                <a:latin typeface="Lucida Sans Unicode"/>
                <a:cs typeface="Lucida Sans Unicode"/>
              </a:rPr>
              <a:t>atos </a:t>
            </a:r>
            <a:r>
              <a:rPr sz="1600" spc="-5" dirty="0">
                <a:latin typeface="Lucida Sans Unicode"/>
                <a:cs typeface="Lucida Sans Unicode"/>
              </a:rPr>
              <a:t>contratuais </a:t>
            </a:r>
            <a:r>
              <a:rPr sz="1600" spc="100" dirty="0">
                <a:latin typeface="Lucida Sans Unicode"/>
                <a:cs typeface="Lucida Sans Unicode"/>
              </a:rPr>
              <a:t>de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planejamento </a:t>
            </a:r>
            <a:r>
              <a:rPr sz="16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ECBD31"/>
                </a:solidFill>
                <a:latin typeface="Lucida Sans Unicode"/>
                <a:cs typeface="Lucida Sans Unicode"/>
              </a:rPr>
              <a:t>sucessório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5" dirty="0">
                <a:latin typeface="Lucida Sans Unicode"/>
                <a:cs typeface="Lucida Sans Unicode"/>
              </a:rPr>
              <a:t>assegurarão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60" dirty="0">
                <a:latin typeface="Lucida Sans Unicode"/>
                <a:cs typeface="Lucida Sans Unicode"/>
              </a:rPr>
              <a:t>manutenção </a:t>
            </a:r>
            <a:r>
              <a:rPr sz="1600" spc="65" dirty="0">
                <a:latin typeface="Lucida Sans Unicode"/>
                <a:cs typeface="Lucida Sans Unicode"/>
              </a:rPr>
              <a:t>do </a:t>
            </a:r>
            <a:r>
              <a:rPr sz="1600" spc="5" dirty="0">
                <a:latin typeface="Lucida Sans Unicode"/>
                <a:cs typeface="Lucida Sans Unicode"/>
              </a:rPr>
              <a:t>controle </a:t>
            </a:r>
            <a:r>
              <a:rPr sz="1600" spc="-15" dirty="0">
                <a:latin typeface="Lucida Sans Unicode"/>
                <a:cs typeface="Lucida Sans Unicode"/>
              </a:rPr>
              <a:t>pelos 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pais,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garantindo-lhes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direito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arrependimento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e,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ainda,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sua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eficáci</a:t>
            </a:r>
            <a:r>
              <a:rPr sz="1600" spc="8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com</a:t>
            </a:r>
            <a:r>
              <a:rPr sz="1600" spc="7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gatilh</a:t>
            </a:r>
            <a:r>
              <a:rPr sz="160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filho</a:t>
            </a:r>
            <a:r>
              <a:rPr sz="1600" spc="-8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vire</a:t>
            </a:r>
            <a:r>
              <a:rPr sz="1600" spc="-30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exercer,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</a:t>
            </a:r>
            <a:r>
              <a:rPr sz="1600" spc="-5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dia.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140970">
              <a:lnSpc>
                <a:spcPct val="104800"/>
              </a:lnSpc>
              <a:spcBef>
                <a:spcPts val="715"/>
              </a:spcBef>
            </a:pPr>
            <a:r>
              <a:rPr lang="pt-BR" sz="2000" b="1" i="1" spc="-35" dirty="0" smtClean="0">
                <a:solidFill>
                  <a:srgbClr val="ECBD31"/>
                </a:solidFill>
                <a:latin typeface="Arial"/>
                <a:cs typeface="Arial"/>
              </a:rPr>
              <a:t>  </a:t>
            </a:r>
            <a:r>
              <a:rPr sz="2000" b="1" i="1" spc="-35" dirty="0" err="1" smtClean="0">
                <a:solidFill>
                  <a:srgbClr val="ECBD31"/>
                </a:solidFill>
                <a:latin typeface="Arial"/>
                <a:cs typeface="Arial"/>
              </a:rPr>
              <a:t>Obs</a:t>
            </a:r>
            <a:r>
              <a:rPr sz="2000" b="1" i="1" spc="-35" dirty="0">
                <a:solidFill>
                  <a:srgbClr val="ECBD31"/>
                </a:solidFill>
                <a:latin typeface="Arial"/>
                <a:cs typeface="Arial"/>
              </a:rPr>
              <a:t>:</a:t>
            </a:r>
            <a:r>
              <a:rPr sz="2000" b="1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ECBD31"/>
                </a:solidFill>
                <a:latin typeface="Arial"/>
                <a:cs typeface="Arial"/>
              </a:rPr>
              <a:t>os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65" dirty="0">
                <a:solidFill>
                  <a:srgbClr val="ECBD31"/>
                </a:solidFill>
                <a:latin typeface="Arial"/>
                <a:cs typeface="Arial"/>
              </a:rPr>
              <a:t>bens</a:t>
            </a:r>
            <a:r>
              <a:rPr sz="2000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55" dirty="0">
                <a:solidFill>
                  <a:srgbClr val="ECBD31"/>
                </a:solidFill>
                <a:latin typeface="Arial"/>
                <a:cs typeface="Arial"/>
              </a:rPr>
              <a:t>permanecem</a:t>
            </a:r>
            <a:r>
              <a:rPr sz="2000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0" dirty="0">
                <a:solidFill>
                  <a:srgbClr val="ECBD31"/>
                </a:solidFill>
                <a:latin typeface="Arial"/>
                <a:cs typeface="Arial"/>
              </a:rPr>
              <a:t>onde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90" dirty="0">
                <a:solidFill>
                  <a:srgbClr val="ECBD31"/>
                </a:solidFill>
                <a:latin typeface="Arial"/>
                <a:cs typeface="Arial"/>
              </a:rPr>
              <a:t>estão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5" dirty="0">
                <a:solidFill>
                  <a:srgbClr val="ECBD31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ECBD31"/>
                </a:solidFill>
                <a:latin typeface="Arial"/>
                <a:cs typeface="Arial"/>
              </a:rPr>
              <a:t>os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55" dirty="0">
                <a:solidFill>
                  <a:srgbClr val="ECBD31"/>
                </a:solidFill>
                <a:latin typeface="Arial"/>
                <a:cs typeface="Arial"/>
              </a:rPr>
              <a:t>clientes </a:t>
            </a:r>
            <a:r>
              <a:rPr sz="2000" i="1" spc="-484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50" dirty="0">
                <a:solidFill>
                  <a:srgbClr val="ECBD31"/>
                </a:solidFill>
                <a:latin typeface="Arial"/>
                <a:cs typeface="Arial"/>
              </a:rPr>
              <a:t>também. </a:t>
            </a:r>
            <a:r>
              <a:rPr lang="pt-BR" sz="2000" i="1" spc="150" dirty="0" smtClean="0">
                <a:solidFill>
                  <a:srgbClr val="ECBD31"/>
                </a:solidFill>
                <a:latin typeface="Arial"/>
                <a:cs typeface="Arial"/>
              </a:rPr>
              <a:t>   </a:t>
            </a:r>
          </a:p>
          <a:p>
            <a:pPr marL="12700" marR="140970">
              <a:lnSpc>
                <a:spcPct val="104800"/>
              </a:lnSpc>
              <a:spcBef>
                <a:spcPts val="715"/>
              </a:spcBef>
            </a:pPr>
            <a:r>
              <a:rPr lang="pt-BR" sz="2000" i="1" spc="15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0" dirty="0" smtClean="0">
                <a:latin typeface="Arial"/>
                <a:cs typeface="Arial"/>
              </a:rPr>
              <a:t>O </a:t>
            </a:r>
            <a:r>
              <a:rPr sz="2000" i="1" spc="105" dirty="0">
                <a:latin typeface="Arial"/>
                <a:cs typeface="Arial"/>
              </a:rPr>
              <a:t>controle </a:t>
            </a:r>
            <a:r>
              <a:rPr sz="2000" i="1" spc="165" dirty="0">
                <a:latin typeface="Arial"/>
                <a:cs typeface="Arial"/>
              </a:rPr>
              <a:t>é </a:t>
            </a:r>
            <a:r>
              <a:rPr sz="2000" i="1" spc="155" dirty="0">
                <a:latin typeface="Arial"/>
                <a:cs typeface="Arial"/>
              </a:rPr>
              <a:t>que </a:t>
            </a:r>
            <a:r>
              <a:rPr sz="2000" i="1" spc="-25" dirty="0">
                <a:latin typeface="Arial"/>
                <a:cs typeface="Arial"/>
              </a:rPr>
              <a:t>se </a:t>
            </a:r>
            <a:r>
              <a:rPr sz="2000" i="1" spc="110" dirty="0">
                <a:latin typeface="Arial"/>
                <a:cs typeface="Arial"/>
              </a:rPr>
              <a:t>desloca </a:t>
            </a:r>
            <a:r>
              <a:rPr sz="2000" i="1" spc="150" dirty="0">
                <a:latin typeface="Arial"/>
                <a:cs typeface="Arial"/>
              </a:rPr>
              <a:t>para </a:t>
            </a:r>
            <a:r>
              <a:rPr sz="2000" i="1" spc="90" dirty="0">
                <a:latin typeface="Arial"/>
                <a:cs typeface="Arial"/>
              </a:rPr>
              <a:t>outro </a:t>
            </a:r>
            <a:r>
              <a:rPr sz="2000" i="1" spc="95" dirty="0">
                <a:latin typeface="Arial"/>
                <a:cs typeface="Arial"/>
              </a:rPr>
              <a:t> </a:t>
            </a:r>
            <a:r>
              <a:rPr sz="2000" i="1" spc="35" dirty="0">
                <a:latin typeface="Arial"/>
                <a:cs typeface="Arial"/>
              </a:rPr>
              <a:t>Estado.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384645" y="1220905"/>
            <a:ext cx="540480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507365">
              <a:lnSpc>
                <a:spcPct val="125000"/>
              </a:lnSpc>
              <a:spcBef>
                <a:spcPts val="100"/>
              </a:spcBef>
            </a:pPr>
            <a:r>
              <a:rPr lang="pt-BR" sz="2800" b="1" spc="55" dirty="0" smtClean="0"/>
              <a:t>MODELO</a:t>
            </a:r>
            <a:r>
              <a:rPr lang="pt-BR" sz="2800" b="1" spc="-120" dirty="0" smtClean="0"/>
              <a:t> </a:t>
            </a:r>
            <a:r>
              <a:rPr lang="pt-BR" sz="2800" b="1" spc="-20" dirty="0" smtClean="0"/>
              <a:t>DE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TRÊS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CÉLULAS</a:t>
            </a:r>
            <a:r>
              <a:rPr lang="pt-BR" sz="2800" b="1" spc="-114" dirty="0" smtClean="0"/>
              <a:t> </a:t>
            </a:r>
            <a:r>
              <a:rPr lang="pt-BR" sz="2800" b="1" spc="210" dirty="0" smtClean="0">
                <a:solidFill>
                  <a:srgbClr val="0070C0"/>
                </a:solidFill>
              </a:rPr>
              <a:t>COM </a:t>
            </a:r>
            <a:r>
              <a:rPr lang="pt-BR" sz="2800" b="1" spc="-740" dirty="0" smtClean="0">
                <a:solidFill>
                  <a:srgbClr val="0070C0"/>
                </a:solidFill>
              </a:rPr>
              <a:t> </a:t>
            </a:r>
            <a:r>
              <a:rPr lang="pt-BR" sz="2800" b="1" spc="20" dirty="0" smtClean="0">
                <a:solidFill>
                  <a:srgbClr val="0070C0"/>
                </a:solidFill>
              </a:rPr>
              <a:t>DOMICÍLIO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30" dirty="0" smtClean="0">
                <a:solidFill>
                  <a:srgbClr val="0070C0"/>
                </a:solidFill>
              </a:rPr>
              <a:t>FISCAL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5" dirty="0" smtClean="0">
                <a:solidFill>
                  <a:srgbClr val="0070C0"/>
                </a:solidFill>
              </a:rPr>
              <a:t>MAIS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60" dirty="0" smtClean="0">
                <a:solidFill>
                  <a:srgbClr val="0070C0"/>
                </a:solidFill>
              </a:rPr>
              <a:t>VANTAJOSO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75657" y="4519177"/>
            <a:ext cx="7750477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marR="5080" indent="-595630" algn="r">
              <a:lnSpc>
                <a:spcPct val="125000"/>
              </a:lnSpc>
              <a:spcBef>
                <a:spcPts val="100"/>
              </a:spcBef>
            </a:pP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sistema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mantém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os </a:t>
            </a:r>
            <a:r>
              <a:rPr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 </a:t>
            </a:r>
            <a:r>
              <a:rPr spc="-509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-6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célula </a:t>
            </a:r>
            <a:r>
              <a:rPr lang="pt-BR" spc="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Veículo</a:t>
            </a:r>
            <a:r>
              <a:rPr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7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dentro de</a:t>
            </a:r>
            <a:r>
              <a:rPr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Destino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51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775510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55771" y="364940"/>
            <a:ext cx="3513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spc="65" dirty="0" smtClean="0"/>
              <a:t>MODEL</a:t>
            </a:r>
            <a:r>
              <a:rPr lang="pt-BR" sz="2400" b="1" spc="85" dirty="0" smtClean="0"/>
              <a:t>O</a:t>
            </a:r>
            <a:r>
              <a:rPr lang="pt-BR" sz="2400" b="1" spc="-130" dirty="0" smtClean="0"/>
              <a:t> </a:t>
            </a:r>
            <a:r>
              <a:rPr lang="pt-BR" sz="2400" b="1" spc="-25" dirty="0" smtClean="0"/>
              <a:t>D</a:t>
            </a:r>
            <a:r>
              <a:rPr lang="pt-BR" sz="2400" b="1" spc="-15" dirty="0" smtClean="0"/>
              <a:t>E </a:t>
            </a:r>
            <a:r>
              <a:rPr lang="pt-BR" sz="2400" b="1" spc="-85" dirty="0" smtClean="0">
                <a:solidFill>
                  <a:srgbClr val="00B050"/>
                </a:solidFill>
              </a:rPr>
              <a:t> </a:t>
            </a:r>
            <a:r>
              <a:rPr lang="pt-BR" sz="2400" b="1" spc="-220" dirty="0" smtClean="0">
                <a:solidFill>
                  <a:srgbClr val="00B050"/>
                </a:solidFill>
              </a:rPr>
              <a:t>TRÊ</a:t>
            </a:r>
            <a:r>
              <a:rPr lang="pt-BR" sz="2400" b="1" spc="-195" dirty="0" smtClean="0">
                <a:solidFill>
                  <a:srgbClr val="00B050"/>
                </a:solidFill>
              </a:rPr>
              <a:t>S </a:t>
            </a:r>
            <a:r>
              <a:rPr lang="pt-BR" sz="2400" b="1" spc="-130" dirty="0" smtClean="0">
                <a:solidFill>
                  <a:srgbClr val="00B050"/>
                </a:solidFill>
              </a:rPr>
              <a:t> </a:t>
            </a:r>
            <a:r>
              <a:rPr lang="pt-BR" sz="2400" b="1" spc="-30" dirty="0" smtClean="0">
                <a:solidFill>
                  <a:srgbClr val="00B050"/>
                </a:solidFill>
              </a:rPr>
              <a:t>CÉLULAS</a:t>
            </a:r>
            <a:endParaRPr lang="pt-BR" sz="2400" b="1" spc="-30" dirty="0">
              <a:solidFill>
                <a:srgbClr val="00B050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23351" y="1016240"/>
            <a:ext cx="8284426" cy="537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22605" indent="-146050">
              <a:lnSpc>
                <a:spcPct val="1052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1: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que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como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</a:t>
            </a:r>
            <a:r>
              <a:rPr sz="1600" spc="-6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00" spc="1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86995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2: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transferência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patrimônio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Física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dentr</a:t>
            </a:r>
            <a:r>
              <a:rPr sz="1600" spc="1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35" dirty="0">
                <a:latin typeface="Lucida Sans Unicode"/>
                <a:cs typeface="Lucida Sans Unicode"/>
              </a:rPr>
              <a:t>d</a:t>
            </a:r>
            <a:r>
              <a:rPr sz="1600" spc="12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</a:t>
            </a:r>
            <a:r>
              <a:rPr sz="1600" spc="1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Jurídic</a:t>
            </a:r>
            <a:r>
              <a:rPr sz="1600" spc="4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adotand</a:t>
            </a:r>
            <a:r>
              <a:rPr sz="1600" spc="7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mecanismos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de  </a:t>
            </a:r>
            <a:r>
              <a:rPr sz="1600" spc="-10" dirty="0">
                <a:latin typeface="Lucida Sans Unicode"/>
                <a:cs typeface="Lucida Sans Unicode"/>
              </a:rPr>
              <a:t>maior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</a:t>
            </a:r>
            <a:r>
              <a:rPr sz="1600" spc="-6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tributária</a:t>
            </a:r>
            <a:r>
              <a:rPr sz="1600" spc="-3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70180" indent="-146050">
              <a:lnSpc>
                <a:spcPct val="105200"/>
              </a:lnSpc>
              <a:spcBef>
                <a:spcPts val="74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3: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segunda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reduzido,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15" dirty="0">
                <a:latin typeface="Lucida Sans Unicode"/>
                <a:cs typeface="Lucida Sans Unicode"/>
              </a:rPr>
              <a:t>funcionará </a:t>
            </a:r>
            <a:r>
              <a:rPr sz="1600" spc="75" dirty="0">
                <a:latin typeface="Lucida Sans Unicode"/>
                <a:cs typeface="Lucida Sans Unicode"/>
              </a:rPr>
              <a:t>como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20" dirty="0">
                <a:solidFill>
                  <a:srgbClr val="ECBD31"/>
                </a:solidFill>
                <a:latin typeface="Lucida Sans Unicode"/>
                <a:cs typeface="Lucida Sans Unicode"/>
              </a:rPr>
              <a:t>Veículo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-30" dirty="0">
                <a:latin typeface="Lucida Sans Unicode"/>
                <a:cs typeface="Lucida Sans Unicode"/>
              </a:rPr>
              <a:t>integralizamos </a:t>
            </a:r>
            <a:r>
              <a:rPr sz="1600" spc="-25" dirty="0">
                <a:latin typeface="Lucida Sans Unicode"/>
                <a:cs typeface="Lucida Sans Unicode"/>
              </a:rPr>
              <a:t> seu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Cofre.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0033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4: </a:t>
            </a:r>
            <a:r>
              <a:rPr sz="1600" spc="-40" dirty="0">
                <a:latin typeface="Lucida Sans Unicode"/>
                <a:cs typeface="Lucida Sans Unicode"/>
              </a:rPr>
              <a:t>constituímos </a:t>
            </a:r>
            <a:r>
              <a:rPr sz="1600" spc="55" dirty="0">
                <a:latin typeface="Lucida Sans Unicode"/>
                <a:cs typeface="Lucida Sans Unicode"/>
              </a:rPr>
              <a:t>uma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 </a:t>
            </a:r>
            <a:r>
              <a:rPr sz="1600" spc="80" dirty="0">
                <a:latin typeface="Lucida Sans Unicode"/>
                <a:cs typeface="Lucida Sans Unicode"/>
              </a:rPr>
              <a:t>com </a:t>
            </a:r>
            <a:r>
              <a:rPr sz="1600" spc="40" dirty="0">
                <a:latin typeface="Lucida Sans Unicode"/>
                <a:cs typeface="Lucida Sans Unicode"/>
              </a:rPr>
              <a:t>capital </a:t>
            </a:r>
            <a:r>
              <a:rPr sz="1600" spc="-5" dirty="0">
                <a:latin typeface="Lucida Sans Unicode"/>
                <a:cs typeface="Lucida Sans Unicode"/>
              </a:rPr>
              <a:t>social 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reduzido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30" dirty="0">
                <a:latin typeface="Lucida Sans Unicode"/>
                <a:cs typeface="Lucida Sans Unicode"/>
              </a:rPr>
              <a:t>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sem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nenhum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vínculo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sistema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das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duas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primeiras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células.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508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5:</a:t>
            </a:r>
            <a:r>
              <a:rPr sz="16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os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atos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contratuais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planejamento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ECBD31"/>
                </a:solidFill>
                <a:latin typeface="Lucida Sans Unicode"/>
                <a:cs typeface="Lucida Sans Unicode"/>
              </a:rPr>
              <a:t>sucessório </a:t>
            </a:r>
            <a:r>
              <a:rPr sz="1600" spc="-42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ECBD31"/>
                </a:solidFill>
                <a:latin typeface="Lucida Sans Unicode"/>
                <a:cs typeface="Lucida Sans Unicode"/>
              </a:rPr>
              <a:t>na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</a:t>
            </a:r>
            <a:r>
              <a:rPr sz="1600" spc="-30" dirty="0">
                <a:latin typeface="Lucida Sans Unicode"/>
                <a:cs typeface="Lucida Sans Unicode"/>
              </a:rPr>
              <a:t>,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5" dirty="0">
                <a:latin typeface="Lucida Sans Unicode"/>
                <a:cs typeface="Lucida Sans Unicode"/>
              </a:rPr>
              <a:t>assegurará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60" dirty="0">
                <a:latin typeface="Lucida Sans Unicode"/>
                <a:cs typeface="Lucida Sans Unicode"/>
              </a:rPr>
              <a:t>manutenção </a:t>
            </a:r>
            <a:r>
              <a:rPr sz="1600" spc="65" dirty="0">
                <a:latin typeface="Lucida Sans Unicode"/>
                <a:cs typeface="Lucida Sans Unicode"/>
              </a:rPr>
              <a:t>do </a:t>
            </a:r>
            <a:r>
              <a:rPr sz="1600" spc="5" dirty="0">
                <a:latin typeface="Lucida Sans Unicode"/>
                <a:cs typeface="Lucida Sans Unicode"/>
              </a:rPr>
              <a:t>controle 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pelos </a:t>
            </a:r>
            <a:r>
              <a:rPr sz="1600" spc="-25" dirty="0">
                <a:latin typeface="Lucida Sans Unicode"/>
                <a:cs typeface="Lucida Sans Unicode"/>
              </a:rPr>
              <a:t>pais, garantindo-lhes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-30" dirty="0">
                <a:latin typeface="Lucida Sans Unicode"/>
                <a:cs typeface="Lucida Sans Unicode"/>
              </a:rPr>
              <a:t>direito </a:t>
            </a:r>
            <a:r>
              <a:rPr sz="1600" spc="100" dirty="0">
                <a:latin typeface="Lucida Sans Unicode"/>
                <a:cs typeface="Lucida Sans Unicode"/>
              </a:rPr>
              <a:t>de </a:t>
            </a:r>
            <a:r>
              <a:rPr sz="1600" spc="15" dirty="0">
                <a:latin typeface="Lucida Sans Unicode"/>
                <a:cs typeface="Lucida Sans Unicode"/>
              </a:rPr>
              <a:t>arrependimento </a:t>
            </a:r>
            <a:r>
              <a:rPr sz="1600" spc="35" dirty="0">
                <a:latin typeface="Lucida Sans Unicode"/>
                <a:cs typeface="Lucida Sans Unicode"/>
              </a:rPr>
              <a:t>e, ainda, </a:t>
            </a:r>
            <a:r>
              <a:rPr sz="1600" spc="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su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eficáci</a:t>
            </a:r>
            <a:r>
              <a:rPr sz="1600" spc="8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com</a:t>
            </a:r>
            <a:r>
              <a:rPr sz="1600" spc="7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gatilh</a:t>
            </a:r>
            <a:r>
              <a:rPr sz="160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filho</a:t>
            </a:r>
            <a:r>
              <a:rPr sz="1600" spc="-8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vire</a:t>
            </a:r>
            <a:r>
              <a:rPr sz="1600" spc="-30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exercer,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</a:t>
            </a:r>
            <a:r>
              <a:rPr sz="1600" spc="-5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dia.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25781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6: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adquire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Veículo.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sz="2000" b="1" i="1" spc="-35" dirty="0" smtClean="0">
                <a:solidFill>
                  <a:srgbClr val="ECBD31"/>
                </a:solidFill>
                <a:latin typeface="Arial"/>
                <a:cs typeface="Arial"/>
              </a:rPr>
              <a:t>  </a:t>
            </a:r>
            <a:r>
              <a:rPr b="1" i="1" spc="-35" dirty="0" err="1" smtClean="0">
                <a:solidFill>
                  <a:srgbClr val="ECBD31"/>
                </a:solidFill>
                <a:latin typeface="Arial"/>
                <a:cs typeface="Arial"/>
              </a:rPr>
              <a:t>Obs</a:t>
            </a:r>
            <a:r>
              <a:rPr b="1" i="1" spc="-35" dirty="0">
                <a:solidFill>
                  <a:srgbClr val="ECBD31"/>
                </a:solidFill>
                <a:latin typeface="Arial"/>
                <a:cs typeface="Arial"/>
              </a:rPr>
              <a:t>: </a:t>
            </a:r>
            <a:r>
              <a:rPr i="1" spc="-20" dirty="0">
                <a:solidFill>
                  <a:srgbClr val="ECBD31"/>
                </a:solidFill>
                <a:latin typeface="Arial"/>
                <a:cs typeface="Arial"/>
              </a:rPr>
              <a:t>os </a:t>
            </a:r>
            <a:r>
              <a:rPr i="1" spc="65" dirty="0">
                <a:solidFill>
                  <a:srgbClr val="ECBD31"/>
                </a:solidFill>
                <a:latin typeface="Arial"/>
                <a:cs typeface="Arial"/>
              </a:rPr>
              <a:t>bens </a:t>
            </a:r>
            <a:r>
              <a:rPr i="1" spc="155" dirty="0">
                <a:solidFill>
                  <a:srgbClr val="ECBD31"/>
                </a:solidFill>
                <a:latin typeface="Arial"/>
                <a:cs typeface="Arial"/>
              </a:rPr>
              <a:t>permanecem na </a:t>
            </a:r>
            <a:r>
              <a:rPr i="1" spc="85" dirty="0">
                <a:solidFill>
                  <a:srgbClr val="ECBD31"/>
                </a:solidFill>
                <a:latin typeface="Arial"/>
                <a:cs typeface="Arial"/>
              </a:rPr>
              <a:t>Célula </a:t>
            </a:r>
            <a:r>
              <a:rPr i="1" spc="75" dirty="0">
                <a:solidFill>
                  <a:srgbClr val="ECBD31"/>
                </a:solidFill>
                <a:latin typeface="Arial"/>
                <a:cs typeface="Arial"/>
              </a:rPr>
              <a:t>Cofre. </a:t>
            </a:r>
            <a:r>
              <a:rPr i="1" spc="160" dirty="0">
                <a:latin typeface="Arial"/>
                <a:cs typeface="Arial"/>
              </a:rPr>
              <a:t>O </a:t>
            </a:r>
            <a:r>
              <a:rPr i="1" spc="105" dirty="0" err="1" smtClean="0">
                <a:latin typeface="Arial"/>
                <a:cs typeface="Arial"/>
              </a:rPr>
              <a:t>controle</a:t>
            </a:r>
            <a:r>
              <a:rPr i="1" spc="-10" dirty="0" smtClean="0">
                <a:latin typeface="Arial"/>
                <a:cs typeface="Arial"/>
              </a:rPr>
              <a:t> </a:t>
            </a:r>
            <a:r>
              <a:rPr i="1" spc="225" dirty="0">
                <a:latin typeface="Arial"/>
                <a:cs typeface="Arial"/>
              </a:rPr>
              <a:t>da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c</a:t>
            </a:r>
            <a:r>
              <a:rPr i="1" spc="85" dirty="0" err="1" smtClean="0">
                <a:latin typeface="Arial"/>
                <a:cs typeface="Arial"/>
              </a:rPr>
              <a:t>élula</a:t>
            </a:r>
            <a:r>
              <a:rPr i="1" spc="-5" dirty="0" smtClean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 </a:t>
            </a: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i="1" spc="-5" dirty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 </a:t>
            </a:r>
            <a:r>
              <a:rPr i="1" spc="95" dirty="0" err="1" smtClean="0">
                <a:latin typeface="Arial"/>
                <a:cs typeface="Arial"/>
              </a:rPr>
              <a:t>Cofre</a:t>
            </a:r>
            <a:r>
              <a:rPr i="1" spc="-10" dirty="0" smtClean="0">
                <a:latin typeface="Arial"/>
                <a:cs typeface="Arial"/>
              </a:rPr>
              <a:t> </a:t>
            </a:r>
            <a:r>
              <a:rPr i="1" spc="120" dirty="0">
                <a:latin typeface="Arial"/>
                <a:cs typeface="Arial"/>
              </a:rPr>
              <a:t>fica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200" dirty="0">
                <a:latin typeface="Arial"/>
                <a:cs typeface="Arial"/>
              </a:rPr>
              <a:t>com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spc="225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85" dirty="0">
                <a:latin typeface="Arial"/>
                <a:cs typeface="Arial"/>
              </a:rPr>
              <a:t>Célula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spc="75" dirty="0">
                <a:latin typeface="Arial"/>
                <a:cs typeface="Arial"/>
              </a:rPr>
              <a:t>Veículo</a:t>
            </a:r>
            <a:r>
              <a:rPr i="1" spc="105" dirty="0">
                <a:latin typeface="Arial"/>
                <a:cs typeface="Arial"/>
              </a:rPr>
              <a:t> </a:t>
            </a:r>
            <a:r>
              <a:rPr i="1" spc="165" dirty="0">
                <a:solidFill>
                  <a:srgbClr val="ECBD31"/>
                </a:solidFill>
                <a:latin typeface="Arial"/>
                <a:cs typeface="Arial"/>
              </a:rPr>
              <a:t>e </a:t>
            </a:r>
            <a:r>
              <a:rPr i="1" spc="-484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55" dirty="0">
                <a:solidFill>
                  <a:srgbClr val="ECBD31"/>
                </a:solidFill>
                <a:latin typeface="Arial"/>
                <a:cs typeface="Arial"/>
              </a:rPr>
              <a:t>esta,</a:t>
            </a:r>
            <a:r>
              <a:rPr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05" dirty="0">
                <a:solidFill>
                  <a:srgbClr val="ECBD31"/>
                </a:solidFill>
                <a:latin typeface="Arial"/>
                <a:cs typeface="Arial"/>
              </a:rPr>
              <a:t>por</a:t>
            </a:r>
            <a:r>
              <a:rPr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30" dirty="0">
                <a:solidFill>
                  <a:srgbClr val="ECBD31"/>
                </a:solidFill>
                <a:latin typeface="Arial"/>
                <a:cs typeface="Arial"/>
              </a:rPr>
              <a:t>sua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25" dirty="0">
                <a:solidFill>
                  <a:srgbClr val="ECBD31"/>
                </a:solidFill>
                <a:latin typeface="Arial"/>
                <a:cs typeface="Arial"/>
              </a:rPr>
              <a:t>vez,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65" dirty="0">
                <a:solidFill>
                  <a:srgbClr val="ECBD31"/>
                </a:solidFill>
                <a:latin typeface="Arial"/>
                <a:cs typeface="Arial"/>
              </a:rPr>
              <a:t>é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35" dirty="0" err="1">
                <a:solidFill>
                  <a:srgbClr val="ECBD31"/>
                </a:solidFill>
                <a:latin typeface="Arial"/>
                <a:cs typeface="Arial"/>
              </a:rPr>
              <a:t>controlada</a:t>
            </a:r>
            <a:r>
              <a:rPr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endParaRPr lang="pt-BR" i="1" spc="-15" dirty="0" smtClean="0">
              <a:solidFill>
                <a:srgbClr val="ECBD31"/>
              </a:solidFill>
              <a:latin typeface="Arial"/>
              <a:cs typeface="Arial"/>
            </a:endParaRP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lang="pt-BR" i="1" spc="-15" dirty="0" smtClean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40" dirty="0" smtClean="0">
                <a:solidFill>
                  <a:srgbClr val="ECBD31"/>
                </a:solidFill>
                <a:latin typeface="Arial"/>
                <a:cs typeface="Arial"/>
              </a:rPr>
              <a:t>pela</a:t>
            </a:r>
            <a:r>
              <a:rPr i="1" spc="-5" dirty="0" smtClean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85" dirty="0">
                <a:solidFill>
                  <a:srgbClr val="ECBD31"/>
                </a:solidFill>
                <a:latin typeface="Arial"/>
                <a:cs typeface="Arial"/>
              </a:rPr>
              <a:t>Célula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35" dirty="0">
                <a:solidFill>
                  <a:srgbClr val="ECBD31"/>
                </a:solidFill>
                <a:latin typeface="Arial"/>
                <a:cs typeface="Arial"/>
              </a:rPr>
              <a:t>Destino.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421164" y="771926"/>
            <a:ext cx="6912939" cy="516104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79706" y="1050959"/>
            <a:ext cx="6379773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COMPOSIÇÃO FAMILIAR: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endParaRPr lang="pt-BR" sz="28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400" b="1" spc="-55" dirty="0" smtClean="0">
                <a:latin typeface="Century" panose="02040604050505020304" pitchFamily="18" charset="0"/>
              </a:rPr>
              <a:t>Alex Vieira e Esposa</a:t>
            </a:r>
          </a:p>
          <a:p>
            <a:pPr marR="5080"/>
            <a:endParaRPr lang="pt-BR" sz="24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400" b="1" spc="-55" dirty="0" smtClean="0">
                <a:latin typeface="Century" panose="02040604050505020304" pitchFamily="18" charset="0"/>
              </a:rPr>
              <a:t>Regime de Bens: Separação Parcial</a:t>
            </a:r>
          </a:p>
          <a:p>
            <a:pPr marR="5080"/>
            <a:endParaRPr lang="pt-BR" sz="2400" b="1" spc="-55" dirty="0">
              <a:latin typeface="Century" panose="02040604050505020304" pitchFamily="18" charset="0"/>
            </a:endParaRPr>
          </a:p>
          <a:p>
            <a:pPr marR="5080"/>
            <a:r>
              <a:rPr lang="pt-BR" sz="2400" b="1" spc="-55" dirty="0" smtClean="0">
                <a:latin typeface="Century" panose="02040604050505020304" pitchFamily="18" charset="0"/>
              </a:rPr>
              <a:t>Nº de Filhos: 02</a:t>
            </a:r>
          </a:p>
          <a:p>
            <a:pPr marR="5080"/>
            <a:r>
              <a:rPr lang="pt-BR" sz="2400" b="1" spc="-55" dirty="0">
                <a:latin typeface="Century" panose="02040604050505020304" pitchFamily="18" charset="0"/>
              </a:rPr>
              <a:t> </a:t>
            </a:r>
            <a:endParaRPr lang="pt-BR" sz="24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400" b="1" spc="-55" dirty="0" smtClean="0">
                <a:latin typeface="Century" panose="02040604050505020304" pitchFamily="18" charset="0"/>
              </a:rPr>
              <a:t>Regime: Parcial de Bens</a:t>
            </a:r>
          </a:p>
          <a:p>
            <a:pPr marR="5080"/>
            <a:endParaRPr lang="pt-BR" sz="2400" b="1" spc="-55" dirty="0">
              <a:latin typeface="Century" panose="02040604050505020304" pitchFamily="18" charset="0"/>
            </a:endParaRPr>
          </a:p>
          <a:p>
            <a:pPr marR="5080"/>
            <a:r>
              <a:rPr lang="pt-BR" sz="2400" b="1" spc="-55" dirty="0" smtClean="0">
                <a:latin typeface="Century" panose="02040604050505020304" pitchFamily="18" charset="0"/>
              </a:rPr>
              <a:t>Localização dos Imóveis: MT</a:t>
            </a:r>
            <a:endParaRPr lang="pt-BR" sz="2400" b="1" spc="-55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4080683" y="1085040"/>
            <a:ext cx="4434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3200" b="1" spc="35" dirty="0" smtClean="0"/>
              <a:t>ATENÇÃO</a:t>
            </a:r>
            <a:r>
              <a:rPr lang="pt-BR" sz="3200" b="1" spc="-140" dirty="0" smtClean="0"/>
              <a:t> </a:t>
            </a:r>
            <a:r>
              <a:rPr lang="pt-BR" sz="3200" b="1" dirty="0" smtClean="0"/>
              <a:t>ESPECIAL</a:t>
            </a:r>
            <a:r>
              <a:rPr lang="pt-BR" sz="3200" b="1" spc="-135" dirty="0" smtClean="0"/>
              <a:t> </a:t>
            </a:r>
            <a:r>
              <a:rPr lang="pt-BR" sz="3200" b="1" spc="210" dirty="0" smtClean="0">
                <a:solidFill>
                  <a:srgbClr val="00B050"/>
                </a:solidFill>
              </a:rPr>
              <a:t>AO</a:t>
            </a:r>
            <a:r>
              <a:rPr lang="pt-BR" sz="3200" b="1" spc="-135" dirty="0" smtClean="0"/>
              <a:t> </a:t>
            </a:r>
            <a:r>
              <a:rPr lang="pt-BR" sz="3200" b="1" spc="-254" dirty="0" smtClean="0">
                <a:solidFill>
                  <a:srgbClr val="00B050"/>
                </a:solidFill>
              </a:rPr>
              <a:t>ITBI</a:t>
            </a:r>
            <a:endParaRPr lang="pt-BR" sz="3200" b="1" spc="-254" dirty="0">
              <a:solidFill>
                <a:srgbClr val="00B05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15153" y="2769165"/>
            <a:ext cx="6852755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12065" indent="-333375" algn="r">
              <a:lnSpc>
                <a:spcPct val="125000"/>
              </a:lnSpc>
              <a:spcBef>
                <a:spcPts val="100"/>
              </a:spcBef>
            </a:pPr>
            <a:r>
              <a:rPr sz="2000" spc="-5" dirty="0">
                <a:latin typeface="Lucida Sans Unicode"/>
                <a:cs typeface="Lucida Sans Unicode"/>
              </a:rPr>
              <a:t>Algumas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cidades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vêm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adotando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erroneamente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uma </a:t>
            </a:r>
            <a:r>
              <a:rPr sz="2000" spc="-50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>
                <a:solidFill>
                  <a:srgbClr val="0070C0"/>
                </a:solidFill>
                <a:latin typeface="Lucida Sans Unicode"/>
                <a:cs typeface="Lucida Sans Unicode"/>
              </a:rPr>
              <a:t>cobranç</a:t>
            </a:r>
            <a:r>
              <a:rPr sz="2000" spc="10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</a:t>
            </a:r>
            <a:r>
              <a:rPr sz="2000" spc="114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ITBI</a:t>
            </a:r>
            <a:r>
              <a:rPr sz="20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Jurisprudênci</a:t>
            </a:r>
            <a:r>
              <a:rPr sz="2000" spc="1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Lucida Sans Unicode"/>
                <a:cs typeface="Lucida Sans Unicode"/>
              </a:rPr>
              <a:t>ve</a:t>
            </a:r>
            <a:r>
              <a:rPr sz="2000" spc="10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intervindo 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contr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esse</a:t>
            </a:r>
            <a:r>
              <a:rPr sz="2000" spc="-6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municípios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Ma</a:t>
            </a:r>
            <a:r>
              <a:rPr sz="2000" spc="25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important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estar  </a:t>
            </a:r>
            <a:r>
              <a:rPr sz="2000" spc="45" dirty="0">
                <a:solidFill>
                  <a:srgbClr val="0070C0"/>
                </a:solidFill>
                <a:latin typeface="Lucida Sans Unicode"/>
                <a:cs typeface="Lucida Sans Unicode"/>
              </a:rPr>
              <a:t>ciente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da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possibilidade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haver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tal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>
                <a:solidFill>
                  <a:srgbClr val="0070C0"/>
                </a:solidFill>
                <a:latin typeface="Lucida Sans Unicode"/>
                <a:cs typeface="Lucida Sans Unicode"/>
              </a:rPr>
              <a:t>cobrança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0" dirty="0">
                <a:solidFill>
                  <a:srgbClr val="0070C0"/>
                </a:solidFill>
                <a:latin typeface="Lucida Sans Unicode"/>
                <a:cs typeface="Lucida Sans Unicode"/>
              </a:rPr>
              <a:t>na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formação</a:t>
            </a:r>
            <a:r>
              <a:rPr sz="20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do</a:t>
            </a:r>
            <a:r>
              <a:rPr sz="20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0070C0"/>
                </a:solidFill>
                <a:latin typeface="Lucida Sans Unicode"/>
                <a:cs typeface="Lucida Sans Unicode"/>
              </a:rPr>
              <a:t>sistema.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75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848669" y="1020563"/>
            <a:ext cx="52037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4000" b="1" spc="65" dirty="0" smtClean="0"/>
              <a:t>FORMA</a:t>
            </a:r>
            <a:r>
              <a:rPr lang="pt-BR" sz="4000" b="1" spc="-175" dirty="0" smtClean="0"/>
              <a:t> </a:t>
            </a:r>
            <a:r>
              <a:rPr lang="pt-BR" sz="4000" b="1" spc="-20" dirty="0" smtClean="0">
                <a:solidFill>
                  <a:srgbClr val="00B050"/>
                </a:solidFill>
              </a:rPr>
              <a:t>DE</a:t>
            </a:r>
            <a:r>
              <a:rPr lang="pt-BR" sz="4000" b="1" spc="-165" dirty="0" smtClean="0">
                <a:solidFill>
                  <a:srgbClr val="00B050"/>
                </a:solidFill>
              </a:rPr>
              <a:t> </a:t>
            </a:r>
            <a:r>
              <a:rPr lang="pt-BR" sz="4000" b="1" spc="35" dirty="0" smtClean="0">
                <a:solidFill>
                  <a:srgbClr val="00B050"/>
                </a:solidFill>
              </a:rPr>
              <a:t>ESCOLHA</a:t>
            </a:r>
            <a:endParaRPr lang="pt-BR" sz="4000" b="1" spc="35" dirty="0">
              <a:solidFill>
                <a:srgbClr val="00B05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24272" y="2113519"/>
            <a:ext cx="8228127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528955" algn="r">
              <a:lnSpc>
                <a:spcPct val="125000"/>
              </a:lnSpc>
              <a:spcBef>
                <a:spcPts val="100"/>
              </a:spcBef>
            </a:pPr>
            <a:r>
              <a:rPr sz="2000" spc="-3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latin typeface="Lucida Sans Unicode"/>
                <a:cs typeface="Lucida Sans Unicode"/>
              </a:rPr>
              <a:t>trê</a:t>
            </a:r>
            <a:r>
              <a:rPr sz="2000" spc="-80" dirty="0">
                <a:latin typeface="Lucida Sans Unicode"/>
                <a:cs typeface="Lucida Sans Unicode"/>
              </a:rPr>
              <a:t>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60" dirty="0">
                <a:latin typeface="Lucida Sans Unicode"/>
                <a:cs typeface="Lucida Sans Unicode"/>
              </a:rPr>
              <a:t>sistema</a:t>
            </a:r>
            <a:r>
              <a:rPr sz="2000" spc="-55" dirty="0">
                <a:latin typeface="Lucida Sans Unicode"/>
                <a:cs typeface="Lucida Sans Unicode"/>
              </a:rPr>
              <a:t>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garante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proteçã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patrimonial, 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economia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e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planejamento </a:t>
            </a:r>
            <a:r>
              <a:rPr sz="2000" spc="-50" dirty="0">
                <a:solidFill>
                  <a:srgbClr val="0070C0"/>
                </a:solidFill>
                <a:latin typeface="Lucida Sans Unicode"/>
                <a:cs typeface="Lucida Sans Unicode"/>
              </a:rPr>
              <a:t>sucessório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eficientes.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A </a:t>
            </a:r>
            <a:r>
              <a:rPr sz="2000" spc="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escolh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10" dirty="0">
                <a:solidFill>
                  <a:srgbClr val="0070C0"/>
                </a:solidFill>
                <a:latin typeface="Lucida Sans Unicode"/>
                <a:cs typeface="Lucida Sans Unicode"/>
              </a:rPr>
              <a:t>deve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da</a:t>
            </a:r>
            <a:r>
              <a:rPr sz="2000" spc="30" dirty="0">
                <a:solidFill>
                  <a:srgbClr val="0070C0"/>
                </a:solidFill>
                <a:latin typeface="Lucida Sans Unicode"/>
                <a:cs typeface="Lucida Sans Unicode"/>
              </a:rPr>
              <a:t>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co</a:t>
            </a:r>
            <a:r>
              <a:rPr sz="2000" spc="13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0" dirty="0">
                <a:solidFill>
                  <a:srgbClr val="0070C0"/>
                </a:solidFill>
                <a:latin typeface="Lucida Sans Unicode"/>
                <a:cs typeface="Lucida Sans Unicode"/>
              </a:rPr>
              <a:t>model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Lucida Sans Unicode"/>
                <a:cs typeface="Lucida Sans Unicode"/>
              </a:rPr>
              <a:t>qu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80" dirty="0">
                <a:solidFill>
                  <a:srgbClr val="0070C0"/>
                </a:solidFill>
                <a:latin typeface="Lucida Sans Unicode"/>
                <a:cs typeface="Lucida Sans Unicode"/>
              </a:rPr>
              <a:t>fo</a:t>
            </a:r>
            <a:r>
              <a:rPr sz="2000" spc="-60" dirty="0">
                <a:solidFill>
                  <a:srgbClr val="0070C0"/>
                </a:solidFill>
                <a:latin typeface="Lucida Sans Unicode"/>
                <a:cs typeface="Lucida Sans Unicode"/>
              </a:rPr>
              <a:t>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Lucida Sans Unicode"/>
                <a:cs typeface="Lucida Sans Unicode"/>
              </a:rPr>
              <a:t>mais 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confortável </a:t>
            </a:r>
            <a:r>
              <a:rPr sz="2000" spc="215" dirty="0">
                <a:solidFill>
                  <a:srgbClr val="0070C0"/>
                </a:solidFill>
                <a:latin typeface="Lucida Sans Unicode"/>
                <a:cs typeface="Lucida Sans Unicode"/>
              </a:rPr>
              <a:t>à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família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e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que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representar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maior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Lucida Sans Unicode"/>
                <a:cs typeface="Lucida Sans Unicode"/>
              </a:rPr>
              <a:t>economia.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E,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para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ajudar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nesse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processo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escolha,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2000" spc="15" dirty="0">
                <a:solidFill>
                  <a:srgbClr val="0070C0"/>
                </a:solidFill>
                <a:latin typeface="Lucida Sans Unicode"/>
                <a:cs typeface="Lucida Sans Unicode"/>
              </a:rPr>
              <a:t>vejamos</a:t>
            </a:r>
            <a:r>
              <a:rPr sz="20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um</a:t>
            </a:r>
            <a:r>
              <a:rPr sz="2000" spc="-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comparativo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geral</a:t>
            </a:r>
            <a:r>
              <a:rPr sz="200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: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996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600660" y="0"/>
            <a:ext cx="159134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619" y="5457009"/>
            <a:ext cx="1345567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113769" y="208297"/>
            <a:ext cx="10347150" cy="63626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701204" y="53437"/>
            <a:ext cx="5922334" cy="4751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84960" algn="ctr">
              <a:lnSpc>
                <a:spcPts val="3240"/>
              </a:lnSpc>
              <a:spcBef>
                <a:spcPts val="505"/>
              </a:spcBef>
            </a:pPr>
            <a:r>
              <a:rPr lang="pt-BR" sz="2000" b="1" spc="170" dirty="0" smtClean="0"/>
              <a:t>COMPARAÇÃO </a:t>
            </a:r>
            <a:r>
              <a:rPr lang="pt-BR" sz="2000" b="1" spc="40" dirty="0" smtClean="0">
                <a:solidFill>
                  <a:srgbClr val="ECBD31"/>
                </a:solidFill>
              </a:rPr>
              <a:t>DOS</a:t>
            </a:r>
            <a:r>
              <a:rPr lang="pt-BR" sz="2000" b="1" spc="-145" dirty="0" smtClean="0">
                <a:solidFill>
                  <a:srgbClr val="ECBD31"/>
                </a:solidFill>
              </a:rPr>
              <a:t> </a:t>
            </a:r>
            <a:r>
              <a:rPr lang="pt-BR" sz="2000" b="1" spc="-25" dirty="0" smtClean="0">
                <a:solidFill>
                  <a:srgbClr val="ECBD31"/>
                </a:solidFill>
              </a:rPr>
              <a:t>QUATRO</a:t>
            </a:r>
            <a:r>
              <a:rPr lang="pt-BR" sz="2000" b="1" spc="-140" dirty="0" smtClean="0">
                <a:solidFill>
                  <a:srgbClr val="ECBD31"/>
                </a:solidFill>
              </a:rPr>
              <a:t>  CENÁRIOS</a:t>
            </a:r>
            <a:endParaRPr lang="pt-BR" sz="2000" b="1" spc="40" dirty="0">
              <a:solidFill>
                <a:srgbClr val="ECBD3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64863"/>
              </p:ext>
            </p:extLst>
          </p:nvPr>
        </p:nvGraphicFramePr>
        <p:xfrm>
          <a:off x="470761" y="560002"/>
          <a:ext cx="9626827" cy="4118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07">
                  <a:extLst>
                    <a:ext uri="{9D8B030D-6E8A-4147-A177-3AD203B41FA5}">
                      <a16:colId xmlns:a16="http://schemas.microsoft.com/office/drawing/2014/main" val="2314873721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487468756"/>
                    </a:ext>
                  </a:extLst>
                </a:gridCol>
                <a:gridCol w="1603291">
                  <a:extLst>
                    <a:ext uri="{9D8B030D-6E8A-4147-A177-3AD203B41FA5}">
                      <a16:colId xmlns:a16="http://schemas.microsoft.com/office/drawing/2014/main" val="2160489331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643318887"/>
                    </a:ext>
                  </a:extLst>
                </a:gridCol>
                <a:gridCol w="1805737">
                  <a:extLst>
                    <a:ext uri="{9D8B030D-6E8A-4147-A177-3AD203B41FA5}">
                      <a16:colId xmlns:a16="http://schemas.microsoft.com/office/drawing/2014/main" val="2901380405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502004147"/>
                    </a:ext>
                  </a:extLst>
                </a:gridCol>
                <a:gridCol w="1705931">
                  <a:extLst>
                    <a:ext uri="{9D8B030D-6E8A-4147-A177-3AD203B41FA5}">
                      <a16:colId xmlns:a16="http://schemas.microsoft.com/office/drawing/2014/main" val="811109585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3978861155"/>
                    </a:ext>
                  </a:extLst>
                </a:gridCol>
                <a:gridCol w="1906253">
                  <a:extLst>
                    <a:ext uri="{9D8B030D-6E8A-4147-A177-3AD203B41FA5}">
                      <a16:colId xmlns:a16="http://schemas.microsoft.com/office/drawing/2014/main" val="84924317"/>
                    </a:ext>
                  </a:extLst>
                </a:gridCol>
              </a:tblGrid>
              <a:tr h="34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sng">
                          <a:effectLst/>
                        </a:rPr>
                        <a:t>RELAÇÃO DE DESPESAS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INVENTÁRIO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UMA EMPRESA CÉLULA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(COFRE)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DUAS EMPRESAS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(COFRE-&gt;DESTINO)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TRÊS EMPRESAS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(COFRE-&gt;DESTINO-&gt;VEÍCULO)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95492"/>
                  </a:ext>
                </a:extLst>
              </a:tr>
              <a:tr h="54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DOS BENS P/ BASE CÁLCULO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R$ 6.810.000,00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(Valor de Mercado)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R$ 1.021.500,00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(Declaração IRPF)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R$ 1.021.500,00</a:t>
                      </a:r>
                      <a:r>
                        <a:rPr lang="pt-BR" sz="1000">
                          <a:effectLst/>
                        </a:rPr>
                        <a:t> (Declaração IRPF)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R$ 1.021.500,00</a:t>
                      </a:r>
                      <a:r>
                        <a:rPr lang="pt-BR" sz="1000">
                          <a:effectLst/>
                        </a:rPr>
                        <a:t> 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(Declaração IRPF)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170856"/>
                  </a:ext>
                </a:extLst>
              </a:tr>
              <a:tr h="18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259319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ITBI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507367"/>
                  </a:ext>
                </a:extLst>
              </a:tr>
              <a:tr h="51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ITCMD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272.400,00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(4% </a:t>
                      </a:r>
                      <a:r>
                        <a:rPr lang="pt-BR" sz="900" dirty="0">
                          <a:effectLst/>
                        </a:rPr>
                        <a:t>- Sobre o valor de mercado)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40.860,00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(4% </a:t>
                      </a:r>
                      <a:r>
                        <a:rPr lang="pt-BR" sz="1000" dirty="0">
                          <a:effectLst/>
                        </a:rPr>
                        <a:t>- Sobre a DIRF)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R$ 20.430,00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(2% - Na UF + </a:t>
                      </a:r>
                      <a:r>
                        <a:rPr lang="pt-BR" sz="900" dirty="0" err="1">
                          <a:effectLst/>
                        </a:rPr>
                        <a:t>vantajoza</a:t>
                      </a:r>
                      <a:r>
                        <a:rPr lang="pt-BR" sz="900" dirty="0">
                          <a:effectLst/>
                        </a:rPr>
                        <a:t>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800,00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(4%</a:t>
                      </a:r>
                      <a:r>
                        <a:rPr lang="pt-BR" sz="900" baseline="0" dirty="0" smtClean="0">
                          <a:effectLst/>
                        </a:rPr>
                        <a:t> </a:t>
                      </a:r>
                      <a:r>
                        <a:rPr lang="pt-BR" sz="900" dirty="0" smtClean="0">
                          <a:effectLst/>
                        </a:rPr>
                        <a:t>Imposto incidente sobre </a:t>
                      </a:r>
                      <a:r>
                        <a:rPr lang="pt-BR" sz="900" dirty="0">
                          <a:effectLst/>
                        </a:rPr>
                        <a:t>a doação das </a:t>
                      </a:r>
                      <a:r>
                        <a:rPr lang="pt-BR" sz="900" dirty="0" smtClean="0">
                          <a:effectLst/>
                        </a:rPr>
                        <a:t>quotas – </a:t>
                      </a:r>
                      <a:r>
                        <a:rPr lang="pt-BR" sz="900" dirty="0" err="1" smtClean="0">
                          <a:effectLst/>
                        </a:rPr>
                        <a:t>Ex</a:t>
                      </a:r>
                      <a:r>
                        <a:rPr lang="pt-BR" sz="900" dirty="0" smtClean="0">
                          <a:effectLst/>
                        </a:rPr>
                        <a:t> R$ 10.000,00)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481268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IRPF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376562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CERTIDÕES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334065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JUNTA COMERCIAL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R$ 1.500,00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R$ 2.000,00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R$ 3.000,00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049694"/>
                  </a:ext>
                </a:extLst>
              </a:tr>
              <a:tr h="49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CARTÓRIO DE NOTAS</a:t>
                      </a: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Cada Escritura = </a:t>
                      </a: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R$ </a:t>
                      </a:r>
                      <a:r>
                        <a:rPr lang="pt-BR" sz="900" smtClean="0">
                          <a:effectLst/>
                        </a:rPr>
                        <a:t>7.500,00 </a:t>
                      </a:r>
                      <a:r>
                        <a:rPr lang="pt-BR" sz="900">
                          <a:effectLst/>
                        </a:rPr>
                        <a:t>x 16 imóveis </a:t>
                      </a:r>
                      <a:r>
                        <a:rPr lang="pt-B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120.000,00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322945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CARTÓRIO DE IMÓVEIS</a:t>
                      </a: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120.000,00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373713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ALVARÁ FUNCIONAMENTO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(Prefeitura)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R$ 1.200,00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R$ 1.800,00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736991"/>
                  </a:ext>
                </a:extLst>
              </a:tr>
              <a:tr h="18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r>
                        <a:rPr lang="pt-BR" sz="1100" dirty="0" smtClean="0">
                          <a:effectLst/>
                        </a:rPr>
                        <a:t>Escritório Contábil </a:t>
                      </a:r>
                      <a:r>
                        <a:rPr lang="pt-BR" sz="1100" baseline="0" dirty="0" smtClean="0">
                          <a:effectLst/>
                        </a:rPr>
                        <a:t> Anual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1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4.200,000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R$ 5.400,00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R$ 7.200,00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455739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SUB TOTAL A RECOLHER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512.400,00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</a:t>
                      </a:r>
                      <a:r>
                        <a:rPr lang="pt-BR" sz="1000">
                          <a:effectLst/>
                        </a:rPr>
                        <a:t>$ </a:t>
                      </a:r>
                      <a:r>
                        <a:rPr lang="pt-BR" sz="1000" smtClean="0">
                          <a:effectLst/>
                        </a:rPr>
                        <a:t>47.160,00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</a:t>
                      </a:r>
                      <a:r>
                        <a:rPr lang="pt-BR" sz="1000" dirty="0" smtClean="0">
                          <a:effectLst/>
                        </a:rPr>
                        <a:t>29.030,00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</a:t>
                      </a:r>
                      <a:r>
                        <a:rPr lang="pt-BR" sz="1000" dirty="0" smtClean="0">
                          <a:effectLst/>
                        </a:rPr>
                        <a:t>12.800,00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948438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76357"/>
              </p:ext>
            </p:extLst>
          </p:nvPr>
        </p:nvGraphicFramePr>
        <p:xfrm>
          <a:off x="456767" y="4711395"/>
          <a:ext cx="9639888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353">
                  <a:extLst>
                    <a:ext uri="{9D8B030D-6E8A-4147-A177-3AD203B41FA5}">
                      <a16:colId xmlns:a16="http://schemas.microsoft.com/office/drawing/2014/main" val="3207303157"/>
                    </a:ext>
                  </a:extLst>
                </a:gridCol>
                <a:gridCol w="200595">
                  <a:extLst>
                    <a:ext uri="{9D8B030D-6E8A-4147-A177-3AD203B41FA5}">
                      <a16:colId xmlns:a16="http://schemas.microsoft.com/office/drawing/2014/main" val="788634277"/>
                    </a:ext>
                  </a:extLst>
                </a:gridCol>
                <a:gridCol w="1605466">
                  <a:extLst>
                    <a:ext uri="{9D8B030D-6E8A-4147-A177-3AD203B41FA5}">
                      <a16:colId xmlns:a16="http://schemas.microsoft.com/office/drawing/2014/main" val="4224902252"/>
                    </a:ext>
                  </a:extLst>
                </a:gridCol>
                <a:gridCol w="201304">
                  <a:extLst>
                    <a:ext uri="{9D8B030D-6E8A-4147-A177-3AD203B41FA5}">
                      <a16:colId xmlns:a16="http://schemas.microsoft.com/office/drawing/2014/main" val="451093904"/>
                    </a:ext>
                  </a:extLst>
                </a:gridCol>
                <a:gridCol w="1808187">
                  <a:extLst>
                    <a:ext uri="{9D8B030D-6E8A-4147-A177-3AD203B41FA5}">
                      <a16:colId xmlns:a16="http://schemas.microsoft.com/office/drawing/2014/main" val="341462053"/>
                    </a:ext>
                  </a:extLst>
                </a:gridCol>
                <a:gridCol w="201304">
                  <a:extLst>
                    <a:ext uri="{9D8B030D-6E8A-4147-A177-3AD203B41FA5}">
                      <a16:colId xmlns:a16="http://schemas.microsoft.com/office/drawing/2014/main" val="2731586968"/>
                    </a:ext>
                  </a:extLst>
                </a:gridCol>
                <a:gridCol w="1708245">
                  <a:extLst>
                    <a:ext uri="{9D8B030D-6E8A-4147-A177-3AD203B41FA5}">
                      <a16:colId xmlns:a16="http://schemas.microsoft.com/office/drawing/2014/main" val="3324969507"/>
                    </a:ext>
                  </a:extLst>
                </a:gridCol>
                <a:gridCol w="200595">
                  <a:extLst>
                    <a:ext uri="{9D8B030D-6E8A-4147-A177-3AD203B41FA5}">
                      <a16:colId xmlns:a16="http://schemas.microsoft.com/office/drawing/2014/main" val="2651040395"/>
                    </a:ext>
                  </a:extLst>
                </a:gridCol>
                <a:gridCol w="1908839">
                  <a:extLst>
                    <a:ext uri="{9D8B030D-6E8A-4147-A177-3AD203B41FA5}">
                      <a16:colId xmlns:a16="http://schemas.microsoft.com/office/drawing/2014/main" val="2053855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</a:t>
                      </a:r>
                      <a:r>
                        <a:rPr lang="pt-BR" sz="1000" dirty="0">
                          <a:effectLst/>
                        </a:rPr>
                        <a:t>TOTAL HONORÁRIOS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INVENTÁRIO/HOLDING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 </a:t>
                      </a:r>
                      <a:r>
                        <a:rPr lang="pt-BR" sz="1000" dirty="0" smtClean="0">
                          <a:effectLst/>
                        </a:rPr>
                        <a:t>(6% </a:t>
                      </a:r>
                      <a:r>
                        <a:rPr lang="pt-BR" sz="1000" dirty="0">
                          <a:effectLst/>
                        </a:rPr>
                        <a:t>- OAB)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408.600,00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R$ 23.800,00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R$ 28.600,00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R$ 36.200,00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9427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3939"/>
              </p:ext>
            </p:extLst>
          </p:nvPr>
        </p:nvGraphicFramePr>
        <p:xfrm>
          <a:off x="460129" y="5308999"/>
          <a:ext cx="9626823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06">
                  <a:extLst>
                    <a:ext uri="{9D8B030D-6E8A-4147-A177-3AD203B41FA5}">
                      <a16:colId xmlns:a16="http://schemas.microsoft.com/office/drawing/2014/main" val="2197174664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800133968"/>
                    </a:ext>
                  </a:extLst>
                </a:gridCol>
                <a:gridCol w="1603290">
                  <a:extLst>
                    <a:ext uri="{9D8B030D-6E8A-4147-A177-3AD203B41FA5}">
                      <a16:colId xmlns:a16="http://schemas.microsoft.com/office/drawing/2014/main" val="3831682228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865975002"/>
                    </a:ext>
                  </a:extLst>
                </a:gridCol>
                <a:gridCol w="1805737">
                  <a:extLst>
                    <a:ext uri="{9D8B030D-6E8A-4147-A177-3AD203B41FA5}">
                      <a16:colId xmlns:a16="http://schemas.microsoft.com/office/drawing/2014/main" val="2703802071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1839378223"/>
                    </a:ext>
                  </a:extLst>
                </a:gridCol>
                <a:gridCol w="1705930">
                  <a:extLst>
                    <a:ext uri="{9D8B030D-6E8A-4147-A177-3AD203B41FA5}">
                      <a16:colId xmlns:a16="http://schemas.microsoft.com/office/drawing/2014/main" val="756404853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2169337623"/>
                    </a:ext>
                  </a:extLst>
                </a:gridCol>
                <a:gridCol w="1906252">
                  <a:extLst>
                    <a:ext uri="{9D8B030D-6E8A-4147-A177-3AD203B41FA5}">
                      <a16:colId xmlns:a16="http://schemas.microsoft.com/office/drawing/2014/main" val="22652581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A RECOLHER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921.000,00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</a:t>
                      </a:r>
                      <a:r>
                        <a:rPr lang="pt-BR" sz="1000" dirty="0" smtClean="0">
                          <a:effectLst/>
                        </a:rPr>
                        <a:t>70.960,00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</a:t>
                      </a:r>
                      <a:r>
                        <a:rPr lang="pt-BR" sz="1000" dirty="0" smtClean="0">
                          <a:effectLst/>
                        </a:rPr>
                        <a:t>57.630,00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</a:t>
                      </a:r>
                      <a:r>
                        <a:rPr lang="pt-BR" sz="1000" dirty="0" smtClean="0">
                          <a:effectLst/>
                        </a:rPr>
                        <a:t>49.000,00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26159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84121"/>
              </p:ext>
            </p:extLst>
          </p:nvPr>
        </p:nvGraphicFramePr>
        <p:xfrm>
          <a:off x="447063" y="5554316"/>
          <a:ext cx="9639889" cy="718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744">
                  <a:extLst>
                    <a:ext uri="{9D8B030D-6E8A-4147-A177-3AD203B41FA5}">
                      <a16:colId xmlns:a16="http://schemas.microsoft.com/office/drawing/2014/main" val="647641024"/>
                    </a:ext>
                  </a:extLst>
                </a:gridCol>
                <a:gridCol w="201259">
                  <a:extLst>
                    <a:ext uri="{9D8B030D-6E8A-4147-A177-3AD203B41FA5}">
                      <a16:colId xmlns:a16="http://schemas.microsoft.com/office/drawing/2014/main" val="3230824639"/>
                    </a:ext>
                  </a:extLst>
                </a:gridCol>
                <a:gridCol w="1807790">
                  <a:extLst>
                    <a:ext uri="{9D8B030D-6E8A-4147-A177-3AD203B41FA5}">
                      <a16:colId xmlns:a16="http://schemas.microsoft.com/office/drawing/2014/main" val="763195835"/>
                    </a:ext>
                  </a:extLst>
                </a:gridCol>
                <a:gridCol w="201259">
                  <a:extLst>
                    <a:ext uri="{9D8B030D-6E8A-4147-A177-3AD203B41FA5}">
                      <a16:colId xmlns:a16="http://schemas.microsoft.com/office/drawing/2014/main" val="3041124214"/>
                    </a:ext>
                  </a:extLst>
                </a:gridCol>
                <a:gridCol w="1707868">
                  <a:extLst>
                    <a:ext uri="{9D8B030D-6E8A-4147-A177-3AD203B41FA5}">
                      <a16:colId xmlns:a16="http://schemas.microsoft.com/office/drawing/2014/main" val="3219269248"/>
                    </a:ext>
                  </a:extLst>
                </a:gridCol>
                <a:gridCol w="200550">
                  <a:extLst>
                    <a:ext uri="{9D8B030D-6E8A-4147-A177-3AD203B41FA5}">
                      <a16:colId xmlns:a16="http://schemas.microsoft.com/office/drawing/2014/main" val="163410241"/>
                    </a:ext>
                  </a:extLst>
                </a:gridCol>
                <a:gridCol w="1908419">
                  <a:extLst>
                    <a:ext uri="{9D8B030D-6E8A-4147-A177-3AD203B41FA5}">
                      <a16:colId xmlns:a16="http://schemas.microsoft.com/office/drawing/2014/main" val="3110499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REDUÇÃO PATRIMONIAL P/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SISTEMA DE INVENTÁRIO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smtClean="0">
                          <a:effectLst/>
                        </a:rPr>
                        <a:t>13,52% </a:t>
                      </a:r>
                      <a:r>
                        <a:rPr lang="pt-BR" sz="1100" dirty="0">
                          <a:effectLst/>
                        </a:rPr>
                        <a:t>- R</a:t>
                      </a:r>
                      <a:r>
                        <a:rPr lang="pt-BR" sz="1100">
                          <a:effectLst/>
                        </a:rPr>
                        <a:t>$ </a:t>
                      </a:r>
                      <a:r>
                        <a:rPr lang="pt-BR" sz="1100" smtClean="0">
                          <a:effectLst/>
                        </a:rPr>
                        <a:t>5.889.000,00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REDUÇÃO PATRIMONIAL P/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SISTEMA 1 CÉLULAS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1.04% </a:t>
                      </a:r>
                      <a:r>
                        <a:rPr lang="pt-BR" sz="1100" dirty="0">
                          <a:effectLst/>
                        </a:rPr>
                        <a:t>- R$ </a:t>
                      </a:r>
                      <a:r>
                        <a:rPr lang="pt-BR" sz="1100" dirty="0" smtClean="0">
                          <a:effectLst/>
                        </a:rPr>
                        <a:t>6.739.040,00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REDUÇÃO PATRIMONIAL P/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SISTEMA 2 CÉLULAS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0,84% </a:t>
                      </a:r>
                      <a:r>
                        <a:rPr lang="pt-BR" sz="1100" dirty="0">
                          <a:effectLst/>
                        </a:rPr>
                        <a:t>- </a:t>
                      </a:r>
                      <a:r>
                        <a:rPr lang="pt-BR" sz="1100" dirty="0" smtClean="0">
                          <a:effectLst/>
                        </a:rPr>
                        <a:t>6.752.370,00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REDUÇÃO PATRIMONIAL P/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SISTEMA 3 CÉLULAS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0,71% </a:t>
                      </a:r>
                      <a:r>
                        <a:rPr lang="pt-BR" sz="900" dirty="0">
                          <a:effectLst/>
                        </a:rPr>
                        <a:t>- </a:t>
                      </a:r>
                      <a:r>
                        <a:rPr lang="pt-BR" sz="900" dirty="0" smtClean="0">
                          <a:effectLst/>
                        </a:rPr>
                        <a:t>6.761.000,00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98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044463" y="0"/>
            <a:ext cx="214753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43" y="5433237"/>
            <a:ext cx="1896836" cy="1192898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467837" y="225126"/>
            <a:ext cx="9144000" cy="640101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554315" y="144581"/>
            <a:ext cx="5290457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0795" algn="r">
              <a:lnSpc>
                <a:spcPts val="3080"/>
              </a:lnSpc>
              <a:spcBef>
                <a:spcPts val="100"/>
              </a:spcBef>
            </a:pPr>
            <a:r>
              <a:rPr lang="pt-BR" sz="1800" b="1" spc="-50" dirty="0" smtClean="0"/>
              <a:t>CUSTO</a:t>
            </a:r>
            <a:r>
              <a:rPr lang="pt-BR" sz="1800" b="1" spc="-120" dirty="0" smtClean="0"/>
              <a:t> </a:t>
            </a:r>
            <a:r>
              <a:rPr lang="pt-BR" sz="1800" b="1" dirty="0" smtClean="0"/>
              <a:t>DAS</a:t>
            </a:r>
            <a:r>
              <a:rPr lang="pt-BR" sz="1800" b="1" spc="-114" dirty="0" smtClean="0"/>
              <a:t> </a:t>
            </a:r>
            <a:r>
              <a:rPr lang="pt-BR" sz="1800" b="1" spc="5" dirty="0" smtClean="0"/>
              <a:t>HORAS</a:t>
            </a:r>
            <a:r>
              <a:rPr lang="pt-BR" sz="1800" b="1" spc="-114" dirty="0" smtClean="0"/>
              <a:t> </a:t>
            </a:r>
            <a:r>
              <a:rPr lang="pt-BR" sz="1800" b="1" spc="-20" dirty="0" smtClean="0">
                <a:solidFill>
                  <a:srgbClr val="0070C0"/>
                </a:solidFill>
              </a:rPr>
              <a:t>DE</a:t>
            </a:r>
            <a:r>
              <a:rPr lang="pt-BR" sz="1800" b="1" spc="-114" dirty="0" smtClean="0">
                <a:solidFill>
                  <a:srgbClr val="0070C0"/>
                </a:solidFill>
              </a:rPr>
              <a:t> </a:t>
            </a:r>
            <a:r>
              <a:rPr lang="pt-BR" sz="1800" b="1" spc="-65" dirty="0" smtClean="0">
                <a:solidFill>
                  <a:srgbClr val="0070C0"/>
                </a:solidFill>
              </a:rPr>
              <a:t>TRABALHO</a:t>
            </a:r>
            <a:r>
              <a:rPr lang="pt-BR" sz="1800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10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42644"/>
              </p:ext>
            </p:extLst>
          </p:nvPr>
        </p:nvGraphicFramePr>
        <p:xfrm>
          <a:off x="1163318" y="501325"/>
          <a:ext cx="7704258" cy="598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1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455">
                <a:tc>
                  <a:txBody>
                    <a:bodyPr/>
                    <a:lstStyle/>
                    <a:p>
                      <a:pPr marL="4445" algn="ctr">
                        <a:lnSpc>
                          <a:spcPts val="151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Ato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51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Básico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51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51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Três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 err="1">
                          <a:latin typeface="+mn-lt"/>
                          <a:cs typeface="Calibri"/>
                        </a:rPr>
                        <a:t>Sessão</a:t>
                      </a:r>
                      <a:r>
                        <a:rPr sz="14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400" spc="-25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sz="1400" spc="-10" dirty="0" err="1" smtClean="0">
                          <a:latin typeface="+mn-lt"/>
                          <a:cs typeface="Calibri"/>
                        </a:rPr>
                        <a:t>stratégica</a:t>
                      </a:r>
                      <a:r>
                        <a:rPr sz="1400" spc="-2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400" spc="-5" dirty="0" smtClean="0">
                          <a:latin typeface="+mn-lt"/>
                          <a:cs typeface="Calibri"/>
                        </a:rPr>
                        <a:t>V</a:t>
                      </a:r>
                      <a:r>
                        <a:rPr sz="1400" spc="-5" dirty="0" err="1" smtClean="0">
                          <a:latin typeface="+mn-lt"/>
                          <a:cs typeface="Calibri"/>
                        </a:rPr>
                        <a:t>iabilidade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Montagem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Croqui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Arial MT"/>
                        </a:rPr>
                        <a:t>7.5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Arial MT"/>
                        </a:rPr>
                        <a:t>7.5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Arial MT"/>
                        </a:rPr>
                        <a:t>7.5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Apresentação </a:t>
                      </a:r>
                      <a:r>
                        <a:rPr sz="14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Aprovação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do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Croqui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Calibri"/>
                        </a:rPr>
                        <a:t>Análise </a:t>
                      </a:r>
                      <a:r>
                        <a:rPr sz="14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latin typeface="+mn-lt"/>
                          <a:cs typeface="Calibri"/>
                        </a:rPr>
                        <a:t>O</a:t>
                      </a:r>
                      <a:r>
                        <a:rPr sz="1400" spc="-10" dirty="0" err="1" smtClean="0">
                          <a:latin typeface="+mn-lt"/>
                          <a:cs typeface="Calibri"/>
                        </a:rPr>
                        <a:t>rganização</a:t>
                      </a:r>
                      <a:r>
                        <a:rPr sz="1400" spc="-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 </a:t>
                      </a:r>
                      <a:r>
                        <a:rPr lang="pt-BR" sz="1400" spc="-10" dirty="0" smtClean="0">
                          <a:latin typeface="+mn-lt"/>
                          <a:cs typeface="Calibri"/>
                        </a:rPr>
                        <a:t>D</a:t>
                      </a:r>
                      <a:r>
                        <a:rPr sz="1400" spc="-10" dirty="0" err="1" smtClean="0">
                          <a:latin typeface="+mn-lt"/>
                          <a:cs typeface="Calibri"/>
                        </a:rPr>
                        <a:t>ocumentação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3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3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3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Produção</a:t>
                      </a:r>
                      <a:r>
                        <a:rPr sz="14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das</a:t>
                      </a:r>
                      <a:r>
                        <a:rPr sz="14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400" spc="-5" dirty="0" smtClean="0">
                          <a:latin typeface="+mn-lt"/>
                          <a:cs typeface="Calibri"/>
                        </a:rPr>
                        <a:t>M</a:t>
                      </a:r>
                      <a:r>
                        <a:rPr sz="1400" spc="-5" dirty="0" err="1" smtClean="0">
                          <a:latin typeface="+mn-lt"/>
                          <a:cs typeface="Calibri"/>
                        </a:rPr>
                        <a:t>inutas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8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Arial MT"/>
                        </a:rPr>
                        <a:t>10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Arial MT"/>
                        </a:rPr>
                        <a:t>14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Cofre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Integralização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dos Bens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na Célula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Cofre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Processamento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Não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Incidência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ITBI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Registro</a:t>
                      </a:r>
                      <a:r>
                        <a:rPr sz="14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Imóveis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6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Alteração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Domicílio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Fiscal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Implementação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de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Endereço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Fiscal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 Célula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Destino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 Célula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Veículo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Alteração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Tipo Societário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Veículo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Formação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da Célula 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Veículo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como 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Controladora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Planejamento</a:t>
                      </a:r>
                      <a:r>
                        <a:rPr sz="14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Sucessório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4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4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4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+mn-lt"/>
                          <a:cs typeface="Calibri"/>
                        </a:rPr>
                        <a:t>Aquisição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400" spc="-15" dirty="0">
                          <a:latin typeface="+mn-lt"/>
                          <a:cs typeface="Calibri"/>
                        </a:rPr>
                        <a:t>Veículo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pela Célula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Destino</a:t>
                      </a:r>
                      <a:endParaRPr sz="14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0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latin typeface="+mn-lt"/>
                          <a:cs typeface="Calibri"/>
                        </a:rPr>
                        <a:t>Processamento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Imposto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 de</a:t>
                      </a:r>
                      <a:r>
                        <a:rPr sz="1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Calibri"/>
                        </a:rPr>
                        <a:t>Herança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  <a:endParaRPr sz="14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25" dirty="0" smtClean="0">
                          <a:latin typeface="+mn-lt"/>
                          <a:cs typeface="Calibri"/>
                        </a:rPr>
                        <a:t>Total</a:t>
                      </a:r>
                      <a:r>
                        <a:rPr lang="pt-BR" sz="1400" b="1" spc="-25" dirty="0" smtClean="0">
                          <a:latin typeface="+mn-lt"/>
                          <a:cs typeface="Calibri"/>
                        </a:rPr>
                        <a:t> de</a:t>
                      </a:r>
                      <a:r>
                        <a:rPr lang="pt-BR" sz="1400" b="1" spc="-25" baseline="0" dirty="0" smtClean="0">
                          <a:latin typeface="+mn-lt"/>
                          <a:cs typeface="Calibri"/>
                        </a:rPr>
                        <a:t> Horas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latin typeface="+mn-lt"/>
                          <a:cs typeface="Calibri"/>
                        </a:rPr>
                        <a:t>42.5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latin typeface="+mn-lt"/>
                          <a:cs typeface="Calibri"/>
                        </a:rPr>
                        <a:t>49.5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latin typeface="+mn-lt"/>
                          <a:cs typeface="Calibri"/>
                        </a:rPr>
                        <a:t>58.5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1400" b="1" dirty="0" smtClean="0">
                          <a:latin typeface="+mn-lt"/>
                          <a:cs typeface="Calibri"/>
                        </a:rPr>
                        <a:t>Valor</a:t>
                      </a:r>
                      <a:r>
                        <a:rPr lang="pt-BR" sz="1400" b="1" baseline="0" dirty="0" smtClean="0">
                          <a:latin typeface="+mn-lt"/>
                          <a:cs typeface="Calibri"/>
                        </a:rPr>
                        <a:t> das Horas Trabalhadas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R$ 560,00</a:t>
                      </a:r>
                      <a:endParaRPr sz="1400" b="1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R$ 577,77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R$ 618,80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73089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1400" b="1" dirty="0" smtClean="0">
                          <a:latin typeface="+mn-lt"/>
                          <a:cs typeface="Calibri"/>
                        </a:rPr>
                        <a:t>Valor</a:t>
                      </a:r>
                      <a:r>
                        <a:rPr lang="pt-BR" sz="1400" b="1" baseline="0" dirty="0" smtClean="0">
                          <a:latin typeface="+mn-lt"/>
                          <a:cs typeface="Calibri"/>
                        </a:rPr>
                        <a:t> dos Honorários – AGM Serviços </a:t>
                      </a:r>
                      <a:r>
                        <a:rPr lang="pt-BR" sz="1400" b="1" baseline="0" dirty="0" err="1" smtClean="0">
                          <a:latin typeface="+mn-lt"/>
                          <a:cs typeface="Calibri"/>
                        </a:rPr>
                        <a:t>Ltda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R$ 23.800,00</a:t>
                      </a:r>
                      <a:endParaRPr sz="1400" b="1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R$ 28.600,00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  <a:cs typeface="Arial MT"/>
                        </a:rPr>
                        <a:t>R$ 36.200,00</a:t>
                      </a:r>
                      <a:endParaRPr sz="14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3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641923"/>
            <a:ext cx="8792650" cy="56100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509510" y="1017345"/>
            <a:ext cx="5203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spc="65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LEI 6.404/1976 </a:t>
            </a:r>
            <a:r>
              <a:rPr lang="pt-BR" sz="1600" b="1" spc="6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– LEI S/A:</a:t>
            </a:r>
            <a:endParaRPr lang="pt-BR" sz="1600" b="1" spc="35" dirty="0">
              <a:solidFill>
                <a:srgbClr val="00B05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994477" y="1524670"/>
            <a:ext cx="8228127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r>
              <a:rPr lang="pt-BR" sz="1400" b="1" spc="-35" dirty="0" smtClean="0">
                <a:latin typeface="Lucida Sans Unicode"/>
                <a:cs typeface="Lucida Sans Unicode"/>
              </a:rPr>
              <a:t>Art</a:t>
            </a:r>
            <a:r>
              <a:rPr lang="pt-BR" sz="1400" b="1" spc="-35" dirty="0">
                <a:latin typeface="Lucida Sans Unicode"/>
                <a:cs typeface="Lucida Sans Unicode"/>
              </a:rPr>
              <a:t>. </a:t>
            </a:r>
            <a:r>
              <a:rPr lang="pt-BR" sz="1400" b="1" spc="-35" dirty="0" smtClean="0">
                <a:latin typeface="Lucida Sans Unicode"/>
                <a:cs typeface="Lucida Sans Unicode"/>
              </a:rPr>
              <a:t>2º -</a:t>
            </a:r>
            <a:r>
              <a:rPr lang="pt-BR" sz="1400" spc="-35" dirty="0" smtClean="0">
                <a:latin typeface="Lucida Sans Unicode"/>
                <a:cs typeface="Lucida Sans Unicode"/>
              </a:rPr>
              <a:t> </a:t>
            </a:r>
            <a:r>
              <a:rPr lang="pt-BR" sz="1400" spc="-35" dirty="0">
                <a:latin typeface="Lucida Sans Unicode"/>
                <a:cs typeface="Lucida Sans Unicode"/>
              </a:rPr>
              <a:t>Pode ser objeto da companhia qualquer empresa de fim lucrativo, não contrário à lei, à ordem pública e aos bons costumes.</a:t>
            </a: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r>
              <a:rPr lang="pt-BR" sz="1400" b="1" spc="-35" dirty="0" smtClean="0">
                <a:latin typeface="Lucida Sans Unicode"/>
                <a:cs typeface="Lucida Sans Unicode"/>
              </a:rPr>
              <a:t>[...] </a:t>
            </a:r>
            <a:r>
              <a:rPr lang="pt-BR" sz="1400" b="1" spc="-35" dirty="0">
                <a:latin typeface="Lucida Sans Unicode"/>
                <a:cs typeface="Lucida Sans Unicode"/>
              </a:rPr>
              <a:t>§ 3º </a:t>
            </a:r>
            <a:r>
              <a:rPr lang="pt-BR" sz="1400" b="1" spc="-35" dirty="0" smtClean="0">
                <a:latin typeface="Lucida Sans Unicode"/>
                <a:cs typeface="Lucida Sans Unicode"/>
              </a:rPr>
              <a:t>- </a:t>
            </a:r>
            <a:r>
              <a:rPr lang="pt-BR" sz="1400" spc="-35" dirty="0" smtClean="0">
                <a:latin typeface="Lucida Sans Unicode"/>
                <a:cs typeface="Lucida Sans Unicode"/>
              </a:rPr>
              <a:t>A </a:t>
            </a:r>
            <a:r>
              <a:rPr lang="pt-BR" sz="1400" spc="-35" dirty="0">
                <a:latin typeface="Lucida Sans Unicode"/>
                <a:cs typeface="Lucida Sans Unicode"/>
              </a:rPr>
              <a:t>companhia pode ter por objeto participar de outras sociedades; ainda que não prevista no estatuto, a participação é facultada como meio de realizar o objeto social, ou para beneficiar-se de incentivos fiscais</a:t>
            </a:r>
            <a:r>
              <a:rPr lang="pt-BR" sz="1400" spc="-35" dirty="0" smtClean="0">
                <a:latin typeface="Lucida Sans Unicode"/>
                <a:cs typeface="Lucida Sans Unicode"/>
              </a:rPr>
              <a:t>.</a:t>
            </a: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endParaRPr lang="pt-BR" sz="1400" spc="-35" dirty="0">
              <a:latin typeface="Lucida Sans Unicode"/>
              <a:cs typeface="Lucida Sans Unicode"/>
            </a:endParaRP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endParaRPr lang="pt-BR" sz="1400" b="1" spc="-35" dirty="0">
              <a:solidFill>
                <a:srgbClr val="FF0000"/>
              </a:solidFill>
              <a:latin typeface="Lucida Sans Unicode"/>
              <a:cs typeface="Lucida Sans Unicode"/>
            </a:endParaRP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r>
              <a:rPr lang="pt-BR" sz="1600" b="1" spc="-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PARTICIPAÇÕES </a:t>
            </a:r>
            <a:r>
              <a:rPr lang="pt-BR" sz="16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SOCIETÁRIAS</a:t>
            </a:r>
            <a:r>
              <a:rPr lang="pt-BR" sz="1600" b="1" spc="-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endParaRPr lang="pt-BR" sz="1400" b="1" spc="-35" dirty="0">
              <a:solidFill>
                <a:srgbClr val="FF0000"/>
              </a:solidFill>
              <a:latin typeface="Lucida Sans Unicode"/>
              <a:cs typeface="Lucida Sans Unicode"/>
            </a:endParaRP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r>
              <a:rPr lang="pt-BR" sz="1400" b="1" spc="-35" dirty="0" smtClean="0">
                <a:latin typeface="Lucida Sans Unicode"/>
                <a:cs typeface="Lucida Sans Unicode"/>
              </a:rPr>
              <a:t>Art</a:t>
            </a:r>
            <a:r>
              <a:rPr lang="pt-BR" sz="1400" b="1" spc="-35" dirty="0">
                <a:latin typeface="Lucida Sans Unicode"/>
                <a:cs typeface="Lucida Sans Unicode"/>
              </a:rPr>
              <a:t>. </a:t>
            </a:r>
            <a:r>
              <a:rPr lang="pt-BR" sz="1400" b="1" spc="-35" dirty="0" smtClean="0">
                <a:latin typeface="Lucida Sans Unicode"/>
                <a:cs typeface="Lucida Sans Unicode"/>
              </a:rPr>
              <a:t>1.053 -</a:t>
            </a:r>
            <a:r>
              <a:rPr lang="pt-BR" sz="1400" spc="-35" dirty="0" smtClean="0">
                <a:latin typeface="Lucida Sans Unicode"/>
                <a:cs typeface="Lucida Sans Unicode"/>
              </a:rPr>
              <a:t> </a:t>
            </a:r>
            <a:r>
              <a:rPr lang="pt-BR" sz="1400" spc="-35" dirty="0">
                <a:latin typeface="Lucida Sans Unicode"/>
                <a:cs typeface="Lucida Sans Unicode"/>
              </a:rPr>
              <a:t>A sociedade limitada rege-se, nas omissões deste Capítulo, pelas normas da sociedade simples.</a:t>
            </a:r>
          </a:p>
          <a:p>
            <a:pPr marL="12700" marR="5715" indent="528955" algn="just">
              <a:lnSpc>
                <a:spcPct val="125000"/>
              </a:lnSpc>
              <a:spcBef>
                <a:spcPts val="100"/>
              </a:spcBef>
            </a:pPr>
            <a:r>
              <a:rPr lang="pt-BR" sz="1400" b="1" spc="-35" dirty="0" smtClean="0">
                <a:latin typeface="Lucida Sans Unicode"/>
                <a:cs typeface="Lucida Sans Unicode"/>
              </a:rPr>
              <a:t>Parágrafo único -</a:t>
            </a:r>
            <a:r>
              <a:rPr lang="pt-BR" sz="1400" spc="-35" dirty="0" smtClean="0">
                <a:latin typeface="Lucida Sans Unicode"/>
                <a:cs typeface="Lucida Sans Unicode"/>
              </a:rPr>
              <a:t> </a:t>
            </a:r>
            <a:r>
              <a:rPr lang="pt-BR" sz="1400" spc="-35" dirty="0">
                <a:latin typeface="Lucida Sans Unicode"/>
                <a:cs typeface="Lucida Sans Unicode"/>
              </a:rPr>
              <a:t>O contrato social poderá prever a regência supletiva da sociedade limitada pelas normas da sociedade anônima.</a:t>
            </a:r>
          </a:p>
        </p:txBody>
      </p:sp>
    </p:spTree>
    <p:extLst>
      <p:ext uri="{BB962C8B-B14F-4D97-AF65-F5344CB8AC3E}">
        <p14:creationId xmlns:p14="http://schemas.microsoft.com/office/powerpoint/2010/main" val="13534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248194" y="641923"/>
            <a:ext cx="9225417" cy="579806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638754" y="808337"/>
            <a:ext cx="5203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u="sng" spc="65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ITBI – PREFEITURAS:</a:t>
            </a:r>
            <a:endParaRPr lang="pt-BR" sz="1600" b="1" u="sng" spc="35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582037" y="1155418"/>
            <a:ext cx="8731782" cy="518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Art. 156,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2º, CF/88: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I – não incide sobre a transmissão de bens ou direitos incorporados ao patrimônio de pessoa jurídica em realização de capital, nem sobre a transmissão de bens ou direitos decorrente de fusão, incorporação, cisão ou extinção de pessoa jurídica, salvo se, nesses casos, a atividade preponderante do adquirente for a compra e venda DESSES bens ou direitos, locação de bens imóveis ou arrendamento mercantil.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Art. 37 do CTN: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§ 1º Considera-se caracterizada a </a:t>
            </a:r>
            <a:r>
              <a:rPr lang="pt-BR" sz="1300" b="1" u="sng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preponderante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referida neste artigo quando mais de 50% (cinquenta por </a:t>
            </a:r>
            <a:r>
              <a:rPr lang="pt-BR" sz="1300" b="1" spc="6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) da receita operacional da pessoa jurídica adquirente, nos 2 (dois) anos anteriores e nos 2 (dois) anos subsequentes à aquisição, decorrer de transações mencionadas </a:t>
            </a:r>
            <a:r>
              <a:rPr lang="pt-BR" sz="1300" b="1" spc="6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nestet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artigo.</a:t>
            </a:r>
            <a:endParaRPr lang="pt-BR" sz="1300" b="1" u="sng" spc="6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§ 2º Se a pessoa 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jurídica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adquirente iniciar suas atividades após a aquisição, ou menos de 2 (dois) anos antes dela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, apurar-se-á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a preponderância referida no parágrafo anterior levando em conta os 3 (três) primeiros anos seguintes à data da aquisição.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§ 3º Verificada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a preponderância referida neste artigo, tornar-se-á devido o imposto, nos termos da lei vigente à data da 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aquisição, </a:t>
            </a:r>
            <a:r>
              <a:rPr lang="pt-BR" sz="1300" b="1" spc="6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sonre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o valor do bem ou direito nessa data.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§ 4º O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disposto neste artigo não se aplica à transmissão de bens ou direitos, quando realizada em conjunto com a 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da totalidade </a:t>
            </a:r>
            <a:r>
              <a:rPr lang="pt-BR" sz="1300" b="1" spc="65" dirty="0">
                <a:latin typeface="Arial" panose="020B0604020202020204" pitchFamily="34" charset="0"/>
                <a:cs typeface="Arial" panose="020B0604020202020204" pitchFamily="34" charset="0"/>
              </a:rPr>
              <a:t>do patrimônio da pessoa jurídica alienante</a:t>
            </a:r>
            <a:r>
              <a:rPr lang="pt-BR" sz="13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1300" b="1" spc="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248194" y="641923"/>
            <a:ext cx="9225417" cy="579806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429746" y="808337"/>
            <a:ext cx="5203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u="sng" spc="65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PROTEÇÃO PATRIMONIAL:</a:t>
            </a:r>
            <a:endParaRPr lang="pt-BR" sz="1600" b="1" u="sng" spc="35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582037" y="1155418"/>
            <a:ext cx="8731782" cy="5234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2400" b="1" spc="6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4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constituição de uma sociedade protege o patrimônio, pois os bens da sociedade não são atingidos diretamente em </a:t>
            </a:r>
            <a:r>
              <a:rPr lang="pt-BR" sz="24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razão das </a:t>
            </a:r>
            <a:r>
              <a:rPr lang="pt-BR"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dívidas dos sócios e vice-versa. Dessa forma, é possível separar o patrimônio particular que não se quer arriscar</a:t>
            </a:r>
            <a:r>
              <a:rPr lang="pt-BR" sz="24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patrimônio empresarial, sujeito aos riscos de uma atividade empresarial.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24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2400" b="1" spc="65" dirty="0" smtClean="0">
                <a:latin typeface="Arial" panose="020B0604020202020204" pitchFamily="34" charset="0"/>
                <a:cs typeface="Arial" panose="020B0604020202020204" pitchFamily="34" charset="0"/>
              </a:rPr>
              <a:t>poderá ser </a:t>
            </a:r>
            <a:r>
              <a:rPr lang="pt-BR"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penhorável são as quotas. Se houver doação com cláusula de impenhorabilidade, apenas os frutos e rendimentos poderão ser penhorados (art. 1026 e 1031 do Código Civil).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BR" sz="2400" b="1" spc="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641923"/>
            <a:ext cx="8792650" cy="56100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824904" y="1193229"/>
            <a:ext cx="5203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u="sng" spc="65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TRIBUTAÇÃO SOBRE ALUGUÉIS: </a:t>
            </a:r>
            <a:endParaRPr lang="pt-BR" sz="1600" b="1" u="sng" spc="35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04" y="2003579"/>
            <a:ext cx="6504762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641923"/>
            <a:ext cx="8792650" cy="56100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58" y="1322072"/>
            <a:ext cx="70199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641923"/>
            <a:ext cx="8792650" cy="56100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18" y="2056584"/>
            <a:ext cx="6829425" cy="3400425"/>
          </a:xfrm>
          <a:prstGeom prst="rect">
            <a:avLst/>
          </a:prstGeom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1772651" y="1363048"/>
            <a:ext cx="65493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u="sng" spc="65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COMPRA E VENDA DE IMÓVEL A CURTO PRAZO: </a:t>
            </a:r>
            <a:endParaRPr lang="pt-BR" sz="1600" b="1" u="sng" spc="35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887005" y="0"/>
            <a:ext cx="230499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0" y="55205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254000" y="313502"/>
            <a:ext cx="9453391" cy="6286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50673" y="403493"/>
            <a:ext cx="5343436" cy="49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FORMAÇÃO PATRIMONIAL: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40661"/>
              </p:ext>
            </p:extLst>
          </p:nvPr>
        </p:nvGraphicFramePr>
        <p:xfrm>
          <a:off x="679632" y="922374"/>
          <a:ext cx="8591368" cy="530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0249">
                  <a:extLst>
                    <a:ext uri="{9D8B030D-6E8A-4147-A177-3AD203B41FA5}">
                      <a16:colId xmlns:a16="http://schemas.microsoft.com/office/drawing/2014/main" val="3770795413"/>
                    </a:ext>
                  </a:extLst>
                </a:gridCol>
                <a:gridCol w="2301119">
                  <a:extLst>
                    <a:ext uri="{9D8B030D-6E8A-4147-A177-3AD203B41FA5}">
                      <a16:colId xmlns:a16="http://schemas.microsoft.com/office/drawing/2014/main" val="2284866711"/>
                    </a:ext>
                  </a:extLst>
                </a:gridCol>
              </a:tblGrid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DESCRIÇÃO DOS BENS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75911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01 - 01 APTO EM CUIABÁ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710357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02 - 01 APTO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200.000,00</a:t>
                      </a:r>
                      <a:endParaRPr lang="pt-BR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589639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03 - 01 APTO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091035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04 - 01 CASA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1.500,000,00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711577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05 - 03 TERRENOS COM EDIFICACOES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29924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06 - 03 CASAS EM CUIABÁ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600.000,00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11712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07 - 01 AREA RURAL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067096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08 - 03 TERRENOS DIVERSOS EM CUIABA E VARZEA GRANDE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878619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09 - 01 CASA EM CUIABA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65636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10 - 01 PRÉDIO COMERCIAL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39826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INVESTIMENTOS (se houver)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437231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205008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</a:t>
                      </a:r>
                      <a:r>
                        <a:rPr lang="pt-BR" sz="1100" dirty="0" smtClean="0">
                          <a:effectLst/>
                        </a:rPr>
                        <a:t>DE </a:t>
                      </a:r>
                      <a:r>
                        <a:rPr lang="pt-BR" sz="1100" dirty="0">
                          <a:effectLst/>
                        </a:rPr>
                        <a:t>BENS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R$ 6.810.000,00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80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641923"/>
            <a:ext cx="8792650" cy="56100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772651" y="1363048"/>
            <a:ext cx="65493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u="sng" spc="65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COMPRA E VENDA DE IMÓVEL A LONGO PRAZO: </a:t>
            </a:r>
            <a:endParaRPr lang="pt-BR" sz="1600" b="1" u="sng" spc="35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13" y="1957934"/>
            <a:ext cx="67722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287383"/>
            <a:ext cx="8792650" cy="59645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175" y="624297"/>
            <a:ext cx="6667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80960" y="287383"/>
            <a:ext cx="8792650" cy="59645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70" y="1298397"/>
            <a:ext cx="75723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49" y="5398226"/>
            <a:ext cx="1898355" cy="12017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66279" y="988617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ELABORADO POR:</a:t>
            </a:r>
            <a:endParaRPr lang="pt-BR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29849" y="4368467"/>
            <a:ext cx="4709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AGM SERVIÇOS!!!</a:t>
            </a:r>
            <a:endParaRPr lang="pt-BR" sz="4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65514" y="5255842"/>
            <a:ext cx="718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Contato: (67) - 3331-5830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(67)-98114-4589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jurídico@agmcontabilidade.com.br</a:t>
            </a:r>
            <a:endParaRPr lang="pt-BR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06" y="1753734"/>
            <a:ext cx="4227460" cy="24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2261" y="1756952"/>
            <a:ext cx="7519852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>
                <a:latin typeface="Lucida Sans Unicode"/>
                <a:cs typeface="Lucida Sans Unicode"/>
              </a:rPr>
              <a:t>POR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30" dirty="0" smtClean="0">
                <a:latin typeface="Lucida Sans Unicode"/>
                <a:cs typeface="Lucida Sans Unicode"/>
              </a:rPr>
              <a:t>QU</a:t>
            </a:r>
            <a:r>
              <a:rPr lang="pt-BR" b="1" spc="25" dirty="0" smtClean="0">
                <a:latin typeface="Lucida Sans Unicode"/>
                <a:cs typeface="Lucida Sans Unicode"/>
              </a:rPr>
              <a:t>E</a:t>
            </a:r>
            <a:r>
              <a:rPr lang="pt-BR" b="1" spc="-80" dirty="0" smtClean="0">
                <a:latin typeface="Lucida Sans Unicode"/>
                <a:cs typeface="Lucida Sans Unicode"/>
              </a:rPr>
              <a:t>,</a:t>
            </a:r>
            <a:r>
              <a:rPr lang="pt-BR" b="1" spc="-85" dirty="0" smtClean="0">
                <a:latin typeface="Lucida Sans Unicode"/>
                <a:cs typeface="Lucida Sans Unicode"/>
              </a:rPr>
              <a:t> </a:t>
            </a:r>
            <a:r>
              <a:rPr lang="pt-BR" b="1" spc="-114" dirty="0">
                <a:latin typeface="Lucida Sans Unicode"/>
                <a:cs typeface="Lucida Sans Unicode"/>
              </a:rPr>
              <a:t>NEST</a:t>
            </a:r>
            <a:r>
              <a:rPr lang="pt-BR" b="1" spc="-95" dirty="0">
                <a:latin typeface="Lucida Sans Unicode"/>
                <a:cs typeface="Lucida Sans Unicode"/>
              </a:rPr>
              <a:t>E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75" dirty="0">
                <a:latin typeface="Lucida Sans Unicode"/>
                <a:cs typeface="Lucida Sans Unicode"/>
              </a:rPr>
              <a:t>CASO</a:t>
            </a:r>
            <a:r>
              <a:rPr lang="pt-BR" b="1" spc="35" dirty="0">
                <a:latin typeface="Lucida Sans Unicode"/>
                <a:cs typeface="Lucida Sans Unicode"/>
              </a:rPr>
              <a:t>,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-25" dirty="0">
                <a:latin typeface="Lucida Sans Unicode"/>
                <a:cs typeface="Lucida Sans Unicode"/>
              </a:rPr>
              <a:t>ADOTA</a:t>
            </a:r>
            <a:r>
              <a:rPr lang="pt-BR" b="1" spc="-15" dirty="0">
                <a:latin typeface="Lucida Sans Unicode"/>
                <a:cs typeface="Lucida Sans Unicode"/>
              </a:rPr>
              <a:t>R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180" dirty="0">
                <a:latin typeface="Lucida Sans Unicode"/>
                <a:cs typeface="Lucida Sans Unicode"/>
              </a:rPr>
              <a:t>O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-75" dirty="0">
                <a:latin typeface="Lucida Sans Unicode"/>
                <a:cs typeface="Lucida Sans Unicode"/>
              </a:rPr>
              <a:t>SISTEM</a:t>
            </a:r>
            <a:r>
              <a:rPr lang="pt-BR" b="1" spc="-85" dirty="0">
                <a:latin typeface="Lucida Sans Unicode"/>
                <a:cs typeface="Lucida Sans Unicode"/>
              </a:rPr>
              <a:t>A </a:t>
            </a:r>
            <a:r>
              <a:rPr lang="pt-BR" b="1" spc="-15" dirty="0">
                <a:latin typeface="Lucida Sans Unicode"/>
                <a:cs typeface="Lucida Sans Unicode"/>
              </a:rPr>
              <a:t>DE  </a:t>
            </a:r>
            <a:r>
              <a:rPr lang="pt-BR" b="1" spc="10" dirty="0">
                <a:solidFill>
                  <a:srgbClr val="C4220D"/>
                </a:solidFill>
                <a:latin typeface="Lucida Sans Unicode"/>
                <a:cs typeface="Lucida Sans Unicode"/>
              </a:rPr>
              <a:t>HOLDING</a:t>
            </a:r>
            <a:r>
              <a:rPr lang="pt-BR" b="1" spc="-90" dirty="0">
                <a:solidFill>
                  <a:srgbClr val="C4220D"/>
                </a:solidFill>
                <a:latin typeface="Lucida Sans Unicode"/>
                <a:cs typeface="Lucida Sans Unicode"/>
              </a:rPr>
              <a:t> </a:t>
            </a:r>
            <a:r>
              <a:rPr lang="pt-BR" b="1" spc="-35" dirty="0">
                <a:solidFill>
                  <a:srgbClr val="C4220D"/>
                </a:solidFill>
                <a:latin typeface="Lucida Sans Unicode"/>
                <a:cs typeface="Lucida Sans Unicode"/>
              </a:rPr>
              <a:t>FAMILIAR</a:t>
            </a:r>
            <a:r>
              <a:rPr lang="pt-BR" b="1" spc="-65" dirty="0">
                <a:solidFill>
                  <a:srgbClr val="C4220D"/>
                </a:solidFill>
                <a:latin typeface="Lucida Sans Unicode"/>
                <a:cs typeface="Lucida Sans Unicode"/>
              </a:rPr>
              <a:t> </a:t>
            </a:r>
            <a:r>
              <a:rPr lang="pt-BR" b="1" spc="90" dirty="0">
                <a:latin typeface="Lucida Sans Unicode"/>
                <a:cs typeface="Lucida Sans Unicode"/>
              </a:rPr>
              <a:t>NÃO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-15" dirty="0">
                <a:latin typeface="Lucida Sans Unicode"/>
                <a:cs typeface="Lucida Sans Unicode"/>
              </a:rPr>
              <a:t>É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45" dirty="0">
                <a:latin typeface="Lucida Sans Unicode"/>
                <a:cs typeface="Lucida Sans Unicode"/>
              </a:rPr>
              <a:t>SÓ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40" dirty="0">
                <a:latin typeface="Lucida Sans Unicode"/>
                <a:cs typeface="Lucida Sans Unicode"/>
              </a:rPr>
              <a:t>UMA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90" dirty="0">
                <a:latin typeface="Lucida Sans Unicode"/>
                <a:cs typeface="Lucida Sans Unicode"/>
              </a:rPr>
              <a:t>BOA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110" dirty="0">
                <a:latin typeface="Lucida Sans Unicode"/>
                <a:cs typeface="Lucida Sans Unicode"/>
              </a:rPr>
              <a:t>OPÇÃO,</a:t>
            </a:r>
            <a:endParaRPr lang="pt-BR" b="1" dirty="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lang="pt-BR" b="1" spc="40" dirty="0">
                <a:latin typeface="Lucida Sans Unicode"/>
                <a:cs typeface="Lucida Sans Unicode"/>
              </a:rPr>
              <a:t>MAS</a:t>
            </a:r>
            <a:r>
              <a:rPr lang="pt-BR" b="1" spc="-105" dirty="0">
                <a:latin typeface="Lucida Sans Unicode"/>
                <a:cs typeface="Lucida Sans Unicode"/>
              </a:rPr>
              <a:t> </a:t>
            </a:r>
            <a:r>
              <a:rPr lang="pt-BR" b="1" spc="40" dirty="0">
                <a:latin typeface="Lucida Sans Unicode"/>
                <a:cs typeface="Lucida Sans Unicode"/>
              </a:rPr>
              <a:t>UMA</a:t>
            </a:r>
            <a:r>
              <a:rPr lang="pt-BR" b="1" spc="-80" dirty="0">
                <a:latin typeface="Lucida Sans Unicode"/>
                <a:cs typeface="Lucida Sans Unicode"/>
              </a:rPr>
              <a:t> </a:t>
            </a:r>
            <a:r>
              <a:rPr lang="pt-BR" b="1" spc="20" dirty="0">
                <a:solidFill>
                  <a:srgbClr val="FF0000"/>
                </a:solidFill>
                <a:latin typeface="Lucida Sans Unicode"/>
                <a:cs typeface="Lucida Sans Unicode"/>
              </a:rPr>
              <a:t>NECESSIDADE</a:t>
            </a:r>
            <a:r>
              <a:rPr lang="pt-BR" b="1" spc="20" dirty="0">
                <a:latin typeface="Lucida Sans Unicode"/>
                <a:cs typeface="Lucida Sans Unicode"/>
              </a:rPr>
              <a:t>?</a:t>
            </a:r>
            <a:endParaRPr lang="pt-BR" b="1" dirty="0">
              <a:latin typeface="Lucida Sans Unicode"/>
              <a:cs typeface="Lucida Sans Unicode"/>
            </a:endParaRPr>
          </a:p>
          <a:p>
            <a:pPr marL="1811655" marR="10160" indent="-58419">
              <a:lnSpc>
                <a:spcPts val="1780"/>
              </a:lnSpc>
              <a:spcBef>
                <a:spcPts val="1505"/>
              </a:spcBef>
            </a:pPr>
            <a:endParaRPr lang="pt-BR" sz="1600" spc="-20" dirty="0">
              <a:latin typeface="Lucida Sans Unicode"/>
              <a:cs typeface="Lucida Sans Unicode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 smtClean="0">
                <a:latin typeface="Lucida Sans Unicode"/>
                <a:cs typeface="Lucida Sans Unicode"/>
              </a:rPr>
              <a:t>- Por</a:t>
            </a:r>
            <a:r>
              <a:rPr lang="pt-BR" sz="1600" b="1" spc="-70" dirty="0" smtClean="0">
                <a:latin typeface="Lucida Sans Unicode"/>
                <a:cs typeface="Lucida Sans Unicode"/>
              </a:rPr>
              <a:t> </a:t>
            </a:r>
            <a:r>
              <a:rPr lang="pt-BR" sz="1600" b="1" spc="80" dirty="0">
                <a:latin typeface="Lucida Sans Unicode"/>
                <a:cs typeface="Lucida Sans Unicode"/>
              </a:rPr>
              <a:t>causa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20" dirty="0">
                <a:latin typeface="Lucida Sans Unicode"/>
                <a:cs typeface="Lucida Sans Unicode"/>
              </a:rPr>
              <a:t>dos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15" dirty="0">
                <a:latin typeface="Lucida Sans Unicode"/>
                <a:cs typeface="Lucida Sans Unicode"/>
              </a:rPr>
              <a:t>impactos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75" dirty="0">
                <a:latin typeface="Lucida Sans Unicode"/>
                <a:cs typeface="Lucida Sans Unicode"/>
              </a:rPr>
              <a:t>do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0" dirty="0">
                <a:latin typeface="Lucida Sans Unicode"/>
                <a:cs typeface="Lucida Sans Unicode"/>
              </a:rPr>
              <a:t>Inventário</a:t>
            </a:r>
            <a:r>
              <a:rPr lang="pt-BR" sz="1600" b="1" spc="-65" dirty="0">
                <a:latin typeface="Lucida Sans Unicode"/>
                <a:cs typeface="Lucida Sans Unicode"/>
              </a:rPr>
              <a:t> </a:t>
            </a:r>
            <a:r>
              <a:rPr lang="pt-BR" sz="1600" b="1" spc="65" dirty="0">
                <a:latin typeface="Lucida Sans Unicode"/>
                <a:cs typeface="Lucida Sans Unicode"/>
              </a:rPr>
              <a:t>que </a:t>
            </a:r>
            <a:r>
              <a:rPr lang="pt-BR" sz="1600" b="1" spc="-509" dirty="0">
                <a:latin typeface="Lucida Sans Unicode"/>
                <a:cs typeface="Lucida Sans Unicode"/>
              </a:rPr>
              <a:t> </a:t>
            </a:r>
            <a:r>
              <a:rPr lang="pt-BR" sz="1600" b="1" spc="35" dirty="0" smtClean="0">
                <a:latin typeface="Lucida Sans Unicode"/>
                <a:cs typeface="Lucida Sans Unicode"/>
              </a:rPr>
              <a:t>recairã</a:t>
            </a:r>
            <a:r>
              <a:rPr lang="pt-BR" sz="1600" b="1" spc="55" dirty="0" smtClean="0">
                <a:latin typeface="Lucida Sans Unicode"/>
                <a:cs typeface="Lucida Sans Unicode"/>
              </a:rPr>
              <a:t>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sobr</a:t>
            </a:r>
            <a:r>
              <a:rPr lang="pt-BR" sz="1600" b="1" spc="-15" dirty="0" smtClean="0">
                <a:latin typeface="Lucida Sans Unicode"/>
                <a:cs typeface="Lucida Sans Unicode"/>
              </a:rPr>
              <a:t>e</a:t>
            </a:r>
            <a:r>
              <a:rPr lang="pt-BR" sz="1600" b="1" spc="-70" dirty="0" smtClean="0">
                <a:latin typeface="Lucida Sans Unicode"/>
                <a:cs typeface="Lucida Sans Unicode"/>
              </a:rPr>
              <a:t> </a:t>
            </a:r>
            <a:r>
              <a:rPr lang="pt-BR" sz="1600" b="1" spc="-80" dirty="0">
                <a:latin typeface="Lucida Sans Unicode"/>
                <a:cs typeface="Lucida Sans Unicode"/>
              </a:rPr>
              <a:t>o</a:t>
            </a:r>
            <a:r>
              <a:rPr lang="pt-BR" sz="1600" b="1" spc="-65" dirty="0">
                <a:latin typeface="Lucida Sans Unicode"/>
                <a:cs typeface="Lucida Sans Unicode"/>
              </a:rPr>
              <a:t>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95" dirty="0">
                <a:latin typeface="Lucida Sans Unicode"/>
                <a:cs typeface="Lucida Sans Unicode"/>
              </a:rPr>
              <a:t>filho</a:t>
            </a:r>
            <a:r>
              <a:rPr lang="pt-BR" sz="1600" b="1" spc="-105" dirty="0">
                <a:latin typeface="Lucida Sans Unicode"/>
                <a:cs typeface="Lucida Sans Unicode"/>
              </a:rPr>
              <a:t>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75" dirty="0">
                <a:latin typeface="Lucida Sans Unicode"/>
                <a:cs typeface="Lucida Sans Unicode"/>
              </a:rPr>
              <a:t>do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35" dirty="0">
                <a:latin typeface="Lucida Sans Unicode"/>
                <a:cs typeface="Lucida Sans Unicode"/>
              </a:rPr>
              <a:t>casal</a:t>
            </a:r>
            <a:r>
              <a:rPr lang="pt-BR" sz="1600" b="1" spc="25" dirty="0">
                <a:latin typeface="Lucida Sans Unicode"/>
                <a:cs typeface="Lucida Sans Unicode"/>
              </a:rPr>
              <a:t>,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5" dirty="0">
                <a:latin typeface="Lucida Sans Unicode"/>
                <a:cs typeface="Lucida Sans Unicode"/>
              </a:rPr>
              <a:t>u</a:t>
            </a:r>
            <a:r>
              <a:rPr lang="pt-BR" sz="1600" b="1" spc="-10" dirty="0">
                <a:latin typeface="Lucida Sans Unicode"/>
                <a:cs typeface="Lucida Sans Unicode"/>
              </a:rPr>
              <a:t>m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5" dirty="0" smtClean="0">
                <a:latin typeface="Lucida Sans Unicode"/>
                <a:cs typeface="Lucida Sans Unicode"/>
              </a:rPr>
              <a:t>dia;</a:t>
            </a: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Para proteger o patrimônio pessoal contra dívidas da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empresa;</a:t>
            </a:r>
            <a:endParaRPr lang="pt-BR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Para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proteger o patrimônio da empresa contra dívidas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pessoais.</a:t>
            </a:r>
            <a:endParaRPr lang="pt-BR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2261" y="1979023"/>
            <a:ext cx="751985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 A DIFERENÇA ENTRE O </a:t>
            </a:r>
            <a:r>
              <a:rPr lang="pt-BR" b="1" u="sng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INVENTÁRIO </a:t>
            </a:r>
            <a:r>
              <a:rPr lang="pt-BR" b="1" u="sng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 A </a:t>
            </a:r>
            <a:r>
              <a:rPr lang="pt-BR" b="1" u="sng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HOLDING</a:t>
            </a:r>
            <a:r>
              <a:rPr lang="pt-BR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r>
              <a:rPr lang="pt-BR" b="1" spc="2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endParaRPr lang="pt-B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>
              <a:lnSpc>
                <a:spcPts val="1780"/>
              </a:lnSpc>
              <a:spcBef>
                <a:spcPts val="1505"/>
              </a:spcBef>
            </a:pPr>
            <a:endParaRPr lang="pt-BR" sz="1600" spc="-20" dirty="0">
              <a:latin typeface="Lucida Sans Unicode"/>
              <a:cs typeface="Lucida Sans Unicode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>
                <a:latin typeface="Lucida Sans Unicode"/>
                <a:cs typeface="Lucida Sans Unicode"/>
              </a:rPr>
              <a:t>- No Inventário os valores dos imóveis são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calculados </a:t>
            </a:r>
            <a:r>
              <a:rPr lang="pt-BR" sz="1600" b="1" spc="-20" dirty="0">
                <a:latin typeface="Lucida Sans Unicode"/>
                <a:cs typeface="Lucida Sans Unicode"/>
              </a:rPr>
              <a:t>pelo valor de mercado;</a:t>
            </a: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>
                <a:latin typeface="Lucida Sans Unicode"/>
                <a:cs typeface="Lucida Sans Unicode"/>
              </a:rPr>
              <a:t>-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Na </a:t>
            </a:r>
            <a:r>
              <a:rPr lang="pt-BR" sz="1600" b="1" spc="-20" dirty="0">
                <a:latin typeface="Lucida Sans Unicode"/>
                <a:cs typeface="Lucida Sans Unicode"/>
              </a:rPr>
              <a:t>Holding os valores dos imóveis são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calculados </a:t>
            </a:r>
            <a:r>
              <a:rPr lang="pt-BR" sz="1600" b="1" spc="-20" dirty="0">
                <a:latin typeface="Lucida Sans Unicode"/>
                <a:cs typeface="Lucida Sans Unicode"/>
              </a:rPr>
              <a:t>pela declaração do Imposto de Renda da Pessoa Física;</a:t>
            </a:r>
          </a:p>
          <a:p>
            <a:pPr marL="2038986" marR="10160" indent="-285750" algn="just">
              <a:lnSpc>
                <a:spcPts val="1780"/>
              </a:lnSpc>
              <a:spcBef>
                <a:spcPts val="1505"/>
              </a:spcBef>
              <a:buFontTx/>
              <a:buChar char="-"/>
            </a:pPr>
            <a:r>
              <a:rPr lang="pt-BR" sz="1600" b="1" spc="-20" dirty="0" smtClean="0">
                <a:latin typeface="Lucida Sans Unicode"/>
                <a:cs typeface="Lucida Sans Unicode"/>
              </a:rPr>
              <a:t>Portanto, com </a:t>
            </a:r>
            <a:r>
              <a:rPr lang="pt-BR" sz="1600" b="1" spc="-20" dirty="0">
                <a:latin typeface="Lucida Sans Unicode"/>
                <a:cs typeface="Lucida Sans Unicode"/>
              </a:rPr>
              <a:t>a </a:t>
            </a:r>
            <a:r>
              <a:rPr lang="pt-BR"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Holding</a:t>
            </a:r>
            <a:r>
              <a:rPr lang="pt-BR" sz="1600" b="1" spc="-20" dirty="0">
                <a:latin typeface="Lucida Sans Unicode"/>
                <a:cs typeface="Lucida Sans Unicode"/>
              </a:rPr>
              <a:t> evita-se os altos custos com o inventário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.</a:t>
            </a:r>
          </a:p>
          <a:p>
            <a:pPr marL="2038986" marR="10160" indent="-285750" algn="just">
              <a:lnSpc>
                <a:spcPts val="1780"/>
              </a:lnSpc>
              <a:spcBef>
                <a:spcPts val="1505"/>
              </a:spcBef>
              <a:buFontTx/>
              <a:buChar char="-"/>
            </a:pP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404950" y="261257"/>
            <a:ext cx="8942250" cy="633875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98084" y="344912"/>
            <a:ext cx="4642388" cy="48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IMPACTO DO INVENTÁRIO: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63270"/>
              </p:ext>
            </p:extLst>
          </p:nvPr>
        </p:nvGraphicFramePr>
        <p:xfrm>
          <a:off x="1403714" y="924504"/>
          <a:ext cx="7270022" cy="5014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863">
                  <a:extLst>
                    <a:ext uri="{9D8B030D-6E8A-4147-A177-3AD203B41FA5}">
                      <a16:colId xmlns:a16="http://schemas.microsoft.com/office/drawing/2014/main" val="1449343004"/>
                    </a:ext>
                  </a:extLst>
                </a:gridCol>
                <a:gridCol w="209006">
                  <a:extLst>
                    <a:ext uri="{9D8B030D-6E8A-4147-A177-3AD203B41FA5}">
                      <a16:colId xmlns:a16="http://schemas.microsoft.com/office/drawing/2014/main" val="4021831092"/>
                    </a:ext>
                  </a:extLst>
                </a:gridCol>
                <a:gridCol w="3357153">
                  <a:extLst>
                    <a:ext uri="{9D8B030D-6E8A-4147-A177-3AD203B41FA5}">
                      <a16:colId xmlns:a16="http://schemas.microsoft.com/office/drawing/2014/main" val="1632367951"/>
                    </a:ext>
                  </a:extLst>
                </a:gridCol>
              </a:tblGrid>
              <a:tr h="224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u="sng" dirty="0">
                          <a:effectLst/>
                        </a:rPr>
                        <a:t>RELAÇÃO DE DESPESAS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INVENTÁRIO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616409"/>
                  </a:ext>
                </a:extLst>
              </a:tr>
              <a:tr h="682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DOS BENS P/ BASE CÁLCULO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R$ 6.810.000,00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(Valor de Mercado)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388289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ITBI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208202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ITCMD 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</a:t>
                      </a:r>
                      <a:r>
                        <a:rPr lang="pt-BR" sz="1800" dirty="0" smtClean="0">
                          <a:effectLst/>
                        </a:rPr>
                        <a:t>272.400,00</a:t>
                      </a:r>
                      <a:endParaRPr lang="pt-BR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(4% </a:t>
                      </a:r>
                      <a:r>
                        <a:rPr lang="pt-BR" sz="1100" dirty="0">
                          <a:effectLst/>
                        </a:rPr>
                        <a:t>- Sobre o valor de mercado)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441585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IRPF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546462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CERTIDÕES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817172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JUNTA COMERCIAL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450278"/>
                  </a:ext>
                </a:extLst>
              </a:tr>
              <a:tr h="61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CARTÓRIO DE NOTAS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Cada Escritura = </a:t>
                      </a:r>
                      <a:endParaRPr lang="pt-B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</a:t>
                      </a:r>
                      <a:r>
                        <a:rPr lang="pt-BR" sz="1200" dirty="0" smtClean="0">
                          <a:effectLst/>
                        </a:rPr>
                        <a:t>7.500,00 </a:t>
                      </a:r>
                      <a:r>
                        <a:rPr lang="pt-BR" sz="1200" dirty="0">
                          <a:effectLst/>
                        </a:rPr>
                        <a:t>x 16 imóveis </a:t>
                      </a: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</a:t>
                      </a:r>
                      <a:r>
                        <a:rPr lang="pt-BR" sz="1800" dirty="0" smtClean="0">
                          <a:effectLst/>
                        </a:rPr>
                        <a:t>120.000,00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375903"/>
                  </a:ext>
                </a:extLst>
              </a:tr>
              <a:tr h="46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CARTÓRIO DE IMÓVEIS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</a:t>
                      </a:r>
                      <a:r>
                        <a:rPr lang="pt-BR" sz="1800" smtClean="0">
                          <a:effectLst/>
                        </a:rPr>
                        <a:t>120.000,00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10614"/>
                  </a:ext>
                </a:extLst>
              </a:tr>
              <a:tr h="418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Honorários</a:t>
                      </a:r>
                      <a:r>
                        <a:rPr lang="pt-BR" sz="1400" baseline="0" dirty="0" smtClean="0">
                          <a:effectLst/>
                        </a:rPr>
                        <a:t> Advocatícios (6% - OAB)</a:t>
                      </a:r>
                      <a:endParaRPr lang="pt-BR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</a:t>
                      </a:r>
                      <a:r>
                        <a:rPr lang="pt-BR" sz="1800" dirty="0" smtClean="0">
                          <a:effectLst/>
                        </a:rPr>
                        <a:t>408.600,00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504675"/>
                  </a:ext>
                </a:extLst>
              </a:tr>
              <a:tr h="224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061206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TOTAL </a:t>
                      </a:r>
                      <a:r>
                        <a:rPr lang="pt-BR" sz="1400" dirty="0">
                          <a:effectLst/>
                        </a:rPr>
                        <a:t>A RECOLHER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</a:t>
                      </a:r>
                      <a:r>
                        <a:rPr lang="pt-BR" sz="1800" dirty="0" smtClean="0">
                          <a:effectLst/>
                        </a:rPr>
                        <a:t>921.000,00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00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563879" y="483325"/>
            <a:ext cx="8880567" cy="599585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/>
          <p:nvPr/>
        </p:nvSpPr>
        <p:spPr>
          <a:xfrm>
            <a:off x="1061576" y="1138948"/>
            <a:ext cx="7990983" cy="52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5150" algn="just">
              <a:lnSpc>
                <a:spcPct val="150300"/>
              </a:lnSpc>
              <a:spcBef>
                <a:spcPts val="95"/>
              </a:spcBef>
            </a:pPr>
            <a:r>
              <a:rPr lang="pt-BR" b="1" spc="3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spc="3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35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herdeiro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nã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tivere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valo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8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5" dirty="0">
                <a:latin typeface="Arial" panose="020B0604020202020204" pitchFamily="34" charset="0"/>
                <a:cs typeface="Arial" panose="020B0604020202020204" pitchFamily="34" charset="0"/>
              </a:rPr>
              <a:t>mãos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(pelo 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dele,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90" dirty="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vista),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terão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b="1" spc="-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vender</a:t>
            </a:r>
            <a:r>
              <a:rPr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sinal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finalizar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Inventário.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spc="15" dirty="0">
                <a:latin typeface="Arial" panose="020B0604020202020204" pitchFamily="34" charset="0"/>
                <a:cs typeface="Arial" panose="020B0604020202020204" pitchFamily="34" charset="0"/>
              </a:rPr>
              <a:t>Implicações: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46050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vender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espólio,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0" dirty="0">
                <a:latin typeface="Arial" panose="020B0604020202020204" pitchFamily="34" charset="0"/>
                <a:cs typeface="Arial" panose="020B0604020202020204" pitchFamily="34" charset="0"/>
              </a:rPr>
              <a:t>abrir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Juízo.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4930" indent="-146050">
              <a:lnSpc>
                <a:spcPts val="2520"/>
              </a:lnSpc>
              <a:spcBef>
                <a:spcPts val="3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algum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inventário,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costuma-se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perder,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menos,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deste 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deságio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quem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compra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investimento.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46050">
              <a:lnSpc>
                <a:spcPct val="100000"/>
              </a:lnSpc>
              <a:spcBef>
                <a:spcPts val="97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Judicial,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honorários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latin typeface="Arial" panose="020B0604020202020204" pitchFamily="34" charset="0"/>
                <a:cs typeface="Arial" panose="020B0604020202020204" pitchFamily="34" charset="0"/>
              </a:rPr>
              <a:t>advocatícios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ficam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maiores.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46050" algn="just">
              <a:lnSpc>
                <a:spcPts val="2520"/>
              </a:lnSpc>
              <a:spcBef>
                <a:spcPts val="3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espólio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leva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14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Ganho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lucro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imobiliário),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latin typeface="Arial" panose="020B0604020202020204" pitchFamily="34" charset="0"/>
                <a:cs typeface="Arial" panose="020B0604020202020204" pitchFamily="34" charset="0"/>
              </a:rPr>
              <a:t>diferença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2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aquisição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39090">
              <a:lnSpc>
                <a:spcPct val="150300"/>
              </a:lnSpc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2334" y="542048"/>
            <a:ext cx="6111239" cy="49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IMPACTO DO INVENTÁRIO: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920621" y="2095827"/>
            <a:ext cx="569264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5290" marR="5080" indent="-403225">
              <a:lnSpc>
                <a:spcPct val="125000"/>
              </a:lnSpc>
              <a:spcBef>
                <a:spcPts val="100"/>
              </a:spcBef>
            </a:pPr>
            <a:r>
              <a:rPr lang="pt-BR" sz="2400" b="1" spc="5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QUE</a:t>
            </a:r>
            <a:r>
              <a:rPr lang="pt-BR" sz="2400" b="1" spc="7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NÃ</a:t>
            </a:r>
            <a:r>
              <a:rPr lang="pt-BR" sz="2400" b="1" spc="12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O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114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TE</a:t>
            </a:r>
            <a:r>
              <a:rPr lang="pt-BR" sz="2400" b="1" spc="-16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1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VID</a:t>
            </a:r>
            <a:r>
              <a:rPr lang="pt-BR" sz="2400" b="1" spc="2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9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ETERNA</a:t>
            </a:r>
            <a:r>
              <a:rPr lang="pt-BR" sz="2400" b="1" spc="-4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,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8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NÃO  </a:t>
            </a:r>
            <a:r>
              <a:rPr lang="pt-BR" sz="2400" b="1" spc="-1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DEVERI</a:t>
            </a:r>
            <a:r>
              <a:rPr lang="pt-BR" sz="2400" b="1" spc="-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19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TE</a:t>
            </a:r>
            <a:r>
              <a:rPr lang="pt-BR" sz="2400" b="1" spc="-2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3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BEN</a:t>
            </a:r>
            <a:r>
              <a:rPr lang="pt-BR" sz="2400" b="1" spc="-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S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4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E</a:t>
            </a:r>
            <a:r>
              <a:rPr lang="pt-BR" sz="2400" b="1" spc="7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7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SE</a:t>
            </a:r>
            <a:r>
              <a:rPr lang="pt-BR" sz="2400" b="1" spc="-8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U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5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NOME!</a:t>
            </a:r>
            <a:endParaRPr lang="pt-BR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3712192" y="3604105"/>
            <a:ext cx="4843206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95" dirty="0">
                <a:solidFill>
                  <a:srgbClr val="FFC000"/>
                </a:solidFill>
                <a:latin typeface="Lucida Sans Unicode"/>
                <a:cs typeface="Lucida Sans Unicode"/>
              </a:rPr>
              <a:t>mudança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cultura</a:t>
            </a:r>
            <a:r>
              <a:rPr sz="165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2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z="1650" spc="-8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0" smtClean="0">
                <a:solidFill>
                  <a:srgbClr val="FFC000"/>
                </a:solidFill>
                <a:latin typeface="Lucida Sans Unicode"/>
                <a:cs typeface="Lucida Sans Unicode"/>
              </a:rPr>
              <a:t>paradigma</a:t>
            </a:r>
            <a:r>
              <a:rPr lang="pt-BR" sz="1650" spc="60" smtClean="0">
                <a:solidFill>
                  <a:srgbClr val="FFC000"/>
                </a:solidFill>
                <a:latin typeface="Lucida Sans Unicode"/>
                <a:cs typeface="Lucida Sans Unicode"/>
              </a:rPr>
              <a:t>...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85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10612</TotalTime>
  <Words>3778</Words>
  <Application>Microsoft Office PowerPoint</Application>
  <PresentationFormat>Widescreen</PresentationFormat>
  <Paragraphs>597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Arial MT</vt:lpstr>
      <vt:lpstr>Calibri</vt:lpstr>
      <vt:lpstr>Calibri Light</vt:lpstr>
      <vt:lpstr>Century</vt:lpstr>
      <vt:lpstr>Lucida Sans</vt:lpstr>
      <vt:lpstr>Lucida Sans Typewriter</vt:lpstr>
      <vt:lpstr>Lucida Sans Unicode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172</cp:revision>
  <dcterms:created xsi:type="dcterms:W3CDTF">2023-07-05T13:48:01Z</dcterms:created>
  <dcterms:modified xsi:type="dcterms:W3CDTF">2023-09-19T19:55:48Z</dcterms:modified>
</cp:coreProperties>
</file>