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</p:sldIdLst>
  <p:sldSz cx="6858000" cy="9893300"/>
  <p:notesSz cx="6858000" cy="98933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66923"/>
            <a:ext cx="5829300" cy="20775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0248"/>
            <a:ext cx="4800600" cy="2473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5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42900" y="2275459"/>
            <a:ext cx="2983230" cy="65295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531870" y="2275459"/>
            <a:ext cx="2983230" cy="65295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6857999" cy="156107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1536" y="1561299"/>
            <a:ext cx="5814927" cy="894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4832" y="2834230"/>
            <a:ext cx="5768335" cy="4922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331720" y="9200769"/>
            <a:ext cx="2194560" cy="494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42900" y="9200769"/>
            <a:ext cx="1577340" cy="494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937760" y="9200769"/>
            <a:ext cx="1577340" cy="494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hyperlink" Target="mailto:reysilva02@gmail.com" TargetMode="Externa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mailto:reysilva02@gmail.com" TargetMode="Externa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mailto:reysilva02@gmail.com" TargetMode="Externa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mailto:reysilva02@gmail.com" TargetMode="Externa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mailto:reysilva02@gmail.com" TargetMode="Externa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mailto:reysilva02@gmail.com" TargetMode="Externa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mailto:reysilva02@gmail.com" TargetMode="Externa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mailto:reysilva02@gmail.com" TargetMode="Externa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mailto:reysilva02@gmail.com" TargetMode="Externa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hyperlink" Target="mailto:reysilva02@gmail.com" TargetMode="Externa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hyperlink" Target="mailto:reysilva02@gmail.com" TargetMode="Externa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ysilva02@gmail.com" TargetMode="Externa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mailto:reysilva02@gmail.com" TargetMode="Externa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mailto:reysilva02@gmail.com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7999" cy="156107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7213931"/>
            <a:ext cx="6857999" cy="267936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03331" y="3784946"/>
            <a:ext cx="5401310" cy="1243330"/>
          </a:xfrm>
          <a:prstGeom prst="rect"/>
        </p:spPr>
        <p:txBody>
          <a:bodyPr wrap="square" lIns="0" tIns="67310" rIns="0" bIns="0" rtlCol="0" vert="horz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0"/>
              </a:spcBef>
            </a:pPr>
            <a:r>
              <a:rPr dirty="0" sz="3200" spc="15"/>
              <a:t>HOLDING </a:t>
            </a:r>
            <a:r>
              <a:rPr dirty="0" sz="3200" spc="-55"/>
              <a:t>FAMILIAR </a:t>
            </a:r>
            <a:r>
              <a:rPr dirty="0" sz="3200" spc="-25"/>
              <a:t>DE </a:t>
            </a:r>
            <a:r>
              <a:rPr dirty="0" sz="3200" spc="-20"/>
              <a:t> </a:t>
            </a:r>
            <a:r>
              <a:rPr dirty="0" sz="3200" spc="55"/>
              <a:t>MANOEL</a:t>
            </a:r>
            <a:r>
              <a:rPr dirty="0" sz="3200" spc="-155"/>
              <a:t> </a:t>
            </a:r>
            <a:r>
              <a:rPr dirty="0" sz="3200" spc="-20"/>
              <a:t>E</a:t>
            </a:r>
            <a:r>
              <a:rPr dirty="0" sz="3200" spc="-150"/>
              <a:t> </a:t>
            </a:r>
            <a:r>
              <a:rPr dirty="0" sz="3200" spc="35"/>
              <a:t>MARIA</a:t>
            </a:r>
            <a:r>
              <a:rPr dirty="0" sz="3200" spc="-155"/>
              <a:t> </a:t>
            </a:r>
            <a:r>
              <a:rPr dirty="0" sz="3200" spc="65"/>
              <a:t>DA</a:t>
            </a:r>
            <a:r>
              <a:rPr dirty="0" sz="3200" spc="-150"/>
              <a:t> </a:t>
            </a:r>
            <a:r>
              <a:rPr dirty="0" sz="3200" spc="-55"/>
              <a:t>SILVA</a:t>
            </a:r>
            <a:endParaRPr sz="3200"/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500" spc="40"/>
              <a:t>CROQUI</a:t>
            </a:r>
            <a:r>
              <a:rPr dirty="0" sz="1500" spc="-90"/>
              <a:t> </a:t>
            </a:r>
            <a:r>
              <a:rPr dirty="0" sz="1500" spc="-100"/>
              <a:t>ESTRUTURAL</a:t>
            </a:r>
            <a:endParaRPr sz="1500"/>
          </a:p>
        </p:txBody>
      </p:sp>
      <p:sp>
        <p:nvSpPr>
          <p:cNvPr id="5" name="object 5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4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6442" y="1561299"/>
            <a:ext cx="5890895" cy="894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r" marR="9525">
              <a:lnSpc>
                <a:spcPts val="3420"/>
              </a:lnSpc>
              <a:spcBef>
                <a:spcPts val="100"/>
              </a:spcBef>
            </a:pPr>
            <a:r>
              <a:rPr dirty="0" spc="-110"/>
              <a:t>SISTEM</a:t>
            </a:r>
            <a:r>
              <a:rPr dirty="0" spc="-130"/>
              <a:t>A</a:t>
            </a:r>
            <a:r>
              <a:rPr dirty="0" spc="-125"/>
              <a:t> </a:t>
            </a:r>
            <a:r>
              <a:rPr dirty="0" spc="50"/>
              <a:t>QU</a:t>
            </a:r>
            <a:r>
              <a:rPr dirty="0" spc="40"/>
              <a:t>E</a:t>
            </a:r>
            <a:r>
              <a:rPr dirty="0" spc="-125"/>
              <a:t> </a:t>
            </a:r>
            <a:r>
              <a:rPr dirty="0" spc="80"/>
              <a:t>OPER</a:t>
            </a:r>
            <a:r>
              <a:rPr dirty="0" spc="95"/>
              <a:t>A</a:t>
            </a:r>
            <a:r>
              <a:rPr dirty="0" spc="-125"/>
              <a:t> </a:t>
            </a:r>
            <a:r>
              <a:rPr dirty="0" spc="260"/>
              <a:t>COM</a:t>
            </a:r>
            <a:r>
              <a:rPr dirty="0" spc="270"/>
              <a:t>O</a:t>
            </a:r>
            <a:r>
              <a:rPr dirty="0" spc="-130"/>
              <a:t> </a:t>
            </a:r>
            <a:r>
              <a:rPr dirty="0" spc="20"/>
              <a:t>UM</a:t>
            </a:r>
          </a:p>
          <a:p>
            <a:pPr algn="r" marR="5080">
              <a:lnSpc>
                <a:spcPts val="3420"/>
              </a:lnSpc>
            </a:pPr>
            <a:r>
              <a:rPr dirty="0" spc="70">
                <a:solidFill>
                  <a:srgbClr val="FFC000"/>
                </a:solidFill>
              </a:rPr>
              <a:t>COFRE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4805" y="3457279"/>
            <a:ext cx="5981065" cy="3454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53670" marR="671830" indent="-140970">
              <a:lnSpc>
                <a:spcPct val="125000"/>
              </a:lnSpc>
              <a:spcBef>
                <a:spcPts val="10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-30">
                <a:latin typeface="Lucida Sans Unicode"/>
                <a:cs typeface="Lucida Sans Unicode"/>
              </a:rPr>
              <a:t>Os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>
                <a:latin typeface="Lucida Sans Unicode"/>
                <a:cs typeface="Lucida Sans Unicode"/>
              </a:rPr>
              <a:t>bens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65">
                <a:latin typeface="Lucida Sans Unicode"/>
                <a:cs typeface="Lucida Sans Unicode"/>
              </a:rPr>
              <a:t>que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5">
                <a:latin typeface="Lucida Sans Unicode"/>
                <a:cs typeface="Lucida Sans Unicode"/>
              </a:rPr>
              <a:t>hoje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30">
                <a:latin typeface="Lucida Sans Unicode"/>
                <a:cs typeface="Lucida Sans Unicode"/>
              </a:rPr>
              <a:t>estão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5">
                <a:latin typeface="Lucida Sans Unicode"/>
                <a:cs typeface="Lucida Sans Unicode"/>
              </a:rPr>
              <a:t>em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45">
                <a:latin typeface="Lucida Sans Unicode"/>
                <a:cs typeface="Lucida Sans Unicode"/>
              </a:rPr>
              <a:t>nome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0">
                <a:latin typeface="Lucida Sans Unicode"/>
                <a:cs typeface="Lucida Sans Unicode"/>
              </a:rPr>
              <a:t>da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10">
                <a:latin typeface="Lucida Sans Unicode"/>
                <a:cs typeface="Lucida Sans Unicode"/>
              </a:rPr>
              <a:t>Pessoa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30">
                <a:latin typeface="Lucida Sans Unicode"/>
                <a:cs typeface="Lucida Sans Unicode"/>
              </a:rPr>
              <a:t>Física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-10">
                <a:latin typeface="Lucida Sans Unicode"/>
                <a:cs typeface="Lucida Sans Unicode"/>
              </a:rPr>
              <a:t>migram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80">
                <a:latin typeface="Lucida Sans Unicode"/>
                <a:cs typeface="Lucida Sans Unicode"/>
              </a:rPr>
              <a:t>para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1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0">
                <a:latin typeface="Lucida Sans Unicode"/>
                <a:cs typeface="Lucida Sans Unicode"/>
              </a:rPr>
              <a:t>Pessoa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0">
                <a:latin typeface="Lucida Sans Unicode"/>
                <a:cs typeface="Lucida Sans Unicode"/>
              </a:rPr>
              <a:t>Jurídica.</a:t>
            </a:r>
            <a:endParaRPr sz="1650">
              <a:latin typeface="Lucida Sans Unicode"/>
              <a:cs typeface="Lucida Sans Unicode"/>
            </a:endParaRPr>
          </a:p>
          <a:p>
            <a:pPr algn="just" marL="153670" marR="5080" indent="-140970">
              <a:lnSpc>
                <a:spcPct val="125000"/>
              </a:lnSpc>
              <a:spcBef>
                <a:spcPts val="7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50">
                <a:latin typeface="Lucida Sans Unicode"/>
                <a:cs typeface="Lucida Sans Unicode"/>
              </a:rPr>
              <a:t>Uma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10">
                <a:latin typeface="Lucida Sans Unicode"/>
                <a:cs typeface="Lucida Sans Unicode"/>
              </a:rPr>
              <a:t>Pessoa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35">
                <a:latin typeface="Lucida Sans Unicode"/>
                <a:cs typeface="Lucida Sans Unicode"/>
              </a:rPr>
              <a:t>Jurídica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-5">
                <a:latin typeface="Lucida Sans Unicode"/>
                <a:cs typeface="Lucida Sans Unicode"/>
              </a:rPr>
              <a:t>diferente,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65">
                <a:latin typeface="Lucida Sans Unicode"/>
                <a:cs typeface="Lucida Sans Unicode"/>
              </a:rPr>
              <a:t>que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85">
                <a:latin typeface="Lucida Sans Unicode"/>
                <a:cs typeface="Lucida Sans Unicode"/>
              </a:rPr>
              <a:t>não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-25">
                <a:latin typeface="Lucida Sans Unicode"/>
                <a:cs typeface="Lucida Sans Unicode"/>
              </a:rPr>
              <a:t>realiza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35">
                <a:latin typeface="Lucida Sans Unicode"/>
                <a:cs typeface="Lucida Sans Unicode"/>
              </a:rPr>
              <a:t>nenhuma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45">
                <a:latin typeface="Lucida Sans Unicode"/>
                <a:cs typeface="Lucida Sans Unicode"/>
              </a:rPr>
              <a:t>atividade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80">
                <a:latin typeface="Lucida Sans Unicode"/>
                <a:cs typeface="Lucida Sans Unicode"/>
              </a:rPr>
              <a:t>econômica</a:t>
            </a:r>
            <a:r>
              <a:rPr dirty="0" sz="1650" spc="-60">
                <a:latin typeface="Lucida Sans Unicode"/>
                <a:cs typeface="Lucida Sans Unicode"/>
              </a:rPr>
              <a:t> </a:t>
            </a:r>
            <a:r>
              <a:rPr dirty="0" sz="1650" spc="20">
                <a:latin typeface="Lucida Sans Unicode"/>
                <a:cs typeface="Lucida Sans Unicode"/>
              </a:rPr>
              <a:t>diretamente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150">
                <a:latin typeface="Lucida Sans Unicode"/>
                <a:cs typeface="Lucida Sans Unicode"/>
              </a:rPr>
              <a:t>e</a:t>
            </a:r>
            <a:r>
              <a:rPr dirty="0" sz="1650" spc="-60">
                <a:latin typeface="Lucida Sans Unicode"/>
                <a:cs typeface="Lucida Sans Unicode"/>
              </a:rPr>
              <a:t> </a:t>
            </a:r>
            <a:r>
              <a:rPr dirty="0" sz="1650" spc="70">
                <a:latin typeface="Lucida Sans Unicode"/>
                <a:cs typeface="Lucida Sans Unicode"/>
              </a:rPr>
              <a:t>apenas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35">
                <a:latin typeface="Lucida Sans Unicode"/>
                <a:cs typeface="Lucida Sans Unicode"/>
              </a:rPr>
              <a:t>vai</a:t>
            </a:r>
            <a:r>
              <a:rPr dirty="0" sz="1650" spc="-60">
                <a:latin typeface="Lucida Sans Unicode"/>
                <a:cs typeface="Lucida Sans Unicode"/>
              </a:rPr>
              <a:t> </a:t>
            </a:r>
            <a:r>
              <a:rPr dirty="0" sz="1650" spc="25">
                <a:latin typeface="Lucida Sans Unicode"/>
                <a:cs typeface="Lucida Sans Unicode"/>
              </a:rPr>
              <a:t>guardar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-80">
                <a:latin typeface="Lucida Sans Unicode"/>
                <a:cs typeface="Lucida Sans Unicode"/>
              </a:rPr>
              <a:t>o</a:t>
            </a:r>
            <a:r>
              <a:rPr dirty="0" sz="1650" spc="-6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75">
                <a:latin typeface="Lucida Sans Unicode"/>
                <a:cs typeface="Lucida Sans Unicode"/>
              </a:rPr>
              <a:t>seu</a:t>
            </a:r>
            <a:r>
              <a:rPr dirty="0" sz="1650" spc="-6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5">
                <a:latin typeface="Lucida Sans Unicode"/>
                <a:cs typeface="Lucida Sans Unicode"/>
              </a:rPr>
              <a:t>bens</a:t>
            </a:r>
            <a:r>
              <a:rPr dirty="0" sz="1650" spc="-10">
                <a:latin typeface="Lucida Sans Unicode"/>
                <a:cs typeface="Lucida Sans Unicode"/>
              </a:rPr>
              <a:t>.</a:t>
            </a:r>
            <a:r>
              <a:rPr dirty="0" sz="1650" spc="-55">
                <a:latin typeface="Lucida Sans Unicode"/>
                <a:cs typeface="Lucida Sans Unicode"/>
              </a:rPr>
              <a:t> </a:t>
            </a:r>
            <a:r>
              <a:rPr dirty="0" sz="1650" spc="-30">
                <a:solidFill>
                  <a:srgbClr val="FFC000"/>
                </a:solidFill>
                <a:latin typeface="Lucida Sans Unicode"/>
                <a:cs typeface="Lucida Sans Unicode"/>
              </a:rPr>
              <a:t>U</a:t>
            </a:r>
            <a:r>
              <a:rPr dirty="0" sz="1650" spc="-35">
                <a:solidFill>
                  <a:srgbClr val="FFC000"/>
                </a:solidFill>
                <a:latin typeface="Lucida Sans Unicode"/>
                <a:cs typeface="Lucida Sans Unicode"/>
              </a:rPr>
              <a:t>m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5">
                <a:solidFill>
                  <a:srgbClr val="FFC000"/>
                </a:solidFill>
                <a:latin typeface="Lucida Sans Unicode"/>
                <a:cs typeface="Lucida Sans Unicode"/>
              </a:rPr>
              <a:t>COFRE...</a:t>
            </a:r>
            <a:endParaRPr sz="1650">
              <a:latin typeface="Lucida Sans Unicode"/>
              <a:cs typeface="Lucida Sans Unicode"/>
            </a:endParaRPr>
          </a:p>
          <a:p>
            <a:pPr algn="just" marL="153670" marR="121920" indent="-140970">
              <a:lnSpc>
                <a:spcPct val="125000"/>
              </a:lnSpc>
              <a:spcBef>
                <a:spcPts val="7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80">
                <a:latin typeface="Lucida Sans Unicode"/>
                <a:cs typeface="Lucida Sans Unicode"/>
              </a:rPr>
              <a:t>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10">
                <a:latin typeface="Lucida Sans Unicode"/>
                <a:cs typeface="Lucida Sans Unicode"/>
              </a:rPr>
              <a:t>Pessoa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-30">
                <a:latin typeface="Lucida Sans Unicode"/>
                <a:cs typeface="Lucida Sans Unicode"/>
              </a:rPr>
              <a:t>Física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85">
                <a:latin typeface="Lucida Sans Unicode"/>
                <a:cs typeface="Lucida Sans Unicode"/>
              </a:rPr>
              <a:t>não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45">
                <a:latin typeface="Lucida Sans Unicode"/>
                <a:cs typeface="Lucida Sans Unicode"/>
              </a:rPr>
              <a:t>fica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35">
                <a:latin typeface="Lucida Sans Unicode"/>
                <a:cs typeface="Lucida Sans Unicode"/>
              </a:rPr>
              <a:t>despida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20">
                <a:latin typeface="Lucida Sans Unicode"/>
                <a:cs typeface="Lucida Sans Unicode"/>
              </a:rPr>
              <a:t>de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patrimônio.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55">
                <a:latin typeface="Lucida Sans Unicode"/>
                <a:cs typeface="Lucida Sans Unicode"/>
              </a:rPr>
              <a:t>Até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0">
                <a:latin typeface="Lucida Sans Unicode"/>
                <a:cs typeface="Lucida Sans Unicode"/>
              </a:rPr>
              <a:t>sua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-40">
                <a:latin typeface="Lucida Sans Unicode"/>
                <a:cs typeface="Lucida Sans Unicode"/>
              </a:rPr>
              <a:t>DIRP</a:t>
            </a:r>
            <a:r>
              <a:rPr dirty="0" sz="1650" spc="-35">
                <a:latin typeface="Lucida Sans Unicode"/>
                <a:cs typeface="Lucida Sans Unicode"/>
              </a:rPr>
              <a:t>F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5">
                <a:latin typeface="Lucida Sans Unicode"/>
                <a:cs typeface="Lucida Sans Unicode"/>
              </a:rPr>
              <a:t>continu</a:t>
            </a:r>
            <a:r>
              <a:rPr dirty="0" sz="1650" spc="30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5">
                <a:latin typeface="Lucida Sans Unicode"/>
                <a:cs typeface="Lucida Sans Unicode"/>
              </a:rPr>
              <a:t>co</a:t>
            </a:r>
            <a:r>
              <a:rPr dirty="0" sz="1650" spc="130">
                <a:latin typeface="Lucida Sans Unicode"/>
                <a:cs typeface="Lucida Sans Unicode"/>
              </a:rPr>
              <a:t>m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80">
                <a:latin typeface="Lucida Sans Unicode"/>
                <a:cs typeface="Lucida Sans Unicode"/>
              </a:rPr>
              <a:t>o</a:t>
            </a:r>
            <a:r>
              <a:rPr dirty="0" sz="1650" spc="-6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35">
                <a:latin typeface="Lucida Sans Unicode"/>
                <a:cs typeface="Lucida Sans Unicode"/>
              </a:rPr>
              <a:t>mesmo</a:t>
            </a:r>
            <a:r>
              <a:rPr dirty="0" sz="1650" spc="-2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valores.</a:t>
            </a:r>
            <a:endParaRPr sz="1650">
              <a:latin typeface="Lucida Sans Unicode"/>
              <a:cs typeface="Lucida Sans Unicode"/>
            </a:endParaRPr>
          </a:p>
          <a:p>
            <a:pPr marL="153670" marR="55880" indent="-140970">
              <a:lnSpc>
                <a:spcPct val="125000"/>
              </a:lnSpc>
              <a:spcBef>
                <a:spcPts val="7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>
                <a:latin typeface="Lucida Sans Unicode"/>
                <a:cs typeface="Lucida Sans Unicode"/>
              </a:rPr>
              <a:t>Porém, </a:t>
            </a:r>
            <a:r>
              <a:rPr dirty="0" sz="1650" spc="50">
                <a:latin typeface="Lucida Sans Unicode"/>
                <a:cs typeface="Lucida Sans Unicode"/>
              </a:rPr>
              <a:t>agora, </a:t>
            </a:r>
            <a:r>
              <a:rPr dirty="0" sz="1650" spc="135">
                <a:latin typeface="Lucida Sans Unicode"/>
                <a:cs typeface="Lucida Sans Unicode"/>
              </a:rPr>
              <a:t>ao </a:t>
            </a:r>
            <a:r>
              <a:rPr dirty="0" sz="1650" spc="-35">
                <a:latin typeface="Lucida Sans Unicode"/>
                <a:cs typeface="Lucida Sans Unicode"/>
              </a:rPr>
              <a:t>invés </a:t>
            </a:r>
            <a:r>
              <a:rPr dirty="0" sz="1650" spc="-20">
                <a:latin typeface="Lucida Sans Unicode"/>
                <a:cs typeface="Lucida Sans Unicode"/>
              </a:rPr>
              <a:t>dos </a:t>
            </a:r>
            <a:r>
              <a:rPr dirty="0" sz="1650">
                <a:latin typeface="Lucida Sans Unicode"/>
                <a:cs typeface="Lucida Sans Unicode"/>
              </a:rPr>
              <a:t>bens </a:t>
            </a:r>
            <a:r>
              <a:rPr dirty="0" sz="1650" spc="65">
                <a:latin typeface="Lucida Sans Unicode"/>
                <a:cs typeface="Lucida Sans Unicode"/>
              </a:rPr>
              <a:t>que </a:t>
            </a:r>
            <a:r>
              <a:rPr dirty="0" sz="1650" spc="-20">
                <a:latin typeface="Lucida Sans Unicode"/>
                <a:cs typeface="Lucida Sans Unicode"/>
              </a:rPr>
              <a:t>tinha, </a:t>
            </a:r>
            <a:r>
              <a:rPr dirty="0" sz="1650" spc="70">
                <a:latin typeface="Lucida Sans Unicode"/>
                <a:cs typeface="Lucida Sans Unicode"/>
              </a:rPr>
              <a:t>ela </a:t>
            </a:r>
            <a:r>
              <a:rPr dirty="0" sz="1650" spc="25">
                <a:latin typeface="Lucida Sans Unicode"/>
                <a:cs typeface="Lucida Sans Unicode"/>
              </a:rPr>
              <a:t>terá </a:t>
            </a:r>
            <a:r>
              <a:rPr dirty="0" sz="1650" spc="30">
                <a:latin typeface="Lucida Sans Unicode"/>
                <a:cs typeface="Lucida Sans Unicode"/>
              </a:rPr>
              <a:t> </a:t>
            </a:r>
            <a:r>
              <a:rPr dirty="0" sz="1650" spc="10">
                <a:latin typeface="Lucida Sans Unicode"/>
                <a:cs typeface="Lucida Sans Unicode"/>
              </a:rPr>
              <a:t>quotas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5">
                <a:latin typeface="Lucida Sans Unicode"/>
                <a:cs typeface="Lucida Sans Unicode"/>
              </a:rPr>
              <a:t>do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50">
                <a:latin typeface="Lucida Sans Unicode"/>
                <a:cs typeface="Lucida Sans Unicode"/>
              </a:rPr>
              <a:t>capital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5">
                <a:latin typeface="Lucida Sans Unicode"/>
                <a:cs typeface="Lucida Sans Unicode"/>
              </a:rPr>
              <a:t>social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35">
                <a:latin typeface="Lucida Sans Unicode"/>
                <a:cs typeface="Lucida Sans Unicode"/>
              </a:rPr>
              <a:t>desta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10">
                <a:latin typeface="Lucida Sans Unicode"/>
                <a:cs typeface="Lucida Sans Unicode"/>
              </a:rPr>
              <a:t>Pessoa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0">
                <a:latin typeface="Lucida Sans Unicode"/>
                <a:cs typeface="Lucida Sans Unicode"/>
              </a:rPr>
              <a:t>Jurídica.</a:t>
            </a:r>
            <a:r>
              <a:rPr dirty="0" sz="1650" spc="10">
                <a:latin typeface="Lucida Sans Unicode"/>
                <a:cs typeface="Lucida Sans Unicode"/>
              </a:rPr>
              <a:t> </a:t>
            </a:r>
            <a:r>
              <a:rPr dirty="0" sz="1650" spc="80">
                <a:solidFill>
                  <a:srgbClr val="FFC000"/>
                </a:solidFill>
                <a:latin typeface="Lucida Sans Unicode"/>
                <a:cs typeface="Lucida Sans Unicode"/>
              </a:rPr>
              <a:t>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45">
                <a:solidFill>
                  <a:srgbClr val="FFC000"/>
                </a:solidFill>
                <a:latin typeface="Lucida Sans Unicode"/>
                <a:cs typeface="Lucida Sans Unicode"/>
              </a:rPr>
              <a:t>CHAVE </a:t>
            </a:r>
            <a:r>
              <a:rPr dirty="0" sz="1650" spc="-50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5">
                <a:solidFill>
                  <a:srgbClr val="FFC000"/>
                </a:solidFill>
                <a:latin typeface="Lucida Sans Unicode"/>
                <a:cs typeface="Lucida Sans Unicode"/>
              </a:rPr>
              <a:t>DO</a:t>
            </a:r>
            <a:r>
              <a:rPr dirty="0" sz="1650" spc="-7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5">
                <a:solidFill>
                  <a:srgbClr val="FFC000"/>
                </a:solidFill>
                <a:latin typeface="Lucida Sans Unicode"/>
                <a:cs typeface="Lucida Sans Unicode"/>
              </a:rPr>
              <a:t>COFRE...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361" y="1561299"/>
            <a:ext cx="6080760" cy="894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r" marR="14604">
              <a:lnSpc>
                <a:spcPts val="3420"/>
              </a:lnSpc>
              <a:spcBef>
                <a:spcPts val="100"/>
              </a:spcBef>
            </a:pPr>
            <a:r>
              <a:rPr dirty="0"/>
              <a:t>DOTADO</a:t>
            </a:r>
            <a:r>
              <a:rPr dirty="0" spc="-140"/>
              <a:t> </a:t>
            </a:r>
            <a:r>
              <a:rPr dirty="0" spc="-20"/>
              <a:t>DE</a:t>
            </a:r>
            <a:r>
              <a:rPr dirty="0" spc="-135"/>
              <a:t> </a:t>
            </a:r>
            <a:r>
              <a:rPr dirty="0" spc="25"/>
              <a:t>UM</a:t>
            </a:r>
            <a:r>
              <a:rPr dirty="0" spc="-140"/>
              <a:t> </a:t>
            </a:r>
            <a:r>
              <a:rPr dirty="0" spc="80"/>
              <a:t>MECANISMO</a:t>
            </a:r>
            <a:r>
              <a:rPr dirty="0" spc="-140"/>
              <a:t> </a:t>
            </a:r>
            <a:r>
              <a:rPr dirty="0" spc="-25"/>
              <a:t>DE</a:t>
            </a:r>
          </a:p>
          <a:p>
            <a:pPr algn="r" marR="5080">
              <a:lnSpc>
                <a:spcPts val="3420"/>
              </a:lnSpc>
            </a:pPr>
            <a:r>
              <a:rPr dirty="0" spc="-50">
                <a:solidFill>
                  <a:srgbClr val="FFC000"/>
                </a:solidFill>
              </a:rPr>
              <a:t>GATILHO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6915" y="3359223"/>
            <a:ext cx="5856605" cy="5248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3670" indent="-140970">
              <a:lnSpc>
                <a:spcPct val="100000"/>
              </a:lnSpc>
              <a:spcBef>
                <a:spcPts val="10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-10">
                <a:latin typeface="Lucida Sans Unicode"/>
                <a:cs typeface="Lucida Sans Unicode"/>
              </a:rPr>
              <a:t>E</a:t>
            </a:r>
            <a:r>
              <a:rPr dirty="0" sz="1650" spc="-5">
                <a:latin typeface="Lucida Sans Unicode"/>
                <a:cs typeface="Lucida Sans Unicode"/>
              </a:rPr>
              <a:t>m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5">
                <a:latin typeface="Lucida Sans Unicode"/>
                <a:cs typeface="Lucida Sans Unicode"/>
              </a:rPr>
              <a:t>vida</a:t>
            </a:r>
            <a:r>
              <a:rPr dirty="0" sz="1650" spc="20">
                <a:latin typeface="Lucida Sans Unicode"/>
                <a:cs typeface="Lucida Sans Unicode"/>
              </a:rPr>
              <a:t>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0">
                <a:latin typeface="Lucida Sans Unicode"/>
                <a:cs typeface="Lucida Sans Unicode"/>
              </a:rPr>
              <a:t>é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5">
                <a:latin typeface="Lucida Sans Unicode"/>
                <a:cs typeface="Lucida Sans Unicode"/>
              </a:rPr>
              <a:t>feit</a:t>
            </a:r>
            <a:r>
              <a:rPr dirty="0" sz="1650" spc="1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15">
                <a:latin typeface="Lucida Sans Unicode"/>
                <a:cs typeface="Lucida Sans Unicode"/>
              </a:rPr>
              <a:t>a</a:t>
            </a:r>
            <a:r>
              <a:rPr dirty="0" sz="1650" spc="-40">
                <a:latin typeface="Lucida Sans Unicode"/>
                <a:cs typeface="Lucida Sans Unicode"/>
              </a:rPr>
              <a:t> </a:t>
            </a:r>
            <a:r>
              <a:rPr dirty="0" sz="1650" spc="135">
                <a:solidFill>
                  <a:srgbClr val="FFC000"/>
                </a:solidFill>
                <a:latin typeface="Lucida Sans Unicode"/>
                <a:cs typeface="Lucida Sans Unicode"/>
              </a:rPr>
              <a:t>doaçã</a:t>
            </a:r>
            <a:r>
              <a:rPr dirty="0" sz="1650" spc="155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30">
                <a:latin typeface="Lucida Sans Unicode"/>
                <a:cs typeface="Lucida Sans Unicode"/>
              </a:rPr>
              <a:t>da</a:t>
            </a:r>
            <a:r>
              <a:rPr dirty="0" sz="1650" spc="30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0">
                <a:latin typeface="Lucida Sans Unicode"/>
                <a:cs typeface="Lucida Sans Unicode"/>
              </a:rPr>
              <a:t>quota</a:t>
            </a:r>
            <a:r>
              <a:rPr dirty="0" sz="1650" spc="10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5">
                <a:latin typeface="Lucida Sans Unicode"/>
                <a:cs typeface="Lucida Sans Unicode"/>
              </a:rPr>
              <a:t>par</a:t>
            </a:r>
            <a:r>
              <a:rPr dirty="0" sz="1650" spc="8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80">
                <a:latin typeface="Lucida Sans Unicode"/>
                <a:cs typeface="Lucida Sans Unicode"/>
              </a:rPr>
              <a:t>o</a:t>
            </a:r>
            <a:r>
              <a:rPr dirty="0" sz="1650" spc="-6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95">
                <a:latin typeface="Lucida Sans Unicode"/>
                <a:cs typeface="Lucida Sans Unicode"/>
              </a:rPr>
              <a:t>filhos.</a:t>
            </a:r>
            <a:endParaRPr sz="1650">
              <a:latin typeface="Lucida Sans Unicode"/>
              <a:cs typeface="Lucida Sans Unicode"/>
            </a:endParaRPr>
          </a:p>
          <a:p>
            <a:pPr marL="153670" marR="539115" indent="-140970">
              <a:lnSpc>
                <a:spcPct val="125000"/>
              </a:lnSpc>
              <a:spcBef>
                <a:spcPts val="7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>
                <a:latin typeface="Lucida Sans Unicode"/>
                <a:cs typeface="Lucida Sans Unicode"/>
              </a:rPr>
              <a:t>Porém,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60">
                <a:latin typeface="Lucida Sans Unicode"/>
                <a:cs typeface="Lucida Sans Unicode"/>
              </a:rPr>
              <a:t>uma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140">
                <a:latin typeface="Lucida Sans Unicode"/>
                <a:cs typeface="Lucida Sans Unicode"/>
              </a:rPr>
              <a:t>doação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40">
                <a:latin typeface="Lucida Sans Unicode"/>
                <a:cs typeface="Lucida Sans Unicode"/>
              </a:rPr>
              <a:t>meramente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5">
                <a:latin typeface="Lucida Sans Unicode"/>
                <a:cs typeface="Lucida Sans Unicode"/>
              </a:rPr>
              <a:t>burocrática,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145">
                <a:latin typeface="Lucida Sans Unicode"/>
                <a:cs typeface="Lucida Sans Unicode"/>
              </a:rPr>
              <a:t>“de </a:t>
            </a:r>
            <a:r>
              <a:rPr dirty="0" sz="1650" spc="-505">
                <a:latin typeface="Lucida Sans Unicode"/>
                <a:cs typeface="Lucida Sans Unicode"/>
              </a:rPr>
              <a:t> </a:t>
            </a:r>
            <a:r>
              <a:rPr dirty="0" sz="1650" spc="65">
                <a:latin typeface="Lucida Sans Unicode"/>
                <a:cs typeface="Lucida Sans Unicode"/>
              </a:rPr>
              <a:t>papel”.</a:t>
            </a:r>
            <a:endParaRPr sz="1650">
              <a:latin typeface="Lucida Sans Unicode"/>
              <a:cs typeface="Lucida Sans Unicode"/>
            </a:endParaRPr>
          </a:p>
          <a:p>
            <a:pPr marL="153670" indent="-140970">
              <a:lnSpc>
                <a:spcPct val="100000"/>
              </a:lnSpc>
              <a:spcBef>
                <a:spcPts val="1245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90">
                <a:latin typeface="Lucida Sans Unicode"/>
                <a:cs typeface="Lucida Sans Unicode"/>
              </a:rPr>
              <a:t>Nã</a:t>
            </a:r>
            <a:r>
              <a:rPr dirty="0" sz="1650" spc="90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60">
                <a:latin typeface="Lucida Sans Unicode"/>
                <a:cs typeface="Lucida Sans Unicode"/>
              </a:rPr>
              <a:t>ger</a:t>
            </a:r>
            <a:r>
              <a:rPr dirty="0" sz="1650" spc="70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80">
                <a:latin typeface="Lucida Sans Unicode"/>
                <a:cs typeface="Lucida Sans Unicode"/>
              </a:rPr>
              <a:t>o</a:t>
            </a:r>
            <a:r>
              <a:rPr dirty="0" sz="1650" spc="-6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25">
                <a:latin typeface="Lucida Sans Unicode"/>
                <a:cs typeface="Lucida Sans Unicode"/>
              </a:rPr>
              <a:t>efeito</a:t>
            </a:r>
            <a:r>
              <a:rPr dirty="0" sz="1650" spc="-20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5">
                <a:latin typeface="Lucida Sans Unicode"/>
                <a:cs typeface="Lucida Sans Unicode"/>
              </a:rPr>
              <a:t>habituai</a:t>
            </a:r>
            <a:r>
              <a:rPr dirty="0" sz="1650" spc="-10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5">
                <a:latin typeface="Lucida Sans Unicode"/>
                <a:cs typeface="Lucida Sans Unicode"/>
              </a:rPr>
              <a:t>d</a:t>
            </a:r>
            <a:r>
              <a:rPr dirty="0" sz="1650" spc="140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10">
                <a:latin typeface="Lucida Sans Unicode"/>
                <a:cs typeface="Lucida Sans Unicode"/>
              </a:rPr>
              <a:t>doação.</a:t>
            </a:r>
            <a:endParaRPr sz="1650">
              <a:latin typeface="Lucida Sans Unicode"/>
              <a:cs typeface="Lucida Sans Unicode"/>
            </a:endParaRPr>
          </a:p>
          <a:p>
            <a:pPr marL="153670" marR="362585" indent="-140970">
              <a:lnSpc>
                <a:spcPct val="125000"/>
              </a:lnSpc>
              <a:spcBef>
                <a:spcPts val="7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-30">
                <a:solidFill>
                  <a:srgbClr val="FFC000"/>
                </a:solidFill>
                <a:latin typeface="Lucida Sans Unicode"/>
                <a:cs typeface="Lucida Sans Unicode"/>
              </a:rPr>
              <a:t>Os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15">
                <a:solidFill>
                  <a:srgbClr val="FFC000"/>
                </a:solidFill>
                <a:latin typeface="Lucida Sans Unicode"/>
                <a:cs typeface="Lucida Sans Unicode"/>
              </a:rPr>
              <a:t>pais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30">
                <a:solidFill>
                  <a:srgbClr val="FFC000"/>
                </a:solidFill>
                <a:latin typeface="Lucida Sans Unicode"/>
                <a:cs typeface="Lucida Sans Unicode"/>
              </a:rPr>
              <a:t>conservam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20">
                <a:solidFill>
                  <a:srgbClr val="FFC000"/>
                </a:solidFill>
                <a:latin typeface="Lucida Sans Unicode"/>
                <a:cs typeface="Lucida Sans Unicode"/>
              </a:rPr>
              <a:t>domínio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20">
                <a:solidFill>
                  <a:srgbClr val="FFC000"/>
                </a:solidFill>
                <a:latin typeface="Lucida Sans Unicode"/>
                <a:cs typeface="Lucida Sans Unicode"/>
              </a:rPr>
              <a:t>sobre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os </a:t>
            </a:r>
            <a:r>
              <a:rPr dirty="0" sz="1650" spc="-5">
                <a:solidFill>
                  <a:srgbClr val="FFC000"/>
                </a:solidFill>
                <a:latin typeface="Lucida Sans Unicode"/>
                <a:cs typeface="Lucida Sans Unicode"/>
              </a:rPr>
              <a:t>bens</a:t>
            </a:r>
            <a:r>
              <a:rPr dirty="0" sz="1650" spc="-5">
                <a:latin typeface="Lucida Sans Unicode"/>
                <a:cs typeface="Lucida Sans Unicode"/>
              </a:rPr>
              <a:t>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55">
                <a:latin typeface="Lucida Sans Unicode"/>
                <a:cs typeface="Lucida Sans Unicode"/>
              </a:rPr>
              <a:t>pois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-40">
                <a:latin typeface="Lucida Sans Unicode"/>
                <a:cs typeface="Lucida Sans Unicode"/>
              </a:rPr>
              <a:t>estes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75">
                <a:latin typeface="Lucida Sans Unicode"/>
                <a:cs typeface="Lucida Sans Unicode"/>
              </a:rPr>
              <a:t>agora </a:t>
            </a:r>
            <a:r>
              <a:rPr dirty="0" sz="1650" spc="50">
                <a:latin typeface="Lucida Sans Unicode"/>
                <a:cs typeface="Lucida Sans Unicode"/>
              </a:rPr>
              <a:t>pertencem </a:t>
            </a:r>
            <a:r>
              <a:rPr dirty="0" sz="1650" spc="135">
                <a:latin typeface="Lucida Sans Unicode"/>
                <a:cs typeface="Lucida Sans Unicode"/>
              </a:rPr>
              <a:t>ao </a:t>
            </a:r>
            <a:r>
              <a:rPr dirty="0" sz="1650" spc="35">
                <a:solidFill>
                  <a:srgbClr val="FFC000"/>
                </a:solidFill>
                <a:latin typeface="Lucida Sans Unicode"/>
                <a:cs typeface="Lucida Sans Unicode"/>
              </a:rPr>
              <a:t>COFRE </a:t>
            </a:r>
            <a:r>
              <a:rPr dirty="0" sz="1650" spc="150">
                <a:latin typeface="Lucida Sans Unicode"/>
                <a:cs typeface="Lucida Sans Unicode"/>
              </a:rPr>
              <a:t>e </a:t>
            </a:r>
            <a:r>
              <a:rPr dirty="0" sz="1650" spc="-15">
                <a:latin typeface="Lucida Sans Unicode"/>
                <a:cs typeface="Lucida Sans Unicode"/>
              </a:rPr>
              <a:t>eles </a:t>
            </a:r>
            <a:r>
              <a:rPr dirty="0" sz="1650" spc="20">
                <a:latin typeface="Lucida Sans Unicode"/>
                <a:cs typeface="Lucida Sans Unicode"/>
              </a:rPr>
              <a:t>continuam </a:t>
            </a:r>
            <a:r>
              <a:rPr dirty="0" sz="1650" spc="25">
                <a:latin typeface="Lucida Sans Unicode"/>
                <a:cs typeface="Lucida Sans Unicode"/>
              </a:rPr>
              <a:t> </a:t>
            </a:r>
            <a:r>
              <a:rPr dirty="0" sz="1650" spc="20">
                <a:latin typeface="Lucida Sans Unicode"/>
                <a:cs typeface="Lucida Sans Unicode"/>
              </a:rPr>
              <a:t>controlando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215">
                <a:latin typeface="Lucida Sans Unicode"/>
                <a:cs typeface="Lucida Sans Unicode"/>
              </a:rPr>
              <a:t>a</a:t>
            </a:r>
            <a:r>
              <a:rPr dirty="0" sz="1650" spc="-30">
                <a:latin typeface="Lucida Sans Unicode"/>
                <a:cs typeface="Lucida Sans Unicode"/>
              </a:rPr>
              <a:t> </a:t>
            </a:r>
            <a:r>
              <a:rPr dirty="0" sz="1650" spc="120">
                <a:solidFill>
                  <a:srgbClr val="FFC000"/>
                </a:solidFill>
                <a:latin typeface="Lucida Sans Unicode"/>
                <a:cs typeface="Lucida Sans Unicode"/>
              </a:rPr>
              <a:t>chave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75">
                <a:solidFill>
                  <a:srgbClr val="FFC000"/>
                </a:solidFill>
                <a:latin typeface="Lucida Sans Unicode"/>
                <a:cs typeface="Lucida Sans Unicode"/>
              </a:rPr>
              <a:t>do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">
                <a:solidFill>
                  <a:srgbClr val="FFC000"/>
                </a:solidFill>
                <a:latin typeface="Lucida Sans Unicode"/>
                <a:cs typeface="Lucida Sans Unicode"/>
              </a:rPr>
              <a:t>cofre</a:t>
            </a:r>
            <a:r>
              <a:rPr dirty="0" sz="1650" spc="15">
                <a:latin typeface="Lucida Sans Unicode"/>
                <a:cs typeface="Lucida Sans Unicode"/>
              </a:rPr>
              <a:t>.</a:t>
            </a:r>
            <a:endParaRPr sz="1650">
              <a:latin typeface="Lucida Sans Unicode"/>
              <a:cs typeface="Lucida Sans Unicode"/>
            </a:endParaRPr>
          </a:p>
          <a:p>
            <a:pPr marL="153670" marR="275590" indent="-140970">
              <a:lnSpc>
                <a:spcPct val="125000"/>
              </a:lnSpc>
              <a:spcBef>
                <a:spcPts val="7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125">
                <a:latin typeface="Lucida Sans Unicode"/>
                <a:cs typeface="Lucida Sans Unicode"/>
              </a:rPr>
              <a:t>Nada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20">
                <a:latin typeface="Lucida Sans Unicode"/>
                <a:cs typeface="Lucida Sans Unicode"/>
              </a:rPr>
              <a:t>no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40">
                <a:latin typeface="Lucida Sans Unicode"/>
                <a:cs typeface="Lucida Sans Unicode"/>
              </a:rPr>
              <a:t>sistema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35">
                <a:latin typeface="Lucida Sans Unicode"/>
                <a:cs typeface="Lucida Sans Unicode"/>
              </a:rPr>
              <a:t>parte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20">
                <a:latin typeface="Lucida Sans Unicode"/>
                <a:cs typeface="Lucida Sans Unicode"/>
              </a:rPr>
              <a:t>de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-35">
                <a:latin typeface="Lucida Sans Unicode"/>
                <a:cs typeface="Lucida Sans Unicode"/>
              </a:rPr>
              <a:t>teses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45">
                <a:latin typeface="Lucida Sans Unicode"/>
                <a:cs typeface="Lucida Sans Unicode"/>
              </a:rPr>
              <a:t>jurídicas.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-55">
                <a:latin typeface="Lucida Sans Unicode"/>
                <a:cs typeface="Lucida Sans Unicode"/>
              </a:rPr>
              <a:t>Tudo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0">
                <a:latin typeface="Lucida Sans Unicode"/>
                <a:cs typeface="Lucida Sans Unicode"/>
              </a:rPr>
              <a:t>é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feito </a:t>
            </a:r>
            <a:r>
              <a:rPr dirty="0" sz="1650" spc="-505">
                <a:latin typeface="Lucida Sans Unicode"/>
                <a:cs typeface="Lucida Sans Unicode"/>
              </a:rPr>
              <a:t> </a:t>
            </a:r>
            <a:r>
              <a:rPr dirty="0" sz="1650" spc="-60">
                <a:latin typeface="Lucida Sans Unicode"/>
                <a:cs typeface="Lucida Sans Unicode"/>
              </a:rPr>
              <a:t>no</a:t>
            </a:r>
            <a:r>
              <a:rPr dirty="0" sz="1650" spc="-4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5">
                <a:latin typeface="Lucida Sans Unicode"/>
                <a:cs typeface="Lucida Sans Unicode"/>
              </a:rPr>
              <a:t>exato</a:t>
            </a:r>
            <a:r>
              <a:rPr dirty="0" sz="1650" spc="-10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60">
                <a:latin typeface="Lucida Sans Unicode"/>
                <a:cs typeface="Lucida Sans Unicode"/>
              </a:rPr>
              <a:t>dizere</a:t>
            </a:r>
            <a:r>
              <a:rPr dirty="0" sz="1650" spc="-5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5">
                <a:latin typeface="Lucida Sans Unicode"/>
                <a:cs typeface="Lucida Sans Unicode"/>
              </a:rPr>
              <a:t>d</a:t>
            </a:r>
            <a:r>
              <a:rPr dirty="0" sz="1650" spc="140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50">
                <a:latin typeface="Lucida Sans Unicode"/>
                <a:cs typeface="Lucida Sans Unicode"/>
              </a:rPr>
              <a:t>Lei.</a:t>
            </a:r>
            <a:endParaRPr sz="1650">
              <a:latin typeface="Lucida Sans Unicode"/>
              <a:cs typeface="Lucida Sans Unicode"/>
            </a:endParaRPr>
          </a:p>
          <a:p>
            <a:pPr marL="153670" marR="5080" indent="-140970">
              <a:lnSpc>
                <a:spcPct val="125000"/>
              </a:lnSpc>
              <a:spcBef>
                <a:spcPts val="7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-10"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14">
                <a:latin typeface="Lucida Sans Unicode"/>
                <a:cs typeface="Lucida Sans Unicode"/>
              </a:rPr>
              <a:t>iss</a:t>
            </a:r>
            <a:r>
              <a:rPr dirty="0" sz="1650" spc="-155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0">
                <a:latin typeface="Lucida Sans Unicode"/>
                <a:cs typeface="Lucida Sans Unicode"/>
              </a:rPr>
              <a:t>é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permitid</a:t>
            </a:r>
            <a:r>
              <a:rPr dirty="0" sz="1650" spc="-20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5">
                <a:latin typeface="Lucida Sans Unicode"/>
                <a:cs typeface="Lucida Sans Unicode"/>
              </a:rPr>
              <a:t>porqu</a:t>
            </a:r>
            <a:r>
              <a:rPr dirty="0" sz="1650" spc="30"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1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50">
                <a:latin typeface="Lucida Sans Unicode"/>
                <a:cs typeface="Lucida Sans Unicode"/>
              </a:rPr>
              <a:t>Le</a:t>
            </a:r>
            <a:r>
              <a:rPr dirty="0" sz="1650" spc="-25">
                <a:latin typeface="Lucida Sans Unicode"/>
                <a:cs typeface="Lucida Sans Unicode"/>
              </a:rPr>
              <a:t>i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0">
                <a:latin typeface="Lucida Sans Unicode"/>
                <a:cs typeface="Lucida Sans Unicode"/>
              </a:rPr>
              <a:t>te</a:t>
            </a:r>
            <a:r>
              <a:rPr dirty="0" sz="1650" spc="50">
                <a:latin typeface="Lucida Sans Unicode"/>
                <a:cs typeface="Lucida Sans Unicode"/>
              </a:rPr>
              <a:t>m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75">
                <a:latin typeface="Lucida Sans Unicode"/>
                <a:cs typeface="Lucida Sans Unicode"/>
              </a:rPr>
              <a:t>seu</a:t>
            </a:r>
            <a:r>
              <a:rPr dirty="0" sz="1650" spc="-6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5">
                <a:latin typeface="Lucida Sans Unicode"/>
                <a:cs typeface="Lucida Sans Unicode"/>
              </a:rPr>
              <a:t>mecanismo</a:t>
            </a:r>
            <a:r>
              <a:rPr dirty="0" sz="1650" spc="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85">
                <a:latin typeface="Lucida Sans Unicode"/>
                <a:cs typeface="Lucida Sans Unicode"/>
              </a:rPr>
              <a:t>de  </a:t>
            </a:r>
            <a:r>
              <a:rPr dirty="0" sz="1650" spc="35">
                <a:latin typeface="Lucida Sans Unicode"/>
                <a:cs typeface="Lucida Sans Unicode"/>
              </a:rPr>
              <a:t>planejamento </a:t>
            </a:r>
            <a:r>
              <a:rPr dirty="0" sz="1650" spc="-55">
                <a:latin typeface="Lucida Sans Unicode"/>
                <a:cs typeface="Lucida Sans Unicode"/>
              </a:rPr>
              <a:t>sucessório, </a:t>
            </a:r>
            <a:r>
              <a:rPr dirty="0" sz="1650">
                <a:latin typeface="Lucida Sans Unicode"/>
                <a:cs typeface="Lucida Sans Unicode"/>
              </a:rPr>
              <a:t>mas </a:t>
            </a:r>
            <a:r>
              <a:rPr dirty="0" sz="1650" spc="50">
                <a:latin typeface="Lucida Sans Unicode"/>
                <a:cs typeface="Lucida Sans Unicode"/>
              </a:rPr>
              <a:t>desconhecido </a:t>
            </a:r>
            <a:r>
              <a:rPr dirty="0" sz="1650" spc="145">
                <a:latin typeface="Lucida Sans Unicode"/>
                <a:cs typeface="Lucida Sans Unicode"/>
              </a:rPr>
              <a:t>da </a:t>
            </a:r>
            <a:r>
              <a:rPr dirty="0" sz="1650" spc="150">
                <a:latin typeface="Lucida Sans Unicode"/>
                <a:cs typeface="Lucida Sans Unicode"/>
              </a:rPr>
              <a:t> </a:t>
            </a:r>
            <a:r>
              <a:rPr dirty="0" sz="1650">
                <a:latin typeface="Lucida Sans Unicode"/>
                <a:cs typeface="Lucida Sans Unicode"/>
              </a:rPr>
              <a:t>maioria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150">
                <a:latin typeface="Lucida Sans Unicode"/>
                <a:cs typeface="Lucida Sans Unicode"/>
              </a:rPr>
              <a:t>da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50">
                <a:latin typeface="Lucida Sans Unicode"/>
                <a:cs typeface="Lucida Sans Unicode"/>
              </a:rPr>
              <a:t>sociedade.</a:t>
            </a:r>
            <a:endParaRPr sz="1650">
              <a:latin typeface="Lucida Sans Unicode"/>
              <a:cs typeface="Lucida Sans Unicode"/>
            </a:endParaRPr>
          </a:p>
          <a:p>
            <a:pPr marL="153670" marR="78105" indent="-140970">
              <a:lnSpc>
                <a:spcPct val="125000"/>
              </a:lnSpc>
              <a:spcBef>
                <a:spcPts val="7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5">
                <a:latin typeface="Lucida Sans Unicode"/>
                <a:cs typeface="Lucida Sans Unicode"/>
              </a:rPr>
              <a:t>Mas</a:t>
            </a:r>
            <a:r>
              <a:rPr dirty="0" sz="1650" spc="5">
                <a:latin typeface="Lucida Sans Unicode"/>
                <a:cs typeface="Lucida Sans Unicode"/>
              </a:rPr>
              <a:t>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65">
                <a:latin typeface="Lucida Sans Unicode"/>
                <a:cs typeface="Lucida Sans Unicode"/>
              </a:rPr>
              <a:t>quand</a:t>
            </a:r>
            <a:r>
              <a:rPr dirty="0" sz="1650" spc="70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80">
                <a:latin typeface="Lucida Sans Unicode"/>
                <a:cs typeface="Lucida Sans Unicode"/>
              </a:rPr>
              <a:t>o</a:t>
            </a:r>
            <a:r>
              <a:rPr dirty="0" sz="1650" spc="-6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pai</a:t>
            </a:r>
            <a:r>
              <a:rPr dirty="0" sz="1650" spc="-1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50">
                <a:latin typeface="Lucida Sans Unicode"/>
                <a:cs typeface="Lucida Sans Unicode"/>
              </a:rPr>
              <a:t>falecem</a:t>
            </a:r>
            <a:r>
              <a:rPr dirty="0" sz="1650" spc="30">
                <a:latin typeface="Lucida Sans Unicode"/>
                <a:cs typeface="Lucida Sans Unicode"/>
              </a:rPr>
              <a:t>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65">
                <a:latin typeface="Lucida Sans Unicode"/>
                <a:cs typeface="Lucida Sans Unicode"/>
              </a:rPr>
              <a:t>o</a:t>
            </a:r>
            <a:r>
              <a:rPr dirty="0" sz="1650" spc="-15">
                <a:latin typeface="Lucida Sans Unicode"/>
                <a:cs typeface="Lucida Sans Unicode"/>
              </a:rPr>
              <a:t> </a:t>
            </a:r>
            <a:r>
              <a:rPr dirty="0" sz="1650" spc="-30">
                <a:solidFill>
                  <a:srgbClr val="FFC000"/>
                </a:solidFill>
                <a:latin typeface="Lucida Sans Unicode"/>
                <a:cs typeface="Lucida Sans Unicode"/>
              </a:rPr>
              <a:t>GATILH</a:t>
            </a:r>
            <a:r>
              <a:rPr dirty="0" sz="1650" spc="-30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5">
                <a:solidFill>
                  <a:srgbClr val="FFC000"/>
                </a:solidFill>
                <a:latin typeface="Lucida Sans Unicode"/>
                <a:cs typeface="Lucida Sans Unicode"/>
              </a:rPr>
              <a:t>DISPAR</a:t>
            </a:r>
            <a:r>
              <a:rPr dirty="0" sz="1650">
                <a:solidFill>
                  <a:srgbClr val="FFC000"/>
                </a:solidFill>
                <a:latin typeface="Lucida Sans Unicode"/>
                <a:cs typeface="Lucida Sans Unicode"/>
              </a:rPr>
              <a:t>A</a:t>
            </a:r>
            <a:r>
              <a:rPr dirty="0" sz="1650" spc="-6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0"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60">
                <a:latin typeface="Lucida Sans Unicode"/>
                <a:cs typeface="Lucida Sans Unicode"/>
              </a:rPr>
              <a:t>os  </a:t>
            </a:r>
            <a:r>
              <a:rPr dirty="0" sz="1650" spc="-95">
                <a:latin typeface="Lucida Sans Unicode"/>
                <a:cs typeface="Lucida Sans Unicode"/>
              </a:rPr>
              <a:t>filho</a:t>
            </a:r>
            <a:r>
              <a:rPr dirty="0" sz="1650" spc="-10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5">
                <a:latin typeface="Lucida Sans Unicode"/>
                <a:cs typeface="Lucida Sans Unicode"/>
              </a:rPr>
              <a:t>assume</a:t>
            </a:r>
            <a:r>
              <a:rPr dirty="0" sz="1650" spc="-10">
                <a:latin typeface="Lucida Sans Unicode"/>
                <a:cs typeface="Lucida Sans Unicode"/>
              </a:rPr>
              <a:t>m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65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5">
                <a:latin typeface="Lucida Sans Unicode"/>
                <a:cs typeface="Lucida Sans Unicode"/>
              </a:rPr>
              <a:t>control</a:t>
            </a:r>
            <a:r>
              <a:rPr dirty="0" sz="1650" spc="15"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20">
                <a:latin typeface="Lucida Sans Unicode"/>
                <a:cs typeface="Lucida Sans Unicode"/>
              </a:rPr>
              <a:t>d</a:t>
            </a:r>
            <a:r>
              <a:rPr dirty="0" sz="1650" spc="114"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0">
                <a:latin typeface="Lucida Sans Unicode"/>
                <a:cs typeface="Lucida Sans Unicode"/>
              </a:rPr>
              <a:t>tud</a:t>
            </a:r>
            <a:r>
              <a:rPr dirty="0" sz="1650" spc="20">
                <a:latin typeface="Lucida Sans Unicode"/>
                <a:cs typeface="Lucida Sans Unicode"/>
              </a:rPr>
              <a:t>o</a:t>
            </a:r>
            <a:r>
              <a:rPr dirty="0" sz="1650">
                <a:latin typeface="Lucida Sans Unicode"/>
                <a:cs typeface="Lucida Sans Unicode"/>
              </a:rPr>
              <a:t> </a:t>
            </a:r>
            <a:r>
              <a:rPr dirty="0" sz="1650" spc="50">
                <a:solidFill>
                  <a:srgbClr val="FFC000"/>
                </a:solidFill>
                <a:latin typeface="Lucida Sans Unicode"/>
                <a:cs typeface="Lucida Sans Unicode"/>
              </a:rPr>
              <a:t>automaticament</a:t>
            </a:r>
            <a:r>
              <a:rPr dirty="0" sz="1650" spc="55">
                <a:solidFill>
                  <a:srgbClr val="FFC000"/>
                </a:solidFill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,  </a:t>
            </a:r>
            <a:r>
              <a:rPr dirty="0" sz="1650" spc="-20">
                <a:latin typeface="Lucida Sans Unicode"/>
                <a:cs typeface="Lucida Sans Unicode"/>
              </a:rPr>
              <a:t>sem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60">
                <a:latin typeface="Lucida Sans Unicode"/>
                <a:cs typeface="Lucida Sans Unicode"/>
              </a:rPr>
              <a:t>depender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20">
                <a:latin typeface="Lucida Sans Unicode"/>
                <a:cs typeface="Lucida Sans Unicode"/>
              </a:rPr>
              <a:t>de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0">
                <a:latin typeface="Lucida Sans Unicode"/>
                <a:cs typeface="Lucida Sans Unicode"/>
              </a:rPr>
              <a:t>ordem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0">
                <a:latin typeface="Lucida Sans Unicode"/>
                <a:cs typeface="Lucida Sans Unicode"/>
              </a:rPr>
              <a:t>ou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5">
                <a:latin typeface="Lucida Sans Unicode"/>
                <a:cs typeface="Lucida Sans Unicode"/>
              </a:rPr>
              <a:t>autorização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75">
                <a:latin typeface="Lucida Sans Unicode"/>
                <a:cs typeface="Lucida Sans Unicode"/>
              </a:rPr>
              <a:t>do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>
                <a:latin typeface="Lucida Sans Unicode"/>
                <a:cs typeface="Lucida Sans Unicode"/>
              </a:rPr>
              <a:t>Estado.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r" marL="204470" marR="5080">
              <a:lnSpc>
                <a:spcPts val="3420"/>
              </a:lnSpc>
              <a:spcBef>
                <a:spcPts val="100"/>
              </a:spcBef>
            </a:pPr>
            <a:r>
              <a:rPr dirty="0" spc="25"/>
              <a:t>MANUTENÇÃO</a:t>
            </a:r>
            <a:r>
              <a:rPr dirty="0" spc="-150"/>
              <a:t> </a:t>
            </a:r>
            <a:r>
              <a:rPr dirty="0" spc="125"/>
              <a:t>DO</a:t>
            </a:r>
            <a:r>
              <a:rPr dirty="0" spc="-75"/>
              <a:t> </a:t>
            </a:r>
            <a:r>
              <a:rPr dirty="0" spc="-10">
                <a:solidFill>
                  <a:srgbClr val="FFC000"/>
                </a:solidFill>
              </a:rPr>
              <a:t>CONTROLE</a:t>
            </a:r>
          </a:p>
          <a:p>
            <a:pPr algn="r" marL="204470" marR="6350">
              <a:lnSpc>
                <a:spcPts val="3420"/>
              </a:lnSpc>
            </a:pPr>
            <a:r>
              <a:rPr dirty="0" spc="260"/>
              <a:t>COM</a:t>
            </a:r>
            <a:r>
              <a:rPr dirty="0" spc="-165"/>
              <a:t> </a:t>
            </a:r>
            <a:r>
              <a:rPr dirty="0" spc="75"/>
              <a:t>OS</a:t>
            </a:r>
            <a:r>
              <a:rPr dirty="0" spc="-160"/>
              <a:t> </a:t>
            </a:r>
            <a:r>
              <a:rPr dirty="0" spc="-20"/>
              <a:t>PAIS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3128" y="3429922"/>
            <a:ext cx="5946775" cy="4313555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algn="just" marL="153670" indent="-140970">
              <a:lnSpc>
                <a:spcPct val="100000"/>
              </a:lnSpc>
              <a:spcBef>
                <a:spcPts val="6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-30">
                <a:latin typeface="Lucida Sans Unicode"/>
                <a:cs typeface="Lucida Sans Unicode"/>
              </a:rPr>
              <a:t>Os</a:t>
            </a:r>
            <a:r>
              <a:rPr dirty="0" sz="1650" spc="-85">
                <a:latin typeface="Lucida Sans Unicode"/>
                <a:cs typeface="Lucida Sans Unicode"/>
              </a:rPr>
              <a:t> </a:t>
            </a:r>
            <a:r>
              <a:rPr dirty="0" sz="1650" spc="-15">
                <a:latin typeface="Lucida Sans Unicode"/>
                <a:cs typeface="Lucida Sans Unicode"/>
              </a:rPr>
              <a:t>pais</a:t>
            </a:r>
            <a:r>
              <a:rPr dirty="0" sz="1650" spc="-80">
                <a:latin typeface="Lucida Sans Unicode"/>
                <a:cs typeface="Lucida Sans Unicode"/>
              </a:rPr>
              <a:t> </a:t>
            </a:r>
            <a:r>
              <a:rPr dirty="0" sz="1650" spc="15">
                <a:solidFill>
                  <a:srgbClr val="ECBD31"/>
                </a:solidFill>
                <a:latin typeface="Lucida Sans Unicode"/>
                <a:cs typeface="Lucida Sans Unicode"/>
              </a:rPr>
              <a:t>controlam</a:t>
            </a:r>
            <a:r>
              <a:rPr dirty="0" sz="1650" spc="-80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5">
                <a:solidFill>
                  <a:srgbClr val="ECBD31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85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25">
                <a:solidFill>
                  <a:srgbClr val="ECBD31"/>
                </a:solidFill>
                <a:latin typeface="Lucida Sans Unicode"/>
                <a:cs typeface="Lucida Sans Unicode"/>
              </a:rPr>
              <a:t>COFRE</a:t>
            </a:r>
            <a:r>
              <a:rPr dirty="0" sz="1650" spc="25">
                <a:latin typeface="Lucida Sans Unicode"/>
                <a:cs typeface="Lucida Sans Unicode"/>
              </a:rPr>
              <a:t>.</a:t>
            </a:r>
            <a:endParaRPr sz="1650">
              <a:latin typeface="Lucida Sans Unicode"/>
              <a:cs typeface="Lucida Sans Unicode"/>
            </a:endParaRPr>
          </a:p>
          <a:p>
            <a:pPr algn="just" marL="153670" marR="5080" indent="-140970">
              <a:lnSpc>
                <a:spcPts val="1780"/>
              </a:lnSpc>
              <a:spcBef>
                <a:spcPts val="78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80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5">
                <a:latin typeface="Lucida Sans Unicode"/>
                <a:cs typeface="Lucida Sans Unicode"/>
              </a:rPr>
              <a:t>eles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55">
                <a:latin typeface="Lucida Sans Unicode"/>
                <a:cs typeface="Lucida Sans Unicode"/>
              </a:rPr>
              <a:t>pertence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65">
                <a:latin typeface="Lucida Sans Unicode"/>
                <a:cs typeface="Lucida Sans Unicode"/>
              </a:rPr>
              <a:t>o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-40">
                <a:latin typeface="Lucida Sans Unicode"/>
                <a:cs typeface="Lucida Sans Unicode"/>
              </a:rPr>
              <a:t>direito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120">
                <a:latin typeface="Lucida Sans Unicode"/>
                <a:cs typeface="Lucida Sans Unicode"/>
              </a:rPr>
              <a:t>de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20">
                <a:latin typeface="Lucida Sans Unicode"/>
                <a:cs typeface="Lucida Sans Unicode"/>
              </a:rPr>
              <a:t>vender,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20">
                <a:latin typeface="Lucida Sans Unicode"/>
                <a:cs typeface="Lucida Sans Unicode"/>
              </a:rPr>
              <a:t>doar,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10">
                <a:latin typeface="Lucida Sans Unicode"/>
                <a:cs typeface="Lucida Sans Unicode"/>
              </a:rPr>
              <a:t>alugar,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5">
                <a:latin typeface="Lucida Sans Unicode"/>
                <a:cs typeface="Lucida Sans Unicode"/>
              </a:rPr>
              <a:t>trocar,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35">
                <a:latin typeface="Lucida Sans Unicode"/>
                <a:cs typeface="Lucida Sans Unicode"/>
              </a:rPr>
              <a:t>dar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5">
                <a:latin typeface="Lucida Sans Unicode"/>
                <a:cs typeface="Lucida Sans Unicode"/>
              </a:rPr>
              <a:t>em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0">
                <a:latin typeface="Lucida Sans Unicode"/>
                <a:cs typeface="Lucida Sans Unicode"/>
              </a:rPr>
              <a:t>garantia,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5">
                <a:latin typeface="Lucida Sans Unicode"/>
                <a:cs typeface="Lucida Sans Unicode"/>
              </a:rPr>
              <a:t>absolutamente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">
                <a:latin typeface="Lucida Sans Unicode"/>
                <a:cs typeface="Lucida Sans Unicode"/>
              </a:rPr>
              <a:t>tudo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sobre</a:t>
            </a:r>
            <a:r>
              <a:rPr dirty="0" sz="1650" spc="-70">
                <a:latin typeface="Lucida Sans Unicode"/>
                <a:cs typeface="Lucida Sans Unicode"/>
              </a:rPr>
              <a:t> os </a:t>
            </a:r>
            <a:r>
              <a:rPr dirty="0" sz="1650">
                <a:latin typeface="Lucida Sans Unicode"/>
                <a:cs typeface="Lucida Sans Unicode"/>
              </a:rPr>
              <a:t>bens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65">
                <a:latin typeface="Lucida Sans Unicode"/>
                <a:cs typeface="Lucida Sans Unicode"/>
              </a:rPr>
              <a:t>que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30">
                <a:latin typeface="Lucida Sans Unicode"/>
                <a:cs typeface="Lucida Sans Unicode"/>
              </a:rPr>
              <a:t>estão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5">
                <a:latin typeface="Lucida Sans Unicode"/>
                <a:cs typeface="Lucida Sans Unicode"/>
              </a:rPr>
              <a:t>dentro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5">
                <a:latin typeface="Lucida Sans Unicode"/>
                <a:cs typeface="Lucida Sans Unicode"/>
              </a:rPr>
              <a:t>do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0">
                <a:latin typeface="Lucida Sans Unicode"/>
                <a:cs typeface="Lucida Sans Unicode"/>
              </a:rPr>
              <a:t>COFRE.</a:t>
            </a:r>
            <a:endParaRPr sz="1650">
              <a:latin typeface="Lucida Sans Unicode"/>
              <a:cs typeface="Lucida Sans Unicode"/>
            </a:endParaRPr>
          </a:p>
          <a:p>
            <a:pPr marL="153670" marR="412115" indent="-140970">
              <a:lnSpc>
                <a:spcPts val="1780"/>
              </a:lnSpc>
              <a:spcBef>
                <a:spcPts val="755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35">
                <a:latin typeface="Lucida Sans Unicode"/>
                <a:cs typeface="Lucida Sans Unicode"/>
              </a:rPr>
              <a:t>S</a:t>
            </a:r>
            <a:r>
              <a:rPr dirty="0" sz="1650" spc="40"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5">
                <a:latin typeface="Lucida Sans Unicode"/>
                <a:cs typeface="Lucida Sans Unicode"/>
              </a:rPr>
              <a:t>u</a:t>
            </a:r>
            <a:r>
              <a:rPr dirty="0" sz="1650" spc="-10">
                <a:latin typeface="Lucida Sans Unicode"/>
                <a:cs typeface="Lucida Sans Unicode"/>
              </a:rPr>
              <a:t>m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do</a:t>
            </a:r>
            <a:r>
              <a:rPr dirty="0" sz="1650" spc="-1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95">
                <a:latin typeface="Lucida Sans Unicode"/>
                <a:cs typeface="Lucida Sans Unicode"/>
              </a:rPr>
              <a:t>filho</a:t>
            </a:r>
            <a:r>
              <a:rPr dirty="0" sz="1650" spc="-10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40">
                <a:latin typeface="Lucida Sans Unicode"/>
                <a:cs typeface="Lucida Sans Unicode"/>
              </a:rPr>
              <a:t>tive</a:t>
            </a:r>
            <a:r>
              <a:rPr dirty="0" sz="1650" spc="-35">
                <a:latin typeface="Lucida Sans Unicode"/>
                <a:cs typeface="Lucida Sans Unicode"/>
              </a:rPr>
              <a:t>r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">
                <a:latin typeface="Lucida Sans Unicode"/>
                <a:cs typeface="Lucida Sans Unicode"/>
              </a:rPr>
              <a:t>qualque</a:t>
            </a:r>
            <a:r>
              <a:rPr dirty="0" sz="1650" spc="15">
                <a:latin typeface="Lucida Sans Unicode"/>
                <a:cs typeface="Lucida Sans Unicode"/>
              </a:rPr>
              <a:t>r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0">
                <a:latin typeface="Lucida Sans Unicode"/>
                <a:cs typeface="Lucida Sans Unicode"/>
              </a:rPr>
              <a:t>revé</a:t>
            </a:r>
            <a:r>
              <a:rPr dirty="0" sz="1650" spc="-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>
                <a:latin typeface="Lucida Sans Unicode"/>
                <a:cs typeface="Lucida Sans Unicode"/>
              </a:rPr>
              <a:t>financeir</a:t>
            </a:r>
            <a:r>
              <a:rPr dirty="0" sz="1650" spc="5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">
                <a:latin typeface="Lucida Sans Unicode"/>
                <a:cs typeface="Lucida Sans Unicode"/>
              </a:rPr>
              <a:t>o</a:t>
            </a:r>
            <a:r>
              <a:rPr dirty="0" sz="1650" spc="20">
                <a:latin typeface="Lucida Sans Unicode"/>
                <a:cs typeface="Lucida Sans Unicode"/>
              </a:rPr>
              <a:t>u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0">
                <a:latin typeface="Lucida Sans Unicode"/>
                <a:cs typeface="Lucida Sans Unicode"/>
              </a:rPr>
              <a:t>na  </a:t>
            </a:r>
            <a:r>
              <a:rPr dirty="0" sz="1650" spc="-35">
                <a:latin typeface="Lucida Sans Unicode"/>
                <a:cs typeface="Lucida Sans Unicode"/>
              </a:rPr>
              <a:t>justiça</a:t>
            </a:r>
            <a:r>
              <a:rPr dirty="0" sz="1650" spc="-20">
                <a:latin typeface="Lucida Sans Unicode"/>
                <a:cs typeface="Lucida Sans Unicode"/>
              </a:rPr>
              <a:t>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80">
                <a:latin typeface="Lucida Sans Unicode"/>
                <a:cs typeface="Lucida Sans Unicode"/>
              </a:rPr>
              <a:t>o</a:t>
            </a:r>
            <a:r>
              <a:rPr dirty="0" sz="1650" spc="-6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>
                <a:latin typeface="Lucida Sans Unicode"/>
                <a:cs typeface="Lucida Sans Unicode"/>
              </a:rPr>
              <a:t>ben</a:t>
            </a:r>
            <a:r>
              <a:rPr dirty="0" sz="1650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80">
                <a:latin typeface="Lucida Sans Unicode"/>
                <a:cs typeface="Lucida Sans Unicode"/>
              </a:rPr>
              <a:t>nã</a:t>
            </a:r>
            <a:r>
              <a:rPr dirty="0" sz="1650" spc="90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0">
                <a:latin typeface="Lucida Sans Unicode"/>
                <a:cs typeface="Lucida Sans Unicode"/>
              </a:rPr>
              <a:t>responde</a:t>
            </a:r>
            <a:r>
              <a:rPr dirty="0" sz="1650" spc="25">
                <a:latin typeface="Lucida Sans Unicode"/>
                <a:cs typeface="Lucida Sans Unicode"/>
              </a:rPr>
              <a:t>m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5">
                <a:latin typeface="Lucida Sans Unicode"/>
                <a:cs typeface="Lucida Sans Unicode"/>
              </a:rPr>
              <a:t>po</a:t>
            </a:r>
            <a:r>
              <a:rPr dirty="0" sz="1650" spc="-10">
                <a:latin typeface="Lucida Sans Unicode"/>
                <a:cs typeface="Lucida Sans Unicode"/>
              </a:rPr>
              <a:t>r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14">
                <a:latin typeface="Lucida Sans Unicode"/>
                <a:cs typeface="Lucida Sans Unicode"/>
              </a:rPr>
              <a:t>isso.</a:t>
            </a:r>
            <a:endParaRPr sz="1650">
              <a:latin typeface="Lucida Sans Unicode"/>
              <a:cs typeface="Lucida Sans Unicode"/>
            </a:endParaRPr>
          </a:p>
          <a:p>
            <a:pPr marL="153670" marR="272415" indent="-140970">
              <a:lnSpc>
                <a:spcPts val="1780"/>
              </a:lnSpc>
              <a:spcBef>
                <a:spcPts val="755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-50">
                <a:latin typeface="Lucida Sans Unicode"/>
                <a:cs typeface="Lucida Sans Unicode"/>
              </a:rPr>
              <a:t>Aliás,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40">
                <a:latin typeface="Lucida Sans Unicode"/>
                <a:cs typeface="Lucida Sans Unicode"/>
              </a:rPr>
              <a:t>nem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>
                <a:latin typeface="Lucida Sans Unicode"/>
                <a:cs typeface="Lucida Sans Unicode"/>
              </a:rPr>
              <a:t>mesmo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-30">
                <a:latin typeface="Lucida Sans Unicode"/>
                <a:cs typeface="Lucida Sans Unicode"/>
              </a:rPr>
              <a:t>se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-70">
                <a:latin typeface="Lucida Sans Unicode"/>
                <a:cs typeface="Lucida Sans Unicode"/>
              </a:rPr>
              <a:t>os </a:t>
            </a:r>
            <a:r>
              <a:rPr dirty="0" sz="1650" spc="-15">
                <a:latin typeface="Lucida Sans Unicode"/>
                <a:cs typeface="Lucida Sans Unicode"/>
              </a:rPr>
              <a:t>pais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-10">
                <a:latin typeface="Lucida Sans Unicode"/>
                <a:cs typeface="Lucida Sans Unicode"/>
              </a:rPr>
              <a:t>tiverem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-55">
                <a:latin typeface="Lucida Sans Unicode"/>
                <a:cs typeface="Lucida Sans Unicode"/>
              </a:rPr>
              <a:t>tais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-30">
                <a:latin typeface="Lucida Sans Unicode"/>
                <a:cs typeface="Lucida Sans Unicode"/>
              </a:rPr>
              <a:t>revezes,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65">
                <a:latin typeface="Lucida Sans Unicode"/>
                <a:cs typeface="Lucida Sans Unicode"/>
              </a:rPr>
              <a:t>esses </a:t>
            </a:r>
            <a:r>
              <a:rPr dirty="0" sz="1650" spc="-505">
                <a:latin typeface="Lucida Sans Unicode"/>
                <a:cs typeface="Lucida Sans Unicode"/>
              </a:rPr>
              <a:t> </a:t>
            </a:r>
            <a:r>
              <a:rPr dirty="0" sz="1650">
                <a:latin typeface="Lucida Sans Unicode"/>
                <a:cs typeface="Lucida Sans Unicode"/>
              </a:rPr>
              <a:t>bens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>
                <a:latin typeface="Lucida Sans Unicode"/>
                <a:cs typeface="Lucida Sans Unicode"/>
              </a:rPr>
              <a:t>respondem.</a:t>
            </a:r>
            <a:endParaRPr sz="1650">
              <a:latin typeface="Lucida Sans Unicode"/>
              <a:cs typeface="Lucida Sans Unicode"/>
            </a:endParaRPr>
          </a:p>
          <a:p>
            <a:pPr marL="153670" marR="224790" indent="-140970">
              <a:lnSpc>
                <a:spcPts val="1780"/>
              </a:lnSpc>
              <a:spcBef>
                <a:spcPts val="7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150">
                <a:latin typeface="Lucida Sans Unicode"/>
                <a:cs typeface="Lucida Sans Unicode"/>
              </a:rPr>
              <a:t>O </a:t>
            </a:r>
            <a:r>
              <a:rPr dirty="0" sz="1650" spc="-40">
                <a:latin typeface="Lucida Sans Unicode"/>
                <a:cs typeface="Lucida Sans Unicode"/>
              </a:rPr>
              <a:t>sistema </a:t>
            </a:r>
            <a:r>
              <a:rPr dirty="0" sz="1650" spc="85">
                <a:latin typeface="Lucida Sans Unicode"/>
                <a:cs typeface="Lucida Sans Unicode"/>
              </a:rPr>
              <a:t>não </a:t>
            </a:r>
            <a:r>
              <a:rPr dirty="0" sz="1650" spc="-30">
                <a:latin typeface="Lucida Sans Unicode"/>
                <a:cs typeface="Lucida Sans Unicode"/>
              </a:rPr>
              <a:t>se </a:t>
            </a:r>
            <a:r>
              <a:rPr dirty="0" sz="1650" spc="60">
                <a:latin typeface="Lucida Sans Unicode"/>
                <a:cs typeface="Lucida Sans Unicode"/>
              </a:rPr>
              <a:t>comunica </a:t>
            </a:r>
            <a:r>
              <a:rPr dirty="0" sz="1650" spc="95">
                <a:latin typeface="Lucida Sans Unicode"/>
                <a:cs typeface="Lucida Sans Unicode"/>
              </a:rPr>
              <a:t>com </a:t>
            </a:r>
            <a:r>
              <a:rPr dirty="0" sz="1650" spc="65">
                <a:latin typeface="Lucida Sans Unicode"/>
                <a:cs typeface="Lucida Sans Unicode"/>
              </a:rPr>
              <a:t>o </a:t>
            </a:r>
            <a:r>
              <a:rPr dirty="0" sz="1650" spc="5">
                <a:latin typeface="Lucida Sans Unicode"/>
                <a:cs typeface="Lucida Sans Unicode"/>
              </a:rPr>
              <a:t>regime </a:t>
            </a:r>
            <a:r>
              <a:rPr dirty="0" sz="1650" spc="114">
                <a:latin typeface="Lucida Sans Unicode"/>
                <a:cs typeface="Lucida Sans Unicode"/>
              </a:rPr>
              <a:t>de </a:t>
            </a:r>
            <a:r>
              <a:rPr dirty="0" sz="1650" spc="120">
                <a:latin typeface="Lucida Sans Unicode"/>
                <a:cs typeface="Lucida Sans Unicode"/>
              </a:rPr>
              <a:t> </a:t>
            </a:r>
            <a:r>
              <a:rPr dirty="0" sz="1650" spc="60">
                <a:latin typeface="Lucida Sans Unicode"/>
                <a:cs typeface="Lucida Sans Unicode"/>
              </a:rPr>
              <a:t>casamento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dos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90">
                <a:latin typeface="Lucida Sans Unicode"/>
                <a:cs typeface="Lucida Sans Unicode"/>
              </a:rPr>
              <a:t>filhos,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5">
                <a:latin typeface="Lucida Sans Unicode"/>
                <a:cs typeface="Lucida Sans Unicode"/>
              </a:rPr>
              <a:t>seja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45">
                <a:latin typeface="Lucida Sans Unicode"/>
                <a:cs typeface="Lucida Sans Unicode"/>
              </a:rPr>
              <a:t>ele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30">
                <a:latin typeface="Lucida Sans Unicode"/>
                <a:cs typeface="Lucida Sans Unicode"/>
              </a:rPr>
              <a:t>qual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75">
                <a:latin typeface="Lucida Sans Unicode"/>
                <a:cs typeface="Lucida Sans Unicode"/>
              </a:rPr>
              <a:t>for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0">
                <a:latin typeface="Lucida Sans Unicode"/>
                <a:cs typeface="Lucida Sans Unicode"/>
              </a:rPr>
              <a:t>ou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65">
                <a:latin typeface="Lucida Sans Unicode"/>
                <a:cs typeface="Lucida Sans Unicode"/>
              </a:rPr>
              <a:t>que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0">
                <a:latin typeface="Lucida Sans Unicode"/>
                <a:cs typeface="Lucida Sans Unicode"/>
              </a:rPr>
              <a:t>venha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215">
                <a:latin typeface="Lucida Sans Unicode"/>
                <a:cs typeface="Lucida Sans Unicode"/>
              </a:rPr>
              <a:t>a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-80">
                <a:latin typeface="Lucida Sans Unicode"/>
                <a:cs typeface="Lucida Sans Unicode"/>
              </a:rPr>
              <a:t>ser.</a:t>
            </a:r>
            <a:endParaRPr sz="1650">
              <a:latin typeface="Lucida Sans Unicode"/>
              <a:cs typeface="Lucida Sans Unicode"/>
            </a:endParaRPr>
          </a:p>
          <a:p>
            <a:pPr marL="153670" indent="-140970">
              <a:lnSpc>
                <a:spcPct val="100000"/>
              </a:lnSpc>
              <a:spcBef>
                <a:spcPts val="53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-35">
                <a:latin typeface="Lucida Sans Unicode"/>
                <a:cs typeface="Lucida Sans Unicode"/>
              </a:rPr>
              <a:t>O</a:t>
            </a:r>
            <a:r>
              <a:rPr dirty="0" sz="1650" spc="-20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95">
                <a:latin typeface="Lucida Sans Unicode"/>
                <a:cs typeface="Lucida Sans Unicode"/>
              </a:rPr>
              <a:t>filho</a:t>
            </a:r>
            <a:r>
              <a:rPr dirty="0" sz="1650" spc="-10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80">
                <a:latin typeface="Lucida Sans Unicode"/>
                <a:cs typeface="Lucida Sans Unicode"/>
              </a:rPr>
              <a:t>nã</a:t>
            </a:r>
            <a:r>
              <a:rPr dirty="0" sz="1650" spc="90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0">
                <a:latin typeface="Lucida Sans Unicode"/>
                <a:cs typeface="Lucida Sans Unicode"/>
              </a:rPr>
              <a:t>tê</a:t>
            </a:r>
            <a:r>
              <a:rPr dirty="0" sz="1650" spc="50">
                <a:latin typeface="Lucida Sans Unicode"/>
                <a:cs typeface="Lucida Sans Unicode"/>
              </a:rPr>
              <a:t>m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40">
                <a:latin typeface="Lucida Sans Unicode"/>
                <a:cs typeface="Lucida Sans Unicode"/>
              </a:rPr>
              <a:t>pode</a:t>
            </a:r>
            <a:r>
              <a:rPr dirty="0" sz="1650" spc="30">
                <a:latin typeface="Lucida Sans Unicode"/>
                <a:cs typeface="Lucida Sans Unicode"/>
              </a:rPr>
              <a:t>r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5">
                <a:latin typeface="Lucida Sans Unicode"/>
                <a:cs typeface="Lucida Sans Unicode"/>
              </a:rPr>
              <a:t>par</a:t>
            </a:r>
            <a:r>
              <a:rPr dirty="0" sz="1650" spc="8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40">
                <a:latin typeface="Lucida Sans Unicode"/>
                <a:cs typeface="Lucida Sans Unicode"/>
              </a:rPr>
              <a:t>vende</a:t>
            </a:r>
            <a:r>
              <a:rPr dirty="0" sz="1650" spc="30">
                <a:latin typeface="Lucida Sans Unicode"/>
                <a:cs typeface="Lucida Sans Unicode"/>
              </a:rPr>
              <a:t>r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>
                <a:latin typeface="Lucida Sans Unicode"/>
                <a:cs typeface="Lucida Sans Unicode"/>
              </a:rPr>
              <a:t>a</a:t>
            </a:r>
            <a:r>
              <a:rPr dirty="0" sz="1650" spc="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5">
                <a:latin typeface="Lucida Sans Unicode"/>
                <a:cs typeface="Lucida Sans Unicode"/>
              </a:rPr>
              <a:t>quotas.</a:t>
            </a:r>
            <a:endParaRPr sz="1650">
              <a:latin typeface="Lucida Sans Unicode"/>
              <a:cs typeface="Lucida Sans Unicode"/>
            </a:endParaRPr>
          </a:p>
          <a:p>
            <a:pPr marL="153670" marR="88265" indent="-140970">
              <a:lnSpc>
                <a:spcPts val="1780"/>
              </a:lnSpc>
              <a:spcBef>
                <a:spcPts val="78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40">
                <a:latin typeface="Lucida Sans Unicode"/>
                <a:cs typeface="Lucida Sans Unicode"/>
              </a:rPr>
              <a:t>Se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0">
                <a:latin typeface="Lucida Sans Unicode"/>
                <a:cs typeface="Lucida Sans Unicode"/>
              </a:rPr>
              <a:t>um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-75">
                <a:latin typeface="Lucida Sans Unicode"/>
                <a:cs typeface="Lucida Sans Unicode"/>
              </a:rPr>
              <a:t>filho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80">
                <a:latin typeface="Lucida Sans Unicode"/>
                <a:cs typeface="Lucida Sans Unicode"/>
              </a:rPr>
              <a:t>falece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0">
                <a:latin typeface="Lucida Sans Unicode"/>
                <a:cs typeface="Lucida Sans Unicode"/>
              </a:rPr>
              <a:t>antes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dos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-30">
                <a:latin typeface="Lucida Sans Unicode"/>
                <a:cs typeface="Lucida Sans Unicode"/>
              </a:rPr>
              <a:t>pais,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-30">
                <a:latin typeface="Lucida Sans Unicode"/>
                <a:cs typeface="Lucida Sans Unicode"/>
              </a:rPr>
              <a:t>esse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40">
                <a:latin typeface="Lucida Sans Unicode"/>
                <a:cs typeface="Lucida Sans Unicode"/>
              </a:rPr>
              <a:t>direito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85">
                <a:latin typeface="Lucida Sans Unicode"/>
                <a:cs typeface="Lucida Sans Unicode"/>
              </a:rPr>
              <a:t>não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25">
                <a:latin typeface="Lucida Sans Unicode"/>
                <a:cs typeface="Lucida Sans Unicode"/>
              </a:rPr>
              <a:t>segue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80">
                <a:latin typeface="Lucida Sans Unicode"/>
                <a:cs typeface="Lucida Sans Unicode"/>
              </a:rPr>
              <a:t>para </a:t>
            </a:r>
            <a:r>
              <a:rPr dirty="0" sz="1650" spc="-30">
                <a:latin typeface="Lucida Sans Unicode"/>
                <a:cs typeface="Lucida Sans Unicode"/>
              </a:rPr>
              <a:t>seu </a:t>
            </a:r>
            <a:r>
              <a:rPr dirty="0" sz="1650" spc="40">
                <a:latin typeface="Lucida Sans Unicode"/>
                <a:cs typeface="Lucida Sans Unicode"/>
              </a:rPr>
              <a:t>cônjuge </a:t>
            </a:r>
            <a:r>
              <a:rPr dirty="0" sz="1650" spc="150">
                <a:latin typeface="Lucida Sans Unicode"/>
                <a:cs typeface="Lucida Sans Unicode"/>
              </a:rPr>
              <a:t>e </a:t>
            </a:r>
            <a:r>
              <a:rPr dirty="0" sz="1650" spc="-95">
                <a:latin typeface="Lucida Sans Unicode"/>
                <a:cs typeface="Lucida Sans Unicode"/>
              </a:rPr>
              <a:t>filhos </a:t>
            </a:r>
            <a:r>
              <a:rPr dirty="0" sz="1650" spc="-45">
                <a:latin typeface="Lucida Sans Unicode"/>
                <a:cs typeface="Lucida Sans Unicode"/>
              </a:rPr>
              <a:t>(seus </a:t>
            </a:r>
            <a:r>
              <a:rPr dirty="0" sz="1650" spc="-15">
                <a:latin typeface="Lucida Sans Unicode"/>
                <a:cs typeface="Lucida Sans Unicode"/>
              </a:rPr>
              <a:t>netos). </a:t>
            </a:r>
            <a:r>
              <a:rPr dirty="0" sz="1650" spc="20">
                <a:latin typeface="Lucida Sans Unicode"/>
                <a:cs typeface="Lucida Sans Unicode"/>
              </a:rPr>
              <a:t>Voltam </a:t>
            </a:r>
            <a:r>
              <a:rPr dirty="0" sz="1650" spc="80">
                <a:latin typeface="Lucida Sans Unicode"/>
                <a:cs typeface="Lucida Sans Unicode"/>
              </a:rPr>
              <a:t>para </a:t>
            </a:r>
            <a:r>
              <a:rPr dirty="0" sz="1650" spc="-30">
                <a:latin typeface="Lucida Sans Unicode"/>
                <a:cs typeface="Lucida Sans Unicode"/>
              </a:rPr>
              <a:t>seu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patrimôni</a:t>
            </a:r>
            <a:r>
              <a:rPr dirty="0" sz="1650" spc="-15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00">
                <a:latin typeface="Lucida Sans Unicode"/>
                <a:cs typeface="Lucida Sans Unicode"/>
              </a:rPr>
              <a:t>(</a:t>
            </a:r>
            <a:r>
              <a:rPr dirty="0" sz="1650" spc="180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80">
                <a:latin typeface="Lucida Sans Unicode"/>
                <a:cs typeface="Lucida Sans Unicode"/>
              </a:rPr>
              <a:t>nã</a:t>
            </a:r>
            <a:r>
              <a:rPr dirty="0" sz="1650" spc="90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90">
                <a:latin typeface="Lucida Sans Unicode"/>
                <a:cs typeface="Lucida Sans Unicode"/>
              </a:rPr>
              <a:t>se</a:t>
            </a:r>
            <a:r>
              <a:rPr dirty="0" sz="1650" spc="-65">
                <a:latin typeface="Lucida Sans Unicode"/>
                <a:cs typeface="Lucida Sans Unicode"/>
              </a:rPr>
              <a:t>r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0">
                <a:latin typeface="Lucida Sans Unicode"/>
                <a:cs typeface="Lucida Sans Unicode"/>
              </a:rPr>
              <a:t>qu</a:t>
            </a:r>
            <a:r>
              <a:rPr dirty="0" sz="1650" spc="65"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65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">
                <a:latin typeface="Lucida Sans Unicode"/>
                <a:cs typeface="Lucida Sans Unicode"/>
              </a:rPr>
              <a:t>client</a:t>
            </a:r>
            <a:r>
              <a:rPr dirty="0" sz="1650" spc="25"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25">
                <a:latin typeface="Lucida Sans Unicode"/>
                <a:cs typeface="Lucida Sans Unicode"/>
              </a:rPr>
              <a:t>prefir</a:t>
            </a:r>
            <a:r>
              <a:rPr dirty="0" sz="1650" spc="-2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35">
                <a:latin typeface="Lucida Sans Unicode"/>
                <a:cs typeface="Lucida Sans Unicode"/>
              </a:rPr>
              <a:t>fazer  </a:t>
            </a:r>
            <a:r>
              <a:rPr dirty="0" sz="1650" spc="5">
                <a:latin typeface="Lucida Sans Unicode"/>
                <a:cs typeface="Lucida Sans Unicode"/>
              </a:rPr>
              <a:t>diferente)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r" marL="204470" marR="5080">
              <a:lnSpc>
                <a:spcPts val="3420"/>
              </a:lnSpc>
              <a:spcBef>
                <a:spcPts val="100"/>
              </a:spcBef>
            </a:pPr>
            <a:r>
              <a:rPr dirty="0" spc="25"/>
              <a:t>MANUTENÇÃO</a:t>
            </a:r>
            <a:r>
              <a:rPr dirty="0" spc="-150"/>
              <a:t> </a:t>
            </a:r>
            <a:r>
              <a:rPr dirty="0" spc="125"/>
              <a:t>DO</a:t>
            </a:r>
            <a:r>
              <a:rPr dirty="0" spc="-75"/>
              <a:t> </a:t>
            </a:r>
            <a:r>
              <a:rPr dirty="0" spc="-10">
                <a:solidFill>
                  <a:srgbClr val="FFC000"/>
                </a:solidFill>
              </a:rPr>
              <a:t>CONTROLE</a:t>
            </a:r>
          </a:p>
          <a:p>
            <a:pPr algn="r" marL="204470" marR="6350">
              <a:lnSpc>
                <a:spcPts val="3420"/>
              </a:lnSpc>
            </a:pPr>
            <a:r>
              <a:rPr dirty="0" spc="260"/>
              <a:t>COM</a:t>
            </a:r>
            <a:r>
              <a:rPr dirty="0" spc="-165"/>
              <a:t> </a:t>
            </a:r>
            <a:r>
              <a:rPr dirty="0" spc="75"/>
              <a:t>OS</a:t>
            </a:r>
            <a:r>
              <a:rPr dirty="0" spc="-160"/>
              <a:t> </a:t>
            </a:r>
            <a:r>
              <a:rPr dirty="0" spc="-20"/>
              <a:t>PAIS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4150" y="3500026"/>
            <a:ext cx="5667375" cy="3278504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53670" marR="422275" indent="-140970">
              <a:lnSpc>
                <a:spcPts val="1780"/>
              </a:lnSpc>
              <a:spcBef>
                <a:spcPts val="325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-30">
                <a:latin typeface="Lucida Sans Unicode"/>
                <a:cs typeface="Lucida Sans Unicode"/>
              </a:rPr>
              <a:t>Os </a:t>
            </a:r>
            <a:r>
              <a:rPr dirty="0" sz="1650" spc="-15">
                <a:latin typeface="Lucida Sans Unicode"/>
                <a:cs typeface="Lucida Sans Unicode"/>
              </a:rPr>
              <a:t>pais </a:t>
            </a:r>
            <a:r>
              <a:rPr dirty="0" sz="1650" spc="30">
                <a:latin typeface="Lucida Sans Unicode"/>
                <a:cs typeface="Lucida Sans Unicode"/>
              </a:rPr>
              <a:t>têm </a:t>
            </a:r>
            <a:r>
              <a:rPr dirty="0" sz="1650" spc="-40">
                <a:solidFill>
                  <a:srgbClr val="FFC000"/>
                </a:solidFill>
                <a:latin typeface="Lucida Sans Unicode"/>
                <a:cs typeface="Lucida Sans Unicode"/>
              </a:rPr>
              <a:t>direito </a:t>
            </a:r>
            <a:r>
              <a:rPr dirty="0" sz="1650" spc="120">
                <a:solidFill>
                  <a:srgbClr val="FFC000"/>
                </a:solidFill>
                <a:latin typeface="Lucida Sans Unicode"/>
                <a:cs typeface="Lucida Sans Unicode"/>
              </a:rPr>
              <a:t>de </a:t>
            </a:r>
            <a:r>
              <a:rPr dirty="0" sz="1650" spc="10">
                <a:solidFill>
                  <a:srgbClr val="FFC000"/>
                </a:solidFill>
                <a:latin typeface="Lucida Sans Unicode"/>
                <a:cs typeface="Lucida Sans Unicode"/>
              </a:rPr>
              <a:t>arrependimento</a:t>
            </a:r>
            <a:r>
              <a:rPr dirty="0" sz="1650" spc="10">
                <a:latin typeface="Lucida Sans Unicode"/>
                <a:cs typeface="Lucida Sans Unicode"/>
              </a:rPr>
              <a:t>: </a:t>
            </a:r>
            <a:r>
              <a:rPr dirty="0" sz="1650" spc="75">
                <a:latin typeface="Lucida Sans Unicode"/>
                <a:cs typeface="Lucida Sans Unicode"/>
              </a:rPr>
              <a:t>podem </a:t>
            </a:r>
            <a:r>
              <a:rPr dirty="0" sz="1650" spc="80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desfazer </a:t>
            </a:r>
            <a:r>
              <a:rPr dirty="0" sz="1650" spc="65">
                <a:latin typeface="Lucida Sans Unicode"/>
                <a:cs typeface="Lucida Sans Unicode"/>
              </a:rPr>
              <a:t>o </a:t>
            </a:r>
            <a:r>
              <a:rPr dirty="0" sz="1650" spc="-40">
                <a:latin typeface="Lucida Sans Unicode"/>
                <a:cs typeface="Lucida Sans Unicode"/>
              </a:rPr>
              <a:t>sistema </a:t>
            </a:r>
            <a:r>
              <a:rPr dirty="0" sz="1650" spc="-20">
                <a:latin typeface="Lucida Sans Unicode"/>
                <a:cs typeface="Lucida Sans Unicode"/>
              </a:rPr>
              <a:t>integral </a:t>
            </a:r>
            <a:r>
              <a:rPr dirty="0" sz="1650" spc="20">
                <a:latin typeface="Lucida Sans Unicode"/>
                <a:cs typeface="Lucida Sans Unicode"/>
              </a:rPr>
              <a:t>ou </a:t>
            </a:r>
            <a:r>
              <a:rPr dirty="0" sz="1650" spc="35">
                <a:latin typeface="Lucida Sans Unicode"/>
                <a:cs typeface="Lucida Sans Unicode"/>
              </a:rPr>
              <a:t>parcialmente </a:t>
            </a:r>
            <a:r>
              <a:rPr dirty="0" sz="1650" spc="215">
                <a:latin typeface="Lucida Sans Unicode"/>
                <a:cs typeface="Lucida Sans Unicode"/>
              </a:rPr>
              <a:t>a </a:t>
            </a:r>
            <a:r>
              <a:rPr dirty="0" sz="1650" spc="220">
                <a:latin typeface="Lucida Sans Unicode"/>
                <a:cs typeface="Lucida Sans Unicode"/>
              </a:rPr>
              <a:t> </a:t>
            </a:r>
            <a:r>
              <a:rPr dirty="0" sz="1650" spc="15">
                <a:latin typeface="Lucida Sans Unicode"/>
                <a:cs typeface="Lucida Sans Unicode"/>
              </a:rPr>
              <a:t>qualquer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45">
                <a:latin typeface="Lucida Sans Unicode"/>
                <a:cs typeface="Lucida Sans Unicode"/>
              </a:rPr>
              <a:t>tempo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0"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45">
                <a:latin typeface="Lucida Sans Unicode"/>
                <a:cs typeface="Lucida Sans Unicode"/>
              </a:rPr>
              <a:t>independente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0">
                <a:latin typeface="Lucida Sans Unicode"/>
                <a:cs typeface="Lucida Sans Unicode"/>
              </a:rPr>
              <a:t>da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65">
                <a:latin typeface="Lucida Sans Unicode"/>
                <a:cs typeface="Lucida Sans Unicode"/>
              </a:rPr>
              <a:t>vontade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dos </a:t>
            </a:r>
            <a:r>
              <a:rPr dirty="0" sz="1650" spc="-505">
                <a:latin typeface="Lucida Sans Unicode"/>
                <a:cs typeface="Lucida Sans Unicode"/>
              </a:rPr>
              <a:t> </a:t>
            </a:r>
            <a:r>
              <a:rPr dirty="0" sz="1650" spc="-95">
                <a:latin typeface="Lucida Sans Unicode"/>
                <a:cs typeface="Lucida Sans Unicode"/>
              </a:rPr>
              <a:t>filhos.</a:t>
            </a:r>
            <a:endParaRPr sz="1650">
              <a:latin typeface="Lucida Sans Unicode"/>
              <a:cs typeface="Lucida Sans Unicode"/>
            </a:endParaRPr>
          </a:p>
          <a:p>
            <a:pPr marL="153670" marR="973455" indent="-140970">
              <a:lnSpc>
                <a:spcPts val="1780"/>
              </a:lnSpc>
              <a:spcBef>
                <a:spcPts val="755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-55">
                <a:latin typeface="Lucida Sans Unicode"/>
                <a:cs typeface="Lucida Sans Unicode"/>
              </a:rPr>
              <a:t>Aliás</a:t>
            </a:r>
            <a:r>
              <a:rPr dirty="0" sz="1650" spc="-35">
                <a:latin typeface="Lucida Sans Unicode"/>
                <a:cs typeface="Lucida Sans Unicode"/>
              </a:rPr>
              <a:t>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1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65">
                <a:latin typeface="Lucida Sans Unicode"/>
                <a:cs typeface="Lucida Sans Unicode"/>
              </a:rPr>
              <a:t>vontad</a:t>
            </a:r>
            <a:r>
              <a:rPr dirty="0" sz="1650" spc="70"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do</a:t>
            </a:r>
            <a:r>
              <a:rPr dirty="0" sz="1650" spc="-1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95">
                <a:latin typeface="Lucida Sans Unicode"/>
                <a:cs typeface="Lucida Sans Unicode"/>
              </a:rPr>
              <a:t>filho</a:t>
            </a:r>
            <a:r>
              <a:rPr dirty="0" sz="1650" spc="-10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80">
                <a:latin typeface="Lucida Sans Unicode"/>
                <a:cs typeface="Lucida Sans Unicode"/>
              </a:rPr>
              <a:t>nã</a:t>
            </a:r>
            <a:r>
              <a:rPr dirty="0" sz="1650" spc="90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0">
                <a:latin typeface="Lucida Sans Unicode"/>
                <a:cs typeface="Lucida Sans Unicode"/>
              </a:rPr>
              <a:t>tê</a:t>
            </a:r>
            <a:r>
              <a:rPr dirty="0" sz="1650" spc="50">
                <a:latin typeface="Lucida Sans Unicode"/>
                <a:cs typeface="Lucida Sans Unicode"/>
              </a:rPr>
              <a:t>m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">
                <a:latin typeface="Lucida Sans Unicode"/>
                <a:cs typeface="Lucida Sans Unicode"/>
              </a:rPr>
              <a:t>qualquer  </a:t>
            </a:r>
            <a:r>
              <a:rPr dirty="0" sz="1650">
                <a:latin typeface="Lucida Sans Unicode"/>
                <a:cs typeface="Lucida Sans Unicode"/>
              </a:rPr>
              <a:t>interferência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95">
                <a:latin typeface="Lucida Sans Unicode"/>
                <a:cs typeface="Lucida Sans Unicode"/>
              </a:rPr>
              <a:t>na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35">
                <a:latin typeface="Lucida Sans Unicode"/>
                <a:cs typeface="Lucida Sans Unicode"/>
              </a:rPr>
              <a:t>gestão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dos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5">
                <a:latin typeface="Lucida Sans Unicode"/>
                <a:cs typeface="Lucida Sans Unicode"/>
              </a:rPr>
              <a:t>bens.</a:t>
            </a:r>
            <a:endParaRPr sz="1650">
              <a:latin typeface="Lucida Sans Unicode"/>
              <a:cs typeface="Lucida Sans Unicode"/>
            </a:endParaRPr>
          </a:p>
          <a:p>
            <a:pPr marL="153670" marR="5080" indent="-140970">
              <a:lnSpc>
                <a:spcPts val="1780"/>
              </a:lnSpc>
              <a:spcBef>
                <a:spcPts val="755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125">
                <a:latin typeface="Lucida Sans Unicode"/>
                <a:cs typeface="Lucida Sans Unicode"/>
              </a:rPr>
              <a:t>Você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85">
                <a:latin typeface="Lucida Sans Unicode"/>
                <a:cs typeface="Lucida Sans Unicode"/>
              </a:rPr>
              <a:t>não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">
                <a:latin typeface="Lucida Sans Unicode"/>
                <a:cs typeface="Lucida Sans Unicode"/>
              </a:rPr>
              <a:t>passa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1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35">
                <a:latin typeface="Lucida Sans Unicode"/>
                <a:cs typeface="Lucida Sans Unicode"/>
              </a:rPr>
              <a:t>ter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60">
                <a:latin typeface="Lucida Sans Unicode"/>
                <a:cs typeface="Lucida Sans Unicode"/>
              </a:rPr>
              <a:t>uma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50">
                <a:latin typeface="Lucida Sans Unicode"/>
                <a:cs typeface="Lucida Sans Unicode"/>
              </a:rPr>
              <a:t>vida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120">
                <a:latin typeface="Lucida Sans Unicode"/>
                <a:cs typeface="Lucida Sans Unicode"/>
              </a:rPr>
              <a:t>de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0">
                <a:latin typeface="Lucida Sans Unicode"/>
                <a:cs typeface="Lucida Sans Unicode"/>
              </a:rPr>
              <a:t>empresário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40">
                <a:latin typeface="Lucida Sans Unicode"/>
                <a:cs typeface="Lucida Sans Unicode"/>
              </a:rPr>
              <a:t>(a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80">
                <a:latin typeface="Lucida Sans Unicode"/>
                <a:cs typeface="Lucida Sans Unicode"/>
              </a:rPr>
              <a:t>não </a:t>
            </a:r>
            <a:r>
              <a:rPr dirty="0" sz="1650" spc="-505">
                <a:latin typeface="Lucida Sans Unicode"/>
                <a:cs typeface="Lucida Sans Unicode"/>
              </a:rPr>
              <a:t> </a:t>
            </a:r>
            <a:r>
              <a:rPr dirty="0" sz="1650" spc="-90">
                <a:latin typeface="Lucida Sans Unicode"/>
                <a:cs typeface="Lucida Sans Unicode"/>
              </a:rPr>
              <a:t>se</a:t>
            </a:r>
            <a:r>
              <a:rPr dirty="0" sz="1650" spc="-65">
                <a:latin typeface="Lucida Sans Unicode"/>
                <a:cs typeface="Lucida Sans Unicode"/>
              </a:rPr>
              <a:t>r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0">
                <a:latin typeface="Lucida Sans Unicode"/>
                <a:cs typeface="Lucida Sans Unicode"/>
              </a:rPr>
              <a:t>qu</a:t>
            </a:r>
            <a:r>
              <a:rPr dirty="0" sz="1650" spc="65"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0">
                <a:latin typeface="Lucida Sans Unicode"/>
                <a:cs typeface="Lucida Sans Unicode"/>
              </a:rPr>
              <a:t>queira)</a:t>
            </a:r>
            <a:r>
              <a:rPr dirty="0" sz="1650" spc="10">
                <a:latin typeface="Lucida Sans Unicode"/>
                <a:cs typeface="Lucida Sans Unicode"/>
              </a:rPr>
              <a:t>.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60">
                <a:latin typeface="Lucida Sans Unicode"/>
                <a:cs typeface="Lucida Sans Unicode"/>
              </a:rPr>
              <a:t>Tud</a:t>
            </a:r>
            <a:r>
              <a:rPr dirty="0" sz="1650" spc="-50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5">
                <a:latin typeface="Lucida Sans Unicode"/>
                <a:cs typeface="Lucida Sans Unicode"/>
              </a:rPr>
              <a:t>continu</a:t>
            </a:r>
            <a:r>
              <a:rPr dirty="0" sz="1650" spc="30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45">
                <a:latin typeface="Lucida Sans Unicode"/>
                <a:cs typeface="Lucida Sans Unicode"/>
              </a:rPr>
              <a:t>exatament</a:t>
            </a:r>
            <a:r>
              <a:rPr dirty="0" sz="1650" spc="50"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65">
                <a:latin typeface="Lucida Sans Unicode"/>
                <a:cs typeface="Lucida Sans Unicode"/>
              </a:rPr>
              <a:t>como  </a:t>
            </a:r>
            <a:r>
              <a:rPr dirty="0" sz="1650" spc="60">
                <a:latin typeface="Lucida Sans Unicode"/>
                <a:cs typeface="Lucida Sans Unicode"/>
              </a:rPr>
              <a:t>estava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-5">
                <a:latin typeface="Lucida Sans Unicode"/>
                <a:cs typeface="Lucida Sans Unicode"/>
              </a:rPr>
              <a:t>antes.</a:t>
            </a:r>
            <a:endParaRPr sz="1650">
              <a:latin typeface="Lucida Sans Unicode"/>
              <a:cs typeface="Lucida Sans Unicode"/>
            </a:endParaRPr>
          </a:p>
          <a:p>
            <a:pPr marL="153670" marR="291465" indent="-140970">
              <a:lnSpc>
                <a:spcPts val="1780"/>
              </a:lnSpc>
              <a:spcBef>
                <a:spcPts val="755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-30">
                <a:latin typeface="Lucida Sans Unicode"/>
                <a:cs typeface="Lucida Sans Unicode"/>
              </a:rPr>
              <a:t>Os </a:t>
            </a:r>
            <a:r>
              <a:rPr dirty="0" sz="1650" spc="-95">
                <a:latin typeface="Lucida Sans Unicode"/>
                <a:cs typeface="Lucida Sans Unicode"/>
              </a:rPr>
              <a:t>filhos </a:t>
            </a:r>
            <a:r>
              <a:rPr dirty="0" sz="1650" spc="75">
                <a:latin typeface="Lucida Sans Unicode"/>
                <a:cs typeface="Lucida Sans Unicode"/>
              </a:rPr>
              <a:t>podem </a:t>
            </a:r>
            <a:r>
              <a:rPr dirty="0" sz="1650" spc="-35">
                <a:latin typeface="Lucida Sans Unicode"/>
                <a:cs typeface="Lucida Sans Unicode"/>
              </a:rPr>
              <a:t>ter </a:t>
            </a:r>
            <a:r>
              <a:rPr dirty="0" sz="1650" spc="-40">
                <a:latin typeface="Lucida Sans Unicode"/>
                <a:cs typeface="Lucida Sans Unicode"/>
              </a:rPr>
              <a:t>direito </a:t>
            </a:r>
            <a:r>
              <a:rPr dirty="0" sz="1650" spc="215">
                <a:latin typeface="Lucida Sans Unicode"/>
                <a:cs typeface="Lucida Sans Unicode"/>
              </a:rPr>
              <a:t>a </a:t>
            </a:r>
            <a:r>
              <a:rPr dirty="0" sz="1650" spc="-20">
                <a:latin typeface="Lucida Sans Unicode"/>
                <a:cs typeface="Lucida Sans Unicode"/>
              </a:rPr>
              <a:t>disparar </a:t>
            </a:r>
            <a:r>
              <a:rPr dirty="0" sz="1650" spc="65">
                <a:latin typeface="Lucida Sans Unicode"/>
                <a:cs typeface="Lucida Sans Unicode"/>
              </a:rPr>
              <a:t>o </a:t>
            </a:r>
            <a:r>
              <a:rPr dirty="0" sz="1650" spc="-10">
                <a:latin typeface="Lucida Sans Unicode"/>
                <a:cs typeface="Lucida Sans Unicode"/>
              </a:rPr>
              <a:t>gatilho </a:t>
            </a:r>
            <a:r>
              <a:rPr dirty="0" sz="1650" spc="-5">
                <a:latin typeface="Lucida Sans Unicode"/>
                <a:cs typeface="Lucida Sans Unicode"/>
              </a:rPr>
              <a:t> </a:t>
            </a:r>
            <a:r>
              <a:rPr dirty="0" sz="1650" spc="40">
                <a:latin typeface="Lucida Sans Unicode"/>
                <a:cs typeface="Lucida Sans Unicode"/>
              </a:rPr>
              <a:t>(parcialmente)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-30">
                <a:latin typeface="Lucida Sans Unicode"/>
                <a:cs typeface="Lucida Sans Unicode"/>
              </a:rPr>
              <a:t>se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0">
                <a:latin typeface="Lucida Sans Unicode"/>
                <a:cs typeface="Lucida Sans Unicode"/>
              </a:rPr>
              <a:t>um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dos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-15">
                <a:latin typeface="Lucida Sans Unicode"/>
                <a:cs typeface="Lucida Sans Unicode"/>
              </a:rPr>
              <a:t>pais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35">
                <a:latin typeface="Lucida Sans Unicode"/>
                <a:cs typeface="Lucida Sans Unicode"/>
              </a:rPr>
              <a:t>vier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15">
                <a:latin typeface="Lucida Sans Unicode"/>
                <a:cs typeface="Lucida Sans Unicode"/>
              </a:rPr>
              <a:t>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-15">
                <a:latin typeface="Lucida Sans Unicode"/>
                <a:cs typeface="Lucida Sans Unicode"/>
              </a:rPr>
              <a:t>faltar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50">
                <a:latin typeface="Lucida Sans Unicode"/>
                <a:cs typeface="Lucida Sans Unicode"/>
              </a:rPr>
              <a:t>primeiro.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60">
                <a:latin typeface="Lucida Sans Unicode"/>
                <a:cs typeface="Lucida Sans Unicode"/>
              </a:rPr>
              <a:t>Ou </a:t>
            </a:r>
            <a:r>
              <a:rPr dirty="0" sz="1650" spc="5">
                <a:latin typeface="Lucida Sans Unicode"/>
                <a:cs typeface="Lucida Sans Unicode"/>
              </a:rPr>
              <a:t>este </a:t>
            </a:r>
            <a:r>
              <a:rPr dirty="0" sz="1650" spc="95">
                <a:latin typeface="Lucida Sans Unicode"/>
                <a:cs typeface="Lucida Sans Unicode"/>
              </a:rPr>
              <a:t>pode </a:t>
            </a:r>
            <a:r>
              <a:rPr dirty="0" sz="1650" spc="-20">
                <a:latin typeface="Lucida Sans Unicode"/>
                <a:cs typeface="Lucida Sans Unicode"/>
              </a:rPr>
              <a:t>disparar </a:t>
            </a:r>
            <a:r>
              <a:rPr dirty="0" sz="1650" spc="70">
                <a:latin typeface="Lucida Sans Unicode"/>
                <a:cs typeface="Lucida Sans Unicode"/>
              </a:rPr>
              <a:t>apenas </a:t>
            </a:r>
            <a:r>
              <a:rPr dirty="0" sz="1650" spc="20">
                <a:latin typeface="Lucida Sans Unicode"/>
                <a:cs typeface="Lucida Sans Unicode"/>
              </a:rPr>
              <a:t>no </a:t>
            </a:r>
            <a:r>
              <a:rPr dirty="0" sz="1650" spc="25">
                <a:latin typeface="Lucida Sans Unicode"/>
                <a:cs typeface="Lucida Sans Unicode"/>
              </a:rPr>
              <a:t>falecimento </a:t>
            </a:r>
            <a:r>
              <a:rPr dirty="0" sz="1650" spc="70">
                <a:latin typeface="Lucida Sans Unicode"/>
                <a:cs typeface="Lucida Sans Unicode"/>
              </a:rPr>
              <a:t>do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5">
                <a:latin typeface="Lucida Sans Unicode"/>
                <a:cs typeface="Lucida Sans Unicode"/>
              </a:rPr>
              <a:t>segundo.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55">
                <a:solidFill>
                  <a:srgbClr val="FFC000"/>
                </a:solidFill>
                <a:latin typeface="Lucida Sans Unicode"/>
                <a:cs typeface="Lucida Sans Unicode"/>
              </a:rPr>
              <a:t>Essa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é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0">
                <a:solidFill>
                  <a:srgbClr val="FFC000"/>
                </a:solidFill>
                <a:latin typeface="Lucida Sans Unicode"/>
                <a:cs typeface="Lucida Sans Unicode"/>
              </a:rPr>
              <a:t>uma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50">
                <a:solidFill>
                  <a:srgbClr val="FFC000"/>
                </a:solidFill>
                <a:latin typeface="Lucida Sans Unicode"/>
                <a:cs typeface="Lucida Sans Unicode"/>
              </a:rPr>
              <a:t>decisão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75">
                <a:solidFill>
                  <a:srgbClr val="FFC000"/>
                </a:solidFill>
                <a:latin typeface="Lucida Sans Unicode"/>
                <a:cs typeface="Lucida Sans Unicode"/>
              </a:rPr>
              <a:t>do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0">
                <a:solidFill>
                  <a:srgbClr val="FFC000"/>
                </a:solidFill>
                <a:latin typeface="Lucida Sans Unicode"/>
                <a:cs typeface="Lucida Sans Unicode"/>
              </a:rPr>
              <a:t>cliente</a:t>
            </a:r>
            <a:r>
              <a:rPr dirty="0" sz="1650" spc="10">
                <a:latin typeface="Lucida Sans Unicode"/>
                <a:cs typeface="Lucida Sans Unicode"/>
              </a:rPr>
              <a:t>.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213931"/>
            <a:ext cx="6857999" cy="267936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33134" y="3289919"/>
            <a:ext cx="5272405" cy="10922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1111250">
              <a:lnSpc>
                <a:spcPct val="125000"/>
              </a:lnSpc>
              <a:spcBef>
                <a:spcPts val="100"/>
              </a:spcBef>
            </a:pPr>
            <a:r>
              <a:rPr dirty="0" sz="2800" spc="254"/>
              <a:t>O</a:t>
            </a:r>
            <a:r>
              <a:rPr dirty="0" sz="2800" spc="-114"/>
              <a:t> </a:t>
            </a:r>
            <a:r>
              <a:rPr dirty="0" sz="2800" spc="45"/>
              <a:t>QU</a:t>
            </a:r>
            <a:r>
              <a:rPr dirty="0" sz="2800" spc="35"/>
              <a:t>E</a:t>
            </a:r>
            <a:r>
              <a:rPr dirty="0" sz="2800" spc="-114"/>
              <a:t> </a:t>
            </a:r>
            <a:r>
              <a:rPr dirty="0" sz="2800" spc="-20"/>
              <a:t>SER</a:t>
            </a:r>
            <a:r>
              <a:rPr dirty="0" sz="2800" spc="-20"/>
              <a:t>Á</a:t>
            </a:r>
            <a:r>
              <a:rPr dirty="0" sz="2800" spc="-114"/>
              <a:t> </a:t>
            </a:r>
            <a:r>
              <a:rPr dirty="0" sz="2800" spc="-125"/>
              <a:t>FEIT</a:t>
            </a:r>
            <a:r>
              <a:rPr dirty="0" sz="2800" spc="-185"/>
              <a:t>O</a:t>
            </a:r>
            <a:r>
              <a:rPr dirty="0" sz="2800" spc="-120"/>
              <a:t> </a:t>
            </a:r>
            <a:r>
              <a:rPr dirty="0" sz="2800" spc="60"/>
              <a:t>PARA  </a:t>
            </a:r>
            <a:r>
              <a:rPr dirty="0" sz="2800" spc="-50"/>
              <a:t>IMPLEMENTA</a:t>
            </a:r>
            <a:r>
              <a:rPr dirty="0" sz="2800" spc="-45"/>
              <a:t>R</a:t>
            </a:r>
            <a:r>
              <a:rPr dirty="0" sz="2800" spc="-114"/>
              <a:t> </a:t>
            </a:r>
            <a:r>
              <a:rPr dirty="0" sz="2800"/>
              <a:t>ME</a:t>
            </a:r>
            <a:r>
              <a:rPr dirty="0" sz="2800" spc="10"/>
              <a:t>U</a:t>
            </a:r>
            <a:r>
              <a:rPr dirty="0" sz="2800" spc="-120"/>
              <a:t> </a:t>
            </a:r>
            <a:r>
              <a:rPr dirty="0" sz="2800" spc="-105"/>
              <a:t>SISTEM</a:t>
            </a:r>
            <a:r>
              <a:rPr dirty="0" sz="2800" spc="-120"/>
              <a:t>A</a:t>
            </a:r>
            <a:r>
              <a:rPr dirty="0" sz="2800" spc="-114"/>
              <a:t> </a:t>
            </a:r>
            <a:r>
              <a:rPr dirty="0" sz="2800" spc="-20"/>
              <a:t>DE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619715" y="4463399"/>
            <a:ext cx="5789295" cy="866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66950">
              <a:lnSpc>
                <a:spcPct val="100000"/>
              </a:lnSpc>
              <a:spcBef>
                <a:spcPts val="100"/>
              </a:spcBef>
            </a:pPr>
            <a:r>
              <a:rPr dirty="0" sz="2800" spc="15">
                <a:solidFill>
                  <a:srgbClr val="0D8EC5"/>
                </a:solidFill>
                <a:latin typeface="Lucida Sans Unicode"/>
                <a:cs typeface="Lucida Sans Unicode"/>
              </a:rPr>
              <a:t>HOLDING</a:t>
            </a:r>
            <a:r>
              <a:rPr dirty="0" sz="2800" spc="-165">
                <a:solidFill>
                  <a:srgbClr val="0D8EC5"/>
                </a:solidFill>
                <a:latin typeface="Lucida Sans Unicode"/>
                <a:cs typeface="Lucida Sans Unicode"/>
              </a:rPr>
              <a:t> </a:t>
            </a:r>
            <a:r>
              <a:rPr dirty="0" sz="2800" spc="10">
                <a:solidFill>
                  <a:srgbClr val="0D8EC5"/>
                </a:solidFill>
                <a:latin typeface="Lucida Sans Unicode"/>
                <a:cs typeface="Lucida Sans Unicode"/>
              </a:rPr>
              <a:t>FAMILIAR</a:t>
            </a:r>
            <a:r>
              <a:rPr dirty="0" sz="2800" spc="10">
                <a:latin typeface="Lucida Sans Unicode"/>
                <a:cs typeface="Lucida Sans Unicode"/>
              </a:rPr>
              <a:t>?</a:t>
            </a:r>
            <a:endParaRPr sz="28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dirty="0" sz="1650" spc="80">
                <a:solidFill>
                  <a:srgbClr val="FFC000"/>
                </a:solidFill>
                <a:latin typeface="Lucida Sans Unicode"/>
                <a:cs typeface="Lucida Sans Unicode"/>
              </a:rPr>
              <a:t>A</a:t>
            </a:r>
            <a:r>
              <a:rPr dirty="0" sz="1650" spc="-7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35">
                <a:solidFill>
                  <a:srgbClr val="FFC000"/>
                </a:solidFill>
                <a:latin typeface="Lucida Sans Unicode"/>
                <a:cs typeface="Lucida Sans Unicode"/>
              </a:rPr>
              <a:t>escolha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da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25">
                <a:solidFill>
                  <a:srgbClr val="FFC000"/>
                </a:solidFill>
                <a:latin typeface="Lucida Sans Unicode"/>
                <a:cs typeface="Lucida Sans Unicode"/>
              </a:rPr>
              <a:t>melhor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70">
                <a:solidFill>
                  <a:srgbClr val="FFC000"/>
                </a:solidFill>
                <a:latin typeface="Lucida Sans Unicode"/>
                <a:cs typeface="Lucida Sans Unicode"/>
              </a:rPr>
              <a:t>relação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5">
                <a:solidFill>
                  <a:srgbClr val="FFC000"/>
                </a:solidFill>
                <a:latin typeface="Lucida Sans Unicode"/>
                <a:cs typeface="Lucida Sans Unicode"/>
              </a:rPr>
              <a:t>entre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35">
                <a:solidFill>
                  <a:srgbClr val="FFC000"/>
                </a:solidFill>
                <a:latin typeface="Lucida Sans Unicode"/>
                <a:cs typeface="Lucida Sans Unicode"/>
              </a:rPr>
              <a:t>eficiência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5">
                <a:solidFill>
                  <a:srgbClr val="FFC000"/>
                </a:solidFill>
                <a:latin typeface="Lucida Sans Unicode"/>
                <a:cs typeface="Lucida Sans Unicode"/>
              </a:rPr>
              <a:t>conforto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3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9529" y="1767039"/>
            <a:ext cx="464502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75"/>
              <a:t>O</a:t>
            </a:r>
            <a:r>
              <a:rPr dirty="0" spc="-150"/>
              <a:t> </a:t>
            </a:r>
            <a:r>
              <a:rPr dirty="0" spc="45"/>
              <a:t>QUE</a:t>
            </a:r>
            <a:r>
              <a:rPr dirty="0" spc="-150"/>
              <a:t> </a:t>
            </a:r>
            <a:r>
              <a:rPr dirty="0" spc="-25"/>
              <a:t>SERÁ</a:t>
            </a:r>
            <a:r>
              <a:rPr dirty="0" spc="-145"/>
              <a:t> </a:t>
            </a:r>
            <a:r>
              <a:rPr dirty="0" spc="15"/>
              <a:t>REALIZADO?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6232" y="3457278"/>
            <a:ext cx="6035040" cy="3235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3670" marR="5080" indent="-140970">
              <a:lnSpc>
                <a:spcPct val="125000"/>
              </a:lnSpc>
              <a:spcBef>
                <a:spcPts val="10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150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40">
                <a:latin typeface="Lucida Sans Unicode"/>
                <a:cs typeface="Lucida Sans Unicode"/>
              </a:rPr>
              <a:t>sistem</a:t>
            </a:r>
            <a:r>
              <a:rPr dirty="0" sz="1650" spc="-3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20">
                <a:latin typeface="Lucida Sans Unicode"/>
                <a:cs typeface="Lucida Sans Unicode"/>
              </a:rPr>
              <a:t>d</a:t>
            </a:r>
            <a:r>
              <a:rPr dirty="0" sz="1650" spc="114"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30">
                <a:latin typeface="Lucida Sans Unicode"/>
                <a:cs typeface="Lucida Sans Unicode"/>
              </a:rPr>
              <a:t>Holdin</a:t>
            </a:r>
            <a:r>
              <a:rPr dirty="0" sz="1650" spc="-30">
                <a:latin typeface="Lucida Sans Unicode"/>
                <a:cs typeface="Lucida Sans Unicode"/>
              </a:rPr>
              <a:t>g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40">
                <a:latin typeface="Lucida Sans Unicode"/>
                <a:cs typeface="Lucida Sans Unicode"/>
              </a:rPr>
              <a:t>Familia</a:t>
            </a:r>
            <a:r>
              <a:rPr dirty="0" sz="1650" spc="-30">
                <a:latin typeface="Lucida Sans Unicode"/>
                <a:cs typeface="Lucida Sans Unicode"/>
              </a:rPr>
              <a:t>r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85">
                <a:latin typeface="Lucida Sans Unicode"/>
                <a:cs typeface="Lucida Sans Unicode"/>
              </a:rPr>
              <a:t>possu</a:t>
            </a:r>
            <a:r>
              <a:rPr dirty="0" sz="1650" spc="-40">
                <a:latin typeface="Lucida Sans Unicode"/>
                <a:cs typeface="Lucida Sans Unicode"/>
              </a:rPr>
              <a:t>i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algun</a:t>
            </a:r>
            <a:r>
              <a:rPr dirty="0" sz="1650" spc="-15">
                <a:latin typeface="Lucida Sans Unicode"/>
                <a:cs typeface="Lucida Sans Unicode"/>
              </a:rPr>
              <a:t>s</a:t>
            </a:r>
            <a:r>
              <a:rPr dirty="0" sz="1650" spc="-25">
                <a:latin typeface="Lucida Sans Unicode"/>
                <a:cs typeface="Lucida Sans Unicode"/>
              </a:rPr>
              <a:t> </a:t>
            </a:r>
            <a:r>
              <a:rPr dirty="0" sz="1650">
                <a:solidFill>
                  <a:srgbClr val="ECBD31"/>
                </a:solidFill>
                <a:latin typeface="Lucida Sans Unicode"/>
                <a:cs typeface="Lucida Sans Unicode"/>
              </a:rPr>
              <a:t>modelo</a:t>
            </a:r>
            <a:r>
              <a:rPr dirty="0" sz="1650">
                <a:solidFill>
                  <a:srgbClr val="ECBD31"/>
                </a:solidFill>
                <a:latin typeface="Lucida Sans Unicode"/>
                <a:cs typeface="Lucida Sans Unicode"/>
              </a:rPr>
              <a:t>s</a:t>
            </a:r>
            <a:r>
              <a:rPr dirty="0" sz="1650" spc="-50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5">
                <a:latin typeface="Lucida Sans Unicode"/>
                <a:cs typeface="Lucida Sans Unicode"/>
              </a:rPr>
              <a:t>para  </a:t>
            </a:r>
            <a:r>
              <a:rPr dirty="0" sz="1650" spc="-30">
                <a:latin typeface="Lucida Sans Unicode"/>
                <a:cs typeface="Lucida Sans Unicode"/>
              </a:rPr>
              <a:t>se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-10">
                <a:latin typeface="Lucida Sans Unicode"/>
                <a:cs typeface="Lucida Sans Unicode"/>
              </a:rPr>
              <a:t>concretizar.</a:t>
            </a:r>
            <a:endParaRPr sz="1650">
              <a:latin typeface="Lucida Sans Unicode"/>
              <a:cs typeface="Lucida Sans Unicode"/>
            </a:endParaRPr>
          </a:p>
          <a:p>
            <a:pPr marL="153670" marR="220345" indent="-140970">
              <a:lnSpc>
                <a:spcPct val="125000"/>
              </a:lnSpc>
              <a:spcBef>
                <a:spcPts val="7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-10">
                <a:latin typeface="Lucida Sans Unicode"/>
                <a:cs typeface="Lucida Sans Unicode"/>
              </a:rPr>
              <a:t>E</a:t>
            </a:r>
            <a:r>
              <a:rPr dirty="0" sz="1650" spc="-5">
                <a:latin typeface="Lucida Sans Unicode"/>
                <a:cs typeface="Lucida Sans Unicode"/>
              </a:rPr>
              <a:t>m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5">
                <a:latin typeface="Lucida Sans Unicode"/>
                <a:cs typeface="Lucida Sans Unicode"/>
              </a:rPr>
              <a:t>especial</a:t>
            </a:r>
            <a:r>
              <a:rPr dirty="0" sz="1650" spc="20">
                <a:latin typeface="Lucida Sans Unicode"/>
                <a:cs typeface="Lucida Sans Unicode"/>
              </a:rPr>
              <a:t>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5">
                <a:latin typeface="Lucida Sans Unicode"/>
                <a:cs typeface="Lucida Sans Unicode"/>
              </a:rPr>
              <a:t>par</a:t>
            </a:r>
            <a:r>
              <a:rPr dirty="0" sz="1650" spc="8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0">
                <a:latin typeface="Lucida Sans Unicode"/>
                <a:cs typeface="Lucida Sans Unicode"/>
              </a:rPr>
              <a:t>su</a:t>
            </a:r>
            <a:r>
              <a:rPr dirty="0" sz="1650" spc="-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30">
                <a:latin typeface="Lucida Sans Unicode"/>
                <a:cs typeface="Lucida Sans Unicode"/>
              </a:rPr>
              <a:t>família</a:t>
            </a:r>
            <a:r>
              <a:rPr dirty="0" sz="1650" spc="-15">
                <a:latin typeface="Lucida Sans Unicode"/>
                <a:cs typeface="Lucida Sans Unicode"/>
              </a:rPr>
              <a:t>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0">
                <a:latin typeface="Lucida Sans Unicode"/>
                <a:cs typeface="Lucida Sans Unicode"/>
              </a:rPr>
              <a:t>qu</a:t>
            </a:r>
            <a:r>
              <a:rPr dirty="0" sz="1650" spc="65"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0">
                <a:latin typeface="Lucida Sans Unicode"/>
                <a:cs typeface="Lucida Sans Unicode"/>
              </a:rPr>
              <a:t>j</a:t>
            </a:r>
            <a:r>
              <a:rPr dirty="0" sz="1650" spc="30">
                <a:latin typeface="Lucida Sans Unicode"/>
                <a:cs typeface="Lucida Sans Unicode"/>
              </a:rPr>
              <a:t>á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85">
                <a:latin typeface="Lucida Sans Unicode"/>
                <a:cs typeface="Lucida Sans Unicode"/>
              </a:rPr>
              <a:t>possu</a:t>
            </a:r>
            <a:r>
              <a:rPr dirty="0" sz="1650" spc="-40">
                <a:latin typeface="Lucida Sans Unicode"/>
                <a:cs typeface="Lucida Sans Unicode"/>
              </a:rPr>
              <a:t>i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0">
                <a:latin typeface="Lucida Sans Unicode"/>
                <a:cs typeface="Lucida Sans Unicode"/>
              </a:rPr>
              <a:t>um  </a:t>
            </a:r>
            <a:r>
              <a:rPr dirty="0" sz="1650" spc="-15">
                <a:solidFill>
                  <a:srgbClr val="ECBD31"/>
                </a:solidFill>
                <a:latin typeface="Lucida Sans Unicode"/>
                <a:cs typeface="Lucida Sans Unicode"/>
              </a:rPr>
              <a:t>patrimônio</a:t>
            </a:r>
            <a:r>
              <a:rPr dirty="0" sz="1650" spc="-75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">
                <a:solidFill>
                  <a:srgbClr val="ECBD31"/>
                </a:solidFill>
                <a:latin typeface="Lucida Sans Unicode"/>
                <a:cs typeface="Lucida Sans Unicode"/>
              </a:rPr>
              <a:t>considerável</a:t>
            </a:r>
            <a:r>
              <a:rPr dirty="0" sz="1650" spc="-25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0">
                <a:latin typeface="Lucida Sans Unicode"/>
                <a:cs typeface="Lucida Sans Unicode"/>
              </a:rPr>
              <a:t>e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95">
                <a:latin typeface="Lucida Sans Unicode"/>
                <a:cs typeface="Lucida Sans Unicode"/>
              </a:rPr>
              <a:t>com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50">
                <a:latin typeface="Lucida Sans Unicode"/>
                <a:cs typeface="Lucida Sans Unicode"/>
              </a:rPr>
              <a:t>alguma</a:t>
            </a:r>
            <a:r>
              <a:rPr dirty="0" sz="1650" spc="-55">
                <a:latin typeface="Lucida Sans Unicode"/>
                <a:cs typeface="Lucida Sans Unicode"/>
              </a:rPr>
              <a:t> </a:t>
            </a:r>
            <a:r>
              <a:rPr dirty="0" sz="1650" spc="35">
                <a:solidFill>
                  <a:srgbClr val="ECBD31"/>
                </a:solidFill>
                <a:latin typeface="Lucida Sans Unicode"/>
                <a:cs typeface="Lucida Sans Unicode"/>
              </a:rPr>
              <a:t>complexidade</a:t>
            </a:r>
            <a:r>
              <a:rPr dirty="0" sz="1650" spc="35">
                <a:latin typeface="Lucida Sans Unicode"/>
                <a:cs typeface="Lucida Sans Unicode"/>
              </a:rPr>
              <a:t>.</a:t>
            </a:r>
            <a:endParaRPr sz="1650">
              <a:latin typeface="Lucida Sans Unicode"/>
              <a:cs typeface="Lucida Sans Unicode"/>
            </a:endParaRPr>
          </a:p>
          <a:p>
            <a:pPr marL="153670" indent="-140970">
              <a:lnSpc>
                <a:spcPct val="100000"/>
              </a:lnSpc>
              <a:spcBef>
                <a:spcPts val="1245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30">
                <a:latin typeface="Lucida Sans Unicode"/>
                <a:cs typeface="Lucida Sans Unicode"/>
              </a:rPr>
              <a:t>N</a:t>
            </a:r>
            <a:r>
              <a:rPr dirty="0" sz="1650" spc="30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30">
                <a:latin typeface="Lucida Sans Unicode"/>
                <a:cs typeface="Lucida Sans Unicode"/>
              </a:rPr>
              <a:t>se</a:t>
            </a:r>
            <a:r>
              <a:rPr dirty="0" sz="1650" spc="-30">
                <a:latin typeface="Lucida Sans Unicode"/>
                <a:cs typeface="Lucida Sans Unicode"/>
              </a:rPr>
              <a:t>u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45">
                <a:latin typeface="Lucida Sans Unicode"/>
                <a:cs typeface="Lucida Sans Unicode"/>
              </a:rPr>
              <a:t>caso</a:t>
            </a:r>
            <a:r>
              <a:rPr dirty="0" sz="1650" spc="30">
                <a:latin typeface="Lucida Sans Unicode"/>
                <a:cs typeface="Lucida Sans Unicode"/>
              </a:rPr>
              <a:t>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95">
                <a:latin typeface="Lucida Sans Unicode"/>
                <a:cs typeface="Lucida Sans Unicode"/>
              </a:rPr>
              <a:t>h</a:t>
            </a:r>
            <a:r>
              <a:rPr dirty="0" sz="1650" spc="90">
                <a:latin typeface="Lucida Sans Unicode"/>
                <a:cs typeface="Lucida Sans Unicode"/>
              </a:rPr>
              <a:t>á</a:t>
            </a:r>
            <a:r>
              <a:rPr dirty="0" sz="1650" spc="-40">
                <a:latin typeface="Lucida Sans Unicode"/>
                <a:cs typeface="Lucida Sans Unicode"/>
              </a:rPr>
              <a:t> </a:t>
            </a:r>
            <a:r>
              <a:rPr dirty="0" sz="1650" spc="-75">
                <a:solidFill>
                  <a:srgbClr val="ECBD31"/>
                </a:solidFill>
                <a:latin typeface="Lucida Sans Unicode"/>
                <a:cs typeface="Lucida Sans Unicode"/>
              </a:rPr>
              <a:t>trê</a:t>
            </a:r>
            <a:r>
              <a:rPr dirty="0" sz="1650" spc="-80">
                <a:solidFill>
                  <a:srgbClr val="ECBD31"/>
                </a:solidFill>
                <a:latin typeface="Lucida Sans Unicode"/>
                <a:cs typeface="Lucida Sans Unicode"/>
              </a:rPr>
              <a:t>s</a:t>
            </a:r>
            <a:r>
              <a:rPr dirty="0" sz="1650" spc="-70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650">
                <a:solidFill>
                  <a:srgbClr val="ECBD31"/>
                </a:solidFill>
                <a:latin typeface="Lucida Sans Unicode"/>
                <a:cs typeface="Lucida Sans Unicode"/>
              </a:rPr>
              <a:t>modelo</a:t>
            </a:r>
            <a:r>
              <a:rPr dirty="0" sz="1650">
                <a:solidFill>
                  <a:srgbClr val="ECBD31"/>
                </a:solidFill>
                <a:latin typeface="Lucida Sans Unicode"/>
                <a:cs typeface="Lucida Sans Unicode"/>
              </a:rPr>
              <a:t>s</a:t>
            </a:r>
            <a:r>
              <a:rPr dirty="0" sz="1650" spc="-35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55">
                <a:latin typeface="Lucida Sans Unicode"/>
                <a:cs typeface="Lucida Sans Unicode"/>
              </a:rPr>
              <a:t>adequados.</a:t>
            </a:r>
            <a:endParaRPr sz="1650">
              <a:latin typeface="Lucida Sans Unicode"/>
              <a:cs typeface="Lucida Sans Unicode"/>
            </a:endParaRPr>
          </a:p>
          <a:p>
            <a:pPr marL="153670" marR="320675" indent="-140970">
              <a:lnSpc>
                <a:spcPct val="125000"/>
              </a:lnSpc>
              <a:spcBef>
                <a:spcPts val="7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160">
                <a:latin typeface="Lucida Sans Unicode"/>
                <a:cs typeface="Lucida Sans Unicode"/>
              </a:rPr>
              <a:t>Cabe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21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55">
                <a:latin typeface="Lucida Sans Unicode"/>
                <a:cs typeface="Lucida Sans Unicode"/>
              </a:rPr>
              <a:t>nós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1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45">
                <a:latin typeface="Lucida Sans Unicode"/>
                <a:cs typeface="Lucida Sans Unicode"/>
              </a:rPr>
              <a:t>orientação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0">
                <a:latin typeface="Lucida Sans Unicode"/>
                <a:cs typeface="Lucida Sans Unicode"/>
              </a:rPr>
              <a:t>e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21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20">
                <a:latin typeface="Lucida Sans Unicode"/>
                <a:cs typeface="Lucida Sans Unicode"/>
              </a:rPr>
              <a:t>você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1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35">
                <a:latin typeface="Lucida Sans Unicode"/>
                <a:cs typeface="Lucida Sans Unicode"/>
              </a:rPr>
              <a:t>escolha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0">
                <a:latin typeface="Lucida Sans Unicode"/>
                <a:cs typeface="Lucida Sans Unicode"/>
              </a:rPr>
              <a:t>daquele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-10">
                <a:latin typeface="Lucida Sans Unicode"/>
                <a:cs typeface="Lucida Sans Unicode"/>
              </a:rPr>
              <a:t>lhe </a:t>
            </a:r>
            <a:r>
              <a:rPr dirty="0" sz="1650" spc="60">
                <a:latin typeface="Lucida Sans Unicode"/>
                <a:cs typeface="Lucida Sans Unicode"/>
              </a:rPr>
              <a:t>parecer </a:t>
            </a:r>
            <a:r>
              <a:rPr dirty="0" sz="1650" spc="-35">
                <a:latin typeface="Lucida Sans Unicode"/>
                <a:cs typeface="Lucida Sans Unicode"/>
              </a:rPr>
              <a:t>mais </a:t>
            </a:r>
            <a:r>
              <a:rPr dirty="0" sz="1650" spc="40">
                <a:latin typeface="Lucida Sans Unicode"/>
                <a:cs typeface="Lucida Sans Unicode"/>
              </a:rPr>
              <a:t>potente </a:t>
            </a:r>
            <a:r>
              <a:rPr dirty="0" sz="1650" spc="95">
                <a:latin typeface="Lucida Sans Unicode"/>
                <a:cs typeface="Lucida Sans Unicode"/>
              </a:rPr>
              <a:t>na </a:t>
            </a:r>
            <a:r>
              <a:rPr dirty="0" sz="1650" spc="70">
                <a:solidFill>
                  <a:srgbClr val="ECBD31"/>
                </a:solidFill>
                <a:latin typeface="Lucida Sans Unicode"/>
                <a:cs typeface="Lucida Sans Unicode"/>
              </a:rPr>
              <a:t>relação </a:t>
            </a:r>
            <a:r>
              <a:rPr dirty="0" sz="1650" spc="5">
                <a:solidFill>
                  <a:srgbClr val="ECBD31"/>
                </a:solidFill>
                <a:latin typeface="Lucida Sans Unicode"/>
                <a:cs typeface="Lucida Sans Unicode"/>
              </a:rPr>
              <a:t>entre </a:t>
            </a:r>
            <a:r>
              <a:rPr dirty="0" sz="1650" spc="35">
                <a:solidFill>
                  <a:srgbClr val="ECBD31"/>
                </a:solidFill>
                <a:latin typeface="Lucida Sans Unicode"/>
                <a:cs typeface="Lucida Sans Unicode"/>
              </a:rPr>
              <a:t>eficiência </a:t>
            </a:r>
            <a:r>
              <a:rPr dirty="0" sz="1650" spc="-509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">
                <a:solidFill>
                  <a:srgbClr val="ECBD31"/>
                </a:solidFill>
                <a:latin typeface="Lucida Sans Unicode"/>
                <a:cs typeface="Lucida Sans Unicode"/>
              </a:rPr>
              <a:t>financeira</a:t>
            </a:r>
            <a:r>
              <a:rPr dirty="0" sz="1650" spc="-75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0">
                <a:solidFill>
                  <a:srgbClr val="ECBD31"/>
                </a:solidFill>
                <a:latin typeface="Lucida Sans Unicode"/>
                <a:cs typeface="Lucida Sans Unicode"/>
              </a:rPr>
              <a:t>e</a:t>
            </a:r>
            <a:r>
              <a:rPr dirty="0" sz="1650" spc="-70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650">
                <a:solidFill>
                  <a:srgbClr val="ECBD31"/>
                </a:solidFill>
                <a:latin typeface="Lucida Sans Unicode"/>
                <a:cs typeface="Lucida Sans Unicode"/>
              </a:rPr>
              <a:t>conforto</a:t>
            </a:r>
            <a:r>
              <a:rPr dirty="0" sz="1650">
                <a:latin typeface="Lucida Sans Unicode"/>
                <a:cs typeface="Lucida Sans Unicode"/>
              </a:rPr>
              <a:t>.</a:t>
            </a:r>
            <a:endParaRPr sz="1650">
              <a:latin typeface="Lucida Sans Unicode"/>
              <a:cs typeface="Lucida Sans Unicode"/>
            </a:endParaRPr>
          </a:p>
          <a:p>
            <a:pPr marL="153670" indent="-140970">
              <a:lnSpc>
                <a:spcPct val="100000"/>
              </a:lnSpc>
              <a:spcBef>
                <a:spcPts val="1245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5">
                <a:latin typeface="Lucida Sans Unicode"/>
                <a:cs typeface="Lucida Sans Unicode"/>
              </a:rPr>
              <a:t>Vejamos: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213931"/>
            <a:ext cx="6857999" cy="267936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22020" y="4431903"/>
            <a:ext cx="321945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70"/>
              <a:t>MODELO</a:t>
            </a:r>
            <a:r>
              <a:rPr dirty="0" spc="-185"/>
              <a:t> </a:t>
            </a:r>
            <a:r>
              <a:rPr dirty="0" spc="70"/>
              <a:t>BÁSICO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65039" y="5053244"/>
            <a:ext cx="5269865" cy="276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50" spc="80">
                <a:solidFill>
                  <a:srgbClr val="FFC000"/>
                </a:solidFill>
                <a:latin typeface="Lucida Sans Unicode"/>
                <a:cs typeface="Lucida Sans Unicode"/>
              </a:rPr>
              <a:t>A</a:t>
            </a:r>
            <a:r>
              <a:rPr dirty="0" sz="1650" spc="-7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30">
                <a:solidFill>
                  <a:srgbClr val="FFC000"/>
                </a:solidFill>
                <a:latin typeface="Lucida Sans Unicode"/>
                <a:cs typeface="Lucida Sans Unicode"/>
              </a:rPr>
              <a:t>Holding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40">
                <a:solidFill>
                  <a:srgbClr val="FFC000"/>
                </a:solidFill>
                <a:latin typeface="Lucida Sans Unicode"/>
                <a:cs typeface="Lucida Sans Unicode"/>
              </a:rPr>
              <a:t>Familiar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é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215">
                <a:solidFill>
                  <a:srgbClr val="FFC000"/>
                </a:solidFill>
                <a:latin typeface="Lucida Sans Unicode"/>
                <a:cs typeface="Lucida Sans Unicode"/>
              </a:rPr>
              <a:t>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15">
                <a:solidFill>
                  <a:srgbClr val="FFC000"/>
                </a:solidFill>
                <a:latin typeface="Lucida Sans Unicode"/>
                <a:cs typeface="Lucida Sans Unicode"/>
              </a:rPr>
              <a:t>própria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0">
                <a:solidFill>
                  <a:srgbClr val="FFC000"/>
                </a:solidFill>
                <a:latin typeface="Lucida Sans Unicode"/>
                <a:cs typeface="Lucida Sans Unicode"/>
              </a:rPr>
              <a:t>Pessoa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35">
                <a:solidFill>
                  <a:srgbClr val="FFC000"/>
                </a:solidFill>
                <a:latin typeface="Lucida Sans Unicode"/>
                <a:cs typeface="Lucida Sans Unicode"/>
              </a:rPr>
              <a:t>Jurídica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25">
                <a:solidFill>
                  <a:srgbClr val="FFC000"/>
                </a:solidFill>
                <a:latin typeface="Lucida Sans Unicode"/>
                <a:cs typeface="Lucida Sans Unicode"/>
              </a:rPr>
              <a:t>Cofre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3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4744" y="1767039"/>
            <a:ext cx="321945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70"/>
              <a:t>MODELO</a:t>
            </a:r>
            <a:r>
              <a:rPr dirty="0" spc="-185"/>
              <a:t> </a:t>
            </a:r>
            <a:r>
              <a:rPr dirty="0" spc="70"/>
              <a:t>BÁSICO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3468" y="3457278"/>
            <a:ext cx="5815330" cy="3359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3670" marR="107950" indent="-140970">
              <a:lnSpc>
                <a:spcPct val="125000"/>
              </a:lnSpc>
              <a:spcBef>
                <a:spcPts val="10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-20">
                <a:solidFill>
                  <a:srgbClr val="FF0000"/>
                </a:solidFill>
                <a:latin typeface="Lucida Sans Unicode"/>
                <a:cs typeface="Lucida Sans Unicode"/>
              </a:rPr>
              <a:t>Pass</a:t>
            </a:r>
            <a:r>
              <a:rPr dirty="0" sz="1650" spc="-15">
                <a:solidFill>
                  <a:srgbClr val="FF0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135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1650" spc="-65">
                <a:solidFill>
                  <a:srgbClr val="FF0000"/>
                </a:solidFill>
                <a:latin typeface="Lucida Sans Unicode"/>
                <a:cs typeface="Lucida Sans Unicode"/>
              </a:rPr>
              <a:t>:</a:t>
            </a:r>
            <a:r>
              <a:rPr dirty="0" sz="1650" spc="-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50">
                <a:latin typeface="Lucida Sans Unicode"/>
                <a:cs typeface="Lucida Sans Unicode"/>
              </a:rPr>
              <a:t>constituímo</a:t>
            </a:r>
            <a:r>
              <a:rPr dirty="0" sz="1650" spc="-40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1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0">
                <a:latin typeface="Lucida Sans Unicode"/>
                <a:cs typeface="Lucida Sans Unicode"/>
              </a:rPr>
              <a:t>Pesso</a:t>
            </a:r>
            <a:r>
              <a:rPr dirty="0" sz="1650" spc="1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30">
                <a:latin typeface="Lucida Sans Unicode"/>
                <a:cs typeface="Lucida Sans Unicode"/>
              </a:rPr>
              <a:t>Jurídic</a:t>
            </a:r>
            <a:r>
              <a:rPr dirty="0" sz="1650" spc="4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0">
                <a:latin typeface="Lucida Sans Unicode"/>
                <a:cs typeface="Lucida Sans Unicode"/>
              </a:rPr>
              <a:t>qu</a:t>
            </a:r>
            <a:r>
              <a:rPr dirty="0" sz="1650" spc="65"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">
                <a:latin typeface="Lucida Sans Unicode"/>
                <a:cs typeface="Lucida Sans Unicode"/>
              </a:rPr>
              <a:t>funcionará  </a:t>
            </a:r>
            <a:r>
              <a:rPr dirty="0" sz="1650" spc="85">
                <a:latin typeface="Lucida Sans Unicode"/>
                <a:cs typeface="Lucida Sans Unicode"/>
              </a:rPr>
              <a:t>como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15">
                <a:solidFill>
                  <a:srgbClr val="ECBD31"/>
                </a:solidFill>
                <a:latin typeface="Lucida Sans Unicode"/>
                <a:cs typeface="Lucida Sans Unicode"/>
              </a:rPr>
              <a:t>cofre</a:t>
            </a:r>
            <a:r>
              <a:rPr dirty="0" sz="1650" spc="15">
                <a:latin typeface="Lucida Sans Unicode"/>
                <a:cs typeface="Lucida Sans Unicode"/>
              </a:rPr>
              <a:t>.</a:t>
            </a:r>
            <a:endParaRPr sz="1650">
              <a:latin typeface="Lucida Sans Unicode"/>
              <a:cs typeface="Lucida Sans Unicode"/>
            </a:endParaRPr>
          </a:p>
          <a:p>
            <a:pPr marL="153670" marR="5080" indent="-140970">
              <a:lnSpc>
                <a:spcPct val="125000"/>
              </a:lnSpc>
              <a:spcBef>
                <a:spcPts val="7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-20">
                <a:solidFill>
                  <a:srgbClr val="FF0000"/>
                </a:solidFill>
                <a:latin typeface="Lucida Sans Unicode"/>
                <a:cs typeface="Lucida Sans Unicode"/>
              </a:rPr>
              <a:t>Pass</a:t>
            </a:r>
            <a:r>
              <a:rPr dirty="0" sz="1650" spc="-15">
                <a:solidFill>
                  <a:srgbClr val="FF0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135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sz="1650" spc="-65">
                <a:solidFill>
                  <a:srgbClr val="FF0000"/>
                </a:solidFill>
                <a:latin typeface="Lucida Sans Unicode"/>
                <a:cs typeface="Lucida Sans Unicode"/>
              </a:rPr>
              <a:t>:</a:t>
            </a:r>
            <a:r>
              <a:rPr dirty="0" sz="1650" spc="-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35">
                <a:latin typeface="Lucida Sans Unicode"/>
                <a:cs typeface="Lucida Sans Unicode"/>
              </a:rPr>
              <a:t>realizamo</a:t>
            </a:r>
            <a:r>
              <a:rPr dirty="0" sz="1650" spc="-2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1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>
                <a:latin typeface="Lucida Sans Unicode"/>
                <a:cs typeface="Lucida Sans Unicode"/>
              </a:rPr>
              <a:t>transferênci</a:t>
            </a:r>
            <a:r>
              <a:rPr dirty="0" sz="1650" spc="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5">
                <a:latin typeface="Lucida Sans Unicode"/>
                <a:cs typeface="Lucida Sans Unicode"/>
              </a:rPr>
              <a:t>d</a:t>
            </a:r>
            <a:r>
              <a:rPr dirty="0" sz="1650" spc="75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patrimôni</a:t>
            </a:r>
            <a:r>
              <a:rPr dirty="0" sz="1650" spc="-15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10">
                <a:latin typeface="Lucida Sans Unicode"/>
                <a:cs typeface="Lucida Sans Unicode"/>
              </a:rPr>
              <a:t>da  </a:t>
            </a:r>
            <a:r>
              <a:rPr dirty="0" sz="1650" spc="10">
                <a:latin typeface="Lucida Sans Unicode"/>
                <a:cs typeface="Lucida Sans Unicode"/>
              </a:rPr>
              <a:t>Pessoa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-30">
                <a:latin typeface="Lucida Sans Unicode"/>
                <a:cs typeface="Lucida Sans Unicode"/>
              </a:rPr>
              <a:t>Física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80">
                <a:latin typeface="Lucida Sans Unicode"/>
                <a:cs typeface="Lucida Sans Unicode"/>
              </a:rPr>
              <a:t>para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5">
                <a:latin typeface="Lucida Sans Unicode"/>
                <a:cs typeface="Lucida Sans Unicode"/>
              </a:rPr>
              <a:t>dentro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150">
                <a:latin typeface="Lucida Sans Unicode"/>
                <a:cs typeface="Lucida Sans Unicode"/>
              </a:rPr>
              <a:t>da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0">
                <a:latin typeface="Lucida Sans Unicode"/>
                <a:cs typeface="Lucida Sans Unicode"/>
              </a:rPr>
              <a:t>Pessoa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35">
                <a:latin typeface="Lucida Sans Unicode"/>
                <a:cs typeface="Lucida Sans Unicode"/>
              </a:rPr>
              <a:t>Jurídica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5">
                <a:latin typeface="Lucida Sans Unicode"/>
                <a:cs typeface="Lucida Sans Unicode"/>
              </a:rPr>
              <a:t>adotando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-70">
                <a:latin typeface="Lucida Sans Unicode"/>
                <a:cs typeface="Lucida Sans Unicode"/>
              </a:rPr>
              <a:t>os </a:t>
            </a:r>
            <a:r>
              <a:rPr dirty="0" sz="1650" spc="5">
                <a:latin typeface="Lucida Sans Unicode"/>
                <a:cs typeface="Lucida Sans Unicode"/>
              </a:rPr>
              <a:t>mecanismos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20">
                <a:latin typeface="Lucida Sans Unicode"/>
                <a:cs typeface="Lucida Sans Unicode"/>
              </a:rPr>
              <a:t>de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5">
                <a:latin typeface="Lucida Sans Unicode"/>
                <a:cs typeface="Lucida Sans Unicode"/>
              </a:rPr>
              <a:t>maior</a:t>
            </a:r>
            <a:r>
              <a:rPr dirty="0" sz="1650" spc="-10">
                <a:latin typeface="Lucida Sans Unicode"/>
                <a:cs typeface="Lucida Sans Unicode"/>
              </a:rPr>
              <a:t> </a:t>
            </a:r>
            <a:r>
              <a:rPr dirty="0" sz="1650" spc="35">
                <a:solidFill>
                  <a:srgbClr val="ECBD31"/>
                </a:solidFill>
                <a:latin typeface="Lucida Sans Unicode"/>
                <a:cs typeface="Lucida Sans Unicode"/>
              </a:rPr>
              <a:t>eficiência</a:t>
            </a:r>
            <a:r>
              <a:rPr dirty="0" sz="1650" spc="-70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35">
                <a:solidFill>
                  <a:srgbClr val="ECBD31"/>
                </a:solidFill>
                <a:latin typeface="Lucida Sans Unicode"/>
                <a:cs typeface="Lucida Sans Unicode"/>
              </a:rPr>
              <a:t>tributária</a:t>
            </a:r>
            <a:r>
              <a:rPr dirty="0" sz="1650" spc="-35">
                <a:latin typeface="Lucida Sans Unicode"/>
                <a:cs typeface="Lucida Sans Unicode"/>
              </a:rPr>
              <a:t>.</a:t>
            </a:r>
            <a:endParaRPr sz="1650">
              <a:latin typeface="Lucida Sans Unicode"/>
              <a:cs typeface="Lucida Sans Unicode"/>
            </a:endParaRPr>
          </a:p>
          <a:p>
            <a:pPr marL="153670" marR="20955" indent="-140970">
              <a:lnSpc>
                <a:spcPct val="125000"/>
              </a:lnSpc>
              <a:spcBef>
                <a:spcPts val="7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-15">
                <a:solidFill>
                  <a:srgbClr val="FF0000"/>
                </a:solidFill>
                <a:latin typeface="Lucida Sans Unicode"/>
                <a:cs typeface="Lucida Sans Unicode"/>
              </a:rPr>
              <a:t>Passo </a:t>
            </a:r>
            <a:r>
              <a:rPr dirty="0" sz="1650" spc="-100">
                <a:solidFill>
                  <a:srgbClr val="FF0000"/>
                </a:solidFill>
                <a:latin typeface="Lucida Sans Unicode"/>
                <a:cs typeface="Lucida Sans Unicode"/>
              </a:rPr>
              <a:t>3: </a:t>
            </a:r>
            <a:r>
              <a:rPr dirty="0" sz="1650" spc="-35">
                <a:latin typeface="Lucida Sans Unicode"/>
                <a:cs typeface="Lucida Sans Unicode"/>
              </a:rPr>
              <a:t>realizamos </a:t>
            </a:r>
            <a:r>
              <a:rPr dirty="0" sz="1650" spc="-70">
                <a:latin typeface="Lucida Sans Unicode"/>
                <a:cs typeface="Lucida Sans Unicode"/>
              </a:rPr>
              <a:t>os </a:t>
            </a:r>
            <a:r>
              <a:rPr dirty="0" sz="1650">
                <a:latin typeface="Lucida Sans Unicode"/>
                <a:cs typeface="Lucida Sans Unicode"/>
              </a:rPr>
              <a:t>atos </a:t>
            </a:r>
            <a:r>
              <a:rPr dirty="0" sz="1650" spc="-5">
                <a:latin typeface="Lucida Sans Unicode"/>
                <a:cs typeface="Lucida Sans Unicode"/>
              </a:rPr>
              <a:t>contratuais </a:t>
            </a:r>
            <a:r>
              <a:rPr dirty="0" sz="1650" spc="114">
                <a:latin typeface="Lucida Sans Unicode"/>
                <a:cs typeface="Lucida Sans Unicode"/>
              </a:rPr>
              <a:t>de </a:t>
            </a:r>
            <a:r>
              <a:rPr dirty="0" sz="1650" spc="120">
                <a:latin typeface="Lucida Sans Unicode"/>
                <a:cs typeface="Lucida Sans Unicode"/>
              </a:rPr>
              <a:t> </a:t>
            </a:r>
            <a:r>
              <a:rPr dirty="0" sz="1650" spc="35">
                <a:solidFill>
                  <a:srgbClr val="ECBD31"/>
                </a:solidFill>
                <a:latin typeface="Lucida Sans Unicode"/>
                <a:cs typeface="Lucida Sans Unicode"/>
              </a:rPr>
              <a:t>planejamento </a:t>
            </a:r>
            <a:r>
              <a:rPr dirty="0" sz="1650" spc="-50">
                <a:solidFill>
                  <a:srgbClr val="ECBD31"/>
                </a:solidFill>
                <a:latin typeface="Lucida Sans Unicode"/>
                <a:cs typeface="Lucida Sans Unicode"/>
              </a:rPr>
              <a:t>sucessório </a:t>
            </a:r>
            <a:r>
              <a:rPr dirty="0" sz="1650" spc="65">
                <a:latin typeface="Lucida Sans Unicode"/>
                <a:cs typeface="Lucida Sans Unicode"/>
              </a:rPr>
              <a:t>que </a:t>
            </a:r>
            <a:r>
              <a:rPr dirty="0" sz="1650" spc="10">
                <a:latin typeface="Lucida Sans Unicode"/>
                <a:cs typeface="Lucida Sans Unicode"/>
              </a:rPr>
              <a:t>assegurarão </a:t>
            </a:r>
            <a:r>
              <a:rPr dirty="0" sz="1650" spc="215">
                <a:latin typeface="Lucida Sans Unicode"/>
                <a:cs typeface="Lucida Sans Unicode"/>
              </a:rPr>
              <a:t>a </a:t>
            </a:r>
            <a:r>
              <a:rPr dirty="0" sz="1650" spc="220">
                <a:latin typeface="Lucida Sans Unicode"/>
                <a:cs typeface="Lucida Sans Unicode"/>
              </a:rPr>
              <a:t> </a:t>
            </a:r>
            <a:r>
              <a:rPr dirty="0" sz="1650" spc="70">
                <a:latin typeface="Lucida Sans Unicode"/>
                <a:cs typeface="Lucida Sans Unicode"/>
              </a:rPr>
              <a:t>manutenção </a:t>
            </a:r>
            <a:r>
              <a:rPr dirty="0" sz="1650" spc="75">
                <a:latin typeface="Lucida Sans Unicode"/>
                <a:cs typeface="Lucida Sans Unicode"/>
              </a:rPr>
              <a:t>do </a:t>
            </a:r>
            <a:r>
              <a:rPr dirty="0" sz="1650" spc="5">
                <a:latin typeface="Lucida Sans Unicode"/>
                <a:cs typeface="Lucida Sans Unicode"/>
              </a:rPr>
              <a:t>controle </a:t>
            </a:r>
            <a:r>
              <a:rPr dirty="0" sz="1650" spc="-15">
                <a:latin typeface="Lucida Sans Unicode"/>
                <a:cs typeface="Lucida Sans Unicode"/>
              </a:rPr>
              <a:t>pelos </a:t>
            </a:r>
            <a:r>
              <a:rPr dirty="0" sz="1650" spc="-30">
                <a:latin typeface="Lucida Sans Unicode"/>
                <a:cs typeface="Lucida Sans Unicode"/>
              </a:rPr>
              <a:t>pais, garantindo-lhes </a:t>
            </a:r>
            <a:r>
              <a:rPr dirty="0" sz="1650" spc="65">
                <a:latin typeface="Lucida Sans Unicode"/>
                <a:cs typeface="Lucida Sans Unicode"/>
              </a:rPr>
              <a:t>o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-40">
                <a:latin typeface="Lucida Sans Unicode"/>
                <a:cs typeface="Lucida Sans Unicode"/>
              </a:rPr>
              <a:t>direito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120">
                <a:latin typeface="Lucida Sans Unicode"/>
                <a:cs typeface="Lucida Sans Unicode"/>
              </a:rPr>
              <a:t>de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15">
                <a:latin typeface="Lucida Sans Unicode"/>
                <a:cs typeface="Lucida Sans Unicode"/>
              </a:rPr>
              <a:t>arrependimento</a:t>
            </a:r>
            <a:r>
              <a:rPr dirty="0" sz="1650" spc="-60">
                <a:latin typeface="Lucida Sans Unicode"/>
                <a:cs typeface="Lucida Sans Unicode"/>
              </a:rPr>
              <a:t> </a:t>
            </a:r>
            <a:r>
              <a:rPr dirty="0" sz="1650" spc="40">
                <a:latin typeface="Lucida Sans Unicode"/>
                <a:cs typeface="Lucida Sans Unicode"/>
              </a:rPr>
              <a:t>e,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40">
                <a:latin typeface="Lucida Sans Unicode"/>
                <a:cs typeface="Lucida Sans Unicode"/>
              </a:rPr>
              <a:t>ainda,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-10">
                <a:latin typeface="Lucida Sans Unicode"/>
                <a:cs typeface="Lucida Sans Unicode"/>
              </a:rPr>
              <a:t>sua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75">
                <a:latin typeface="Lucida Sans Unicode"/>
                <a:cs typeface="Lucida Sans Unicode"/>
              </a:rPr>
              <a:t>eficácia</a:t>
            </a:r>
            <a:r>
              <a:rPr dirty="0" sz="1650" spc="-60">
                <a:latin typeface="Lucida Sans Unicode"/>
                <a:cs typeface="Lucida Sans Unicode"/>
              </a:rPr>
              <a:t> </a:t>
            </a:r>
            <a:r>
              <a:rPr dirty="0" sz="1650" spc="85">
                <a:latin typeface="Lucida Sans Unicode"/>
                <a:cs typeface="Lucida Sans Unicode"/>
              </a:rPr>
              <a:t>como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-10">
                <a:latin typeface="Lucida Sans Unicode"/>
                <a:cs typeface="Lucida Sans Unicode"/>
              </a:rPr>
              <a:t>gatilh</a:t>
            </a:r>
            <a:r>
              <a:rPr dirty="0" sz="1650" spc="-5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5">
                <a:latin typeface="Lucida Sans Unicode"/>
                <a:cs typeface="Lucida Sans Unicode"/>
              </a:rPr>
              <a:t>par</a:t>
            </a:r>
            <a:r>
              <a:rPr dirty="0" sz="1650" spc="8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80">
                <a:latin typeface="Lucida Sans Unicode"/>
                <a:cs typeface="Lucida Sans Unicode"/>
              </a:rPr>
              <a:t>o</a:t>
            </a:r>
            <a:r>
              <a:rPr dirty="0" sz="1650" spc="-6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95">
                <a:latin typeface="Lucida Sans Unicode"/>
                <a:cs typeface="Lucida Sans Unicode"/>
              </a:rPr>
              <a:t>filho</a:t>
            </a:r>
            <a:r>
              <a:rPr dirty="0" sz="1650" spc="-10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25">
                <a:latin typeface="Lucida Sans Unicode"/>
                <a:cs typeface="Lucida Sans Unicode"/>
              </a:rPr>
              <a:t>vire</a:t>
            </a:r>
            <a:r>
              <a:rPr dirty="0" sz="1650" spc="-40">
                <a:latin typeface="Lucida Sans Unicode"/>
                <a:cs typeface="Lucida Sans Unicode"/>
              </a:rPr>
              <a:t>m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215">
                <a:latin typeface="Lucida Sans Unicode"/>
                <a:cs typeface="Lucida Sans Unicode"/>
              </a:rPr>
              <a:t>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>
                <a:latin typeface="Lucida Sans Unicode"/>
                <a:cs typeface="Lucida Sans Unicode"/>
              </a:rPr>
              <a:t>exercer</a:t>
            </a:r>
            <a:r>
              <a:rPr dirty="0" sz="1650">
                <a:latin typeface="Lucida Sans Unicode"/>
                <a:cs typeface="Lucida Sans Unicode"/>
              </a:rPr>
              <a:t>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5">
                <a:latin typeface="Lucida Sans Unicode"/>
                <a:cs typeface="Lucida Sans Unicode"/>
              </a:rPr>
              <a:t>u</a:t>
            </a:r>
            <a:r>
              <a:rPr dirty="0" sz="1650" spc="-10">
                <a:latin typeface="Lucida Sans Unicode"/>
                <a:cs typeface="Lucida Sans Unicode"/>
              </a:rPr>
              <a:t>m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">
                <a:latin typeface="Lucida Sans Unicode"/>
                <a:cs typeface="Lucida Sans Unicode"/>
              </a:rPr>
              <a:t>dia.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604" y="1561299"/>
            <a:ext cx="5878195" cy="894080"/>
          </a:xfrm>
          <a:prstGeom prst="rect"/>
        </p:spPr>
        <p:txBody>
          <a:bodyPr wrap="square" lIns="0" tIns="64135" rIns="0" bIns="0" rtlCol="0" vert="horz">
            <a:spAutoFit/>
          </a:bodyPr>
          <a:lstStyle/>
          <a:p>
            <a:pPr marL="12700" marR="5080" indent="2921635">
              <a:lnSpc>
                <a:spcPts val="3240"/>
              </a:lnSpc>
              <a:spcBef>
                <a:spcPts val="505"/>
              </a:spcBef>
            </a:pPr>
            <a:r>
              <a:rPr dirty="0" spc="170"/>
              <a:t>COMPARAÇÃO  </a:t>
            </a:r>
            <a:r>
              <a:rPr dirty="0" spc="70">
                <a:solidFill>
                  <a:srgbClr val="ECBD31"/>
                </a:solidFill>
              </a:rPr>
              <a:t>MODELO</a:t>
            </a:r>
            <a:r>
              <a:rPr dirty="0" spc="-145">
                <a:solidFill>
                  <a:srgbClr val="ECBD31"/>
                </a:solidFill>
              </a:rPr>
              <a:t> </a:t>
            </a:r>
            <a:r>
              <a:rPr dirty="0" spc="75">
                <a:solidFill>
                  <a:srgbClr val="ECBD31"/>
                </a:solidFill>
              </a:rPr>
              <a:t>BÁSICO</a:t>
            </a:r>
            <a:r>
              <a:rPr dirty="0" spc="-140">
                <a:solidFill>
                  <a:srgbClr val="ECBD31"/>
                </a:solidFill>
              </a:rPr>
              <a:t> </a:t>
            </a:r>
            <a:r>
              <a:rPr dirty="0" spc="-55">
                <a:solidFill>
                  <a:srgbClr val="ECBD31"/>
                </a:solidFill>
              </a:rPr>
              <a:t>X</a:t>
            </a:r>
            <a:r>
              <a:rPr dirty="0" spc="-140">
                <a:solidFill>
                  <a:srgbClr val="ECBD31"/>
                </a:solidFill>
              </a:rPr>
              <a:t> </a:t>
            </a:r>
            <a:r>
              <a:rPr dirty="0" spc="-60">
                <a:solidFill>
                  <a:srgbClr val="ECBD31"/>
                </a:solidFill>
              </a:rPr>
              <a:t>INVENTÁRIO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345" y="8151406"/>
            <a:ext cx="5915660" cy="6515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100"/>
              </a:spcBef>
            </a:pPr>
            <a:r>
              <a:rPr dirty="0" sz="1650" spc="50" i="1">
                <a:solidFill>
                  <a:srgbClr val="ECBD31"/>
                </a:solidFill>
                <a:latin typeface="Arial"/>
                <a:cs typeface="Arial"/>
              </a:rPr>
              <a:t>Custo</a:t>
            </a:r>
            <a:r>
              <a:rPr dirty="0" sz="1650" spc="-10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650" spc="175" i="1">
                <a:solidFill>
                  <a:srgbClr val="ECBD31"/>
                </a:solidFill>
                <a:latin typeface="Arial"/>
                <a:cs typeface="Arial"/>
              </a:rPr>
              <a:t>de</a:t>
            </a:r>
            <a:r>
              <a:rPr dirty="0" sz="1650" spc="-5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650" spc="110" i="1">
                <a:solidFill>
                  <a:srgbClr val="ECBD31"/>
                </a:solidFill>
                <a:latin typeface="Arial"/>
                <a:cs typeface="Arial"/>
              </a:rPr>
              <a:t>contabilidade:</a:t>
            </a:r>
            <a:r>
              <a:rPr dirty="0" sz="1650" spc="60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650" spc="-105" i="1">
                <a:latin typeface="Arial"/>
                <a:cs typeface="Arial"/>
              </a:rPr>
              <a:t>R$</a:t>
            </a:r>
            <a:r>
              <a:rPr dirty="0" sz="1650" spc="-5" i="1">
                <a:latin typeface="Arial"/>
                <a:cs typeface="Arial"/>
              </a:rPr>
              <a:t> </a:t>
            </a:r>
            <a:r>
              <a:rPr dirty="0" sz="1650" spc="60" i="1">
                <a:latin typeface="Arial"/>
                <a:cs typeface="Arial"/>
              </a:rPr>
              <a:t>1.200/ano,</a:t>
            </a:r>
            <a:r>
              <a:rPr dirty="0" sz="1650" spc="-5" i="1">
                <a:latin typeface="Arial"/>
                <a:cs typeface="Arial"/>
              </a:rPr>
              <a:t> </a:t>
            </a:r>
            <a:r>
              <a:rPr dirty="0" sz="1650" spc="160" i="1">
                <a:latin typeface="Arial"/>
                <a:cs typeface="Arial"/>
              </a:rPr>
              <a:t>podendo</a:t>
            </a:r>
            <a:r>
              <a:rPr dirty="0" sz="1650" spc="-10" i="1">
                <a:latin typeface="Arial"/>
                <a:cs typeface="Arial"/>
              </a:rPr>
              <a:t> </a:t>
            </a:r>
            <a:r>
              <a:rPr dirty="0" sz="1650" spc="-35" i="1">
                <a:latin typeface="Arial"/>
                <a:cs typeface="Arial"/>
              </a:rPr>
              <a:t>ser</a:t>
            </a:r>
            <a:r>
              <a:rPr dirty="0" sz="1650" spc="-5" i="1">
                <a:latin typeface="Arial"/>
                <a:cs typeface="Arial"/>
              </a:rPr>
              <a:t> </a:t>
            </a:r>
            <a:r>
              <a:rPr dirty="0" sz="1650" spc="180" i="1">
                <a:latin typeface="Arial"/>
                <a:cs typeface="Arial"/>
              </a:rPr>
              <a:t>pago </a:t>
            </a:r>
            <a:r>
              <a:rPr dirty="0" sz="1650" spc="-445" i="1">
                <a:latin typeface="Arial"/>
                <a:cs typeface="Arial"/>
              </a:rPr>
              <a:t> </a:t>
            </a:r>
            <a:r>
              <a:rPr dirty="0" sz="1650" spc="-120" i="1">
                <a:latin typeface="Arial"/>
                <a:cs typeface="Arial"/>
              </a:rPr>
              <a:t>R</a:t>
            </a:r>
            <a:r>
              <a:rPr dirty="0" sz="1650" spc="-90" i="1">
                <a:latin typeface="Arial"/>
                <a:cs typeface="Arial"/>
              </a:rPr>
              <a:t>$</a:t>
            </a:r>
            <a:r>
              <a:rPr dirty="0" sz="1650" spc="-10" i="1">
                <a:latin typeface="Arial"/>
                <a:cs typeface="Arial"/>
              </a:rPr>
              <a:t> </a:t>
            </a:r>
            <a:r>
              <a:rPr dirty="0" sz="1650" spc="-15" i="1">
                <a:latin typeface="Arial"/>
                <a:cs typeface="Arial"/>
              </a:rPr>
              <a:t>100,0</a:t>
            </a:r>
            <a:r>
              <a:rPr dirty="0" sz="1650" spc="-10" i="1">
                <a:latin typeface="Arial"/>
                <a:cs typeface="Arial"/>
              </a:rPr>
              <a:t>0</a:t>
            </a:r>
            <a:r>
              <a:rPr dirty="0" sz="1650" spc="-10" i="1">
                <a:latin typeface="Arial"/>
                <a:cs typeface="Arial"/>
              </a:rPr>
              <a:t> </a:t>
            </a:r>
            <a:r>
              <a:rPr dirty="0" sz="1650" spc="80" i="1">
                <a:latin typeface="Arial"/>
                <a:cs typeface="Arial"/>
              </a:rPr>
              <a:t>mensalmente.</a:t>
            </a:r>
            <a:endParaRPr sz="165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46557" y="2734495"/>
          <a:ext cx="6365875" cy="4675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40355"/>
                <a:gridCol w="1755774"/>
                <a:gridCol w="1755775"/>
              </a:tblGrid>
              <a:tr h="321849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Sistema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marL="4997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Inventário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DF1CB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639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Modelo</a:t>
                      </a:r>
                      <a:r>
                        <a:rPr dirty="0" sz="14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Básico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21849">
                <a:tc rowSpan="2"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dirty="0" sz="1400" spc="-20" b="1">
                          <a:latin typeface="Calibri"/>
                          <a:cs typeface="Calibri"/>
                        </a:rPr>
                        <a:t>Valor</a:t>
                      </a:r>
                      <a:r>
                        <a:rPr dirty="0" sz="14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dos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Bens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dirty="0" sz="1400" spc="-15" b="1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base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cálculo: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636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marL="443865">
                        <a:lnSpc>
                          <a:spcPts val="1635"/>
                        </a:lnSpc>
                        <a:spcBef>
                          <a:spcPts val="79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Mercado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0096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556260">
                        <a:lnSpc>
                          <a:spcPts val="1635"/>
                        </a:lnSpc>
                        <a:spcBef>
                          <a:spcPts val="79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DIRPF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0096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</a:tr>
              <a:tr h="37184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636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7025">
                        <a:lnSpc>
                          <a:spcPts val="1635"/>
                        </a:lnSpc>
                        <a:spcBef>
                          <a:spcPts val="119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5,970,000.00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113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7025">
                        <a:lnSpc>
                          <a:spcPts val="1635"/>
                        </a:lnSpc>
                        <a:spcBef>
                          <a:spcPts val="119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2,650,000.00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113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</a:tr>
              <a:tr h="307224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Cartório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Notas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7025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5,000.00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6390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07224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Junta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Comercial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6390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7025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1,200.00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07224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Certidões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7025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3,000.00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6390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</a:tr>
              <a:tr h="307224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Cartórios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RI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7025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5,000.00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7025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5,000.00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</a:tr>
              <a:tr h="439349">
                <a:tc>
                  <a:txBody>
                    <a:bodyPr/>
                    <a:lstStyle/>
                    <a:p>
                      <a:pPr marL="9525" marR="38290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Imposto sobre Herança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(de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8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400" spc="-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4,5%)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r" marR="32702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477,600.00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r" marR="32702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119,250.00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07224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Contador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Assistente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6390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7025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1,200.00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07224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40">
                          <a:latin typeface="Calibri"/>
                          <a:cs typeface="Calibri"/>
                        </a:rPr>
                        <a:t>TOTAL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7025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490,600.00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7025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126,650.00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4076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9525">
                        <a:lnSpc>
                          <a:spcPts val="1635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Economia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Financeira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363,950.00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9539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7224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Redução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Patrimonial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7025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490,600.00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6390">
                        <a:lnSpc>
                          <a:spcPts val="1635"/>
                        </a:lnSpc>
                        <a:spcBef>
                          <a:spcPts val="68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652724">
                <a:tc>
                  <a:txBody>
                    <a:bodyPr/>
                    <a:lstStyle/>
                    <a:p>
                      <a:pPr marL="9525" marR="46037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Economia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da Holding Familiar no </a:t>
                      </a:r>
                      <a:r>
                        <a:rPr dirty="0" sz="1400" spc="-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Modelo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Básico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em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Relação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ao </a:t>
                      </a:r>
                      <a:r>
                        <a:rPr dirty="0" sz="1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Inventário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74%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213931"/>
            <a:ext cx="6857999" cy="267936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3369" y="3977751"/>
            <a:ext cx="5461000" cy="939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507365">
              <a:lnSpc>
                <a:spcPct val="125000"/>
              </a:lnSpc>
              <a:spcBef>
                <a:spcPts val="100"/>
              </a:spcBef>
            </a:pPr>
            <a:r>
              <a:rPr dirty="0" sz="2400" spc="55"/>
              <a:t>MODELO</a:t>
            </a:r>
            <a:r>
              <a:rPr dirty="0" sz="2400" spc="-120"/>
              <a:t> </a:t>
            </a:r>
            <a:r>
              <a:rPr dirty="0" sz="2400" spc="-20"/>
              <a:t>DE</a:t>
            </a:r>
            <a:r>
              <a:rPr dirty="0" sz="2400" spc="-110"/>
              <a:t> </a:t>
            </a:r>
            <a:r>
              <a:rPr dirty="0" sz="2400" spc="-25"/>
              <a:t>DUAS</a:t>
            </a:r>
            <a:r>
              <a:rPr dirty="0" sz="2400" spc="-110"/>
              <a:t> </a:t>
            </a:r>
            <a:r>
              <a:rPr dirty="0" sz="2400" spc="-25"/>
              <a:t>CÉLULAS</a:t>
            </a:r>
            <a:r>
              <a:rPr dirty="0" sz="2400" spc="-114"/>
              <a:t> </a:t>
            </a:r>
            <a:r>
              <a:rPr dirty="0" sz="2400" spc="210"/>
              <a:t>COM </a:t>
            </a:r>
            <a:r>
              <a:rPr dirty="0" sz="2400" spc="-740"/>
              <a:t> </a:t>
            </a:r>
            <a:r>
              <a:rPr dirty="0" sz="2400" spc="20"/>
              <a:t>DOMICÍLIO</a:t>
            </a:r>
            <a:r>
              <a:rPr dirty="0" sz="2400" spc="-105"/>
              <a:t> </a:t>
            </a:r>
            <a:r>
              <a:rPr dirty="0" sz="2400" spc="-30"/>
              <a:t>FISCAL</a:t>
            </a:r>
            <a:r>
              <a:rPr dirty="0" sz="2400" spc="-105"/>
              <a:t> </a:t>
            </a:r>
            <a:r>
              <a:rPr dirty="0" sz="2400" spc="-5"/>
              <a:t>MAIS</a:t>
            </a:r>
            <a:r>
              <a:rPr dirty="0" sz="2400" spc="-105"/>
              <a:t> </a:t>
            </a:r>
            <a:r>
              <a:rPr dirty="0" sz="2400" spc="60"/>
              <a:t>VANTAJOSO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692787" y="5010496"/>
            <a:ext cx="5678170" cy="654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07695" marR="5080" indent="-595630">
              <a:lnSpc>
                <a:spcPct val="125000"/>
              </a:lnSpc>
              <a:spcBef>
                <a:spcPts val="100"/>
              </a:spcBef>
            </a:pP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40">
                <a:solidFill>
                  <a:srgbClr val="FFC000"/>
                </a:solidFill>
                <a:latin typeface="Lucida Sans Unicode"/>
                <a:cs typeface="Lucida Sans Unicode"/>
              </a:rPr>
              <a:t>sistema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20">
                <a:solidFill>
                  <a:srgbClr val="FFC000"/>
                </a:solidFill>
                <a:latin typeface="Lucida Sans Unicode"/>
                <a:cs typeface="Lucida Sans Unicode"/>
              </a:rPr>
              <a:t>de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30">
                <a:solidFill>
                  <a:srgbClr val="FFC000"/>
                </a:solidFill>
                <a:latin typeface="Lucida Sans Unicode"/>
                <a:cs typeface="Lucida Sans Unicode"/>
              </a:rPr>
              <a:t>Holding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40">
                <a:solidFill>
                  <a:srgbClr val="FFC000"/>
                </a:solidFill>
                <a:latin typeface="Lucida Sans Unicode"/>
                <a:cs typeface="Lucida Sans Unicode"/>
              </a:rPr>
              <a:t>Familiar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45">
                <a:solidFill>
                  <a:srgbClr val="FFC000"/>
                </a:solidFill>
                <a:latin typeface="Lucida Sans Unicode"/>
                <a:cs typeface="Lucida Sans Unicode"/>
              </a:rPr>
              <a:t>mantém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os </a:t>
            </a:r>
            <a:r>
              <a:rPr dirty="0" sz="1650">
                <a:solidFill>
                  <a:srgbClr val="FFC000"/>
                </a:solidFill>
                <a:latin typeface="Lucida Sans Unicode"/>
                <a:cs typeface="Lucida Sans Unicode"/>
              </a:rPr>
              <a:t>bens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75">
                <a:solidFill>
                  <a:srgbClr val="FFC000"/>
                </a:solidFill>
                <a:latin typeface="Lucida Sans Unicode"/>
                <a:cs typeface="Lucida Sans Unicode"/>
              </a:rPr>
              <a:t>em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0">
                <a:solidFill>
                  <a:srgbClr val="FFC000"/>
                </a:solidFill>
                <a:latin typeface="Lucida Sans Unicode"/>
                <a:cs typeface="Lucida Sans Unicode"/>
              </a:rPr>
              <a:t>uma </a:t>
            </a:r>
            <a:r>
              <a:rPr dirty="0" sz="1650" spc="-509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35">
                <a:solidFill>
                  <a:srgbClr val="FFC000"/>
                </a:solidFill>
                <a:latin typeface="Lucida Sans Unicode"/>
                <a:cs typeface="Lucida Sans Unicode"/>
              </a:rPr>
              <a:t>Célula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25">
                <a:solidFill>
                  <a:srgbClr val="FFC000"/>
                </a:solidFill>
                <a:latin typeface="Lucida Sans Unicode"/>
                <a:cs typeface="Lucida Sans Unicode"/>
              </a:rPr>
              <a:t>Cofre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5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5">
                <a:solidFill>
                  <a:srgbClr val="FFC000"/>
                </a:solidFill>
                <a:latin typeface="Lucida Sans Unicode"/>
                <a:cs typeface="Lucida Sans Unicode"/>
              </a:rPr>
              <a:t>Controle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75">
                <a:solidFill>
                  <a:srgbClr val="FFC000"/>
                </a:solidFill>
                <a:latin typeface="Lucida Sans Unicode"/>
                <a:cs typeface="Lucida Sans Unicode"/>
              </a:rPr>
              <a:t>em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0">
                <a:solidFill>
                  <a:srgbClr val="FFC000"/>
                </a:solidFill>
                <a:latin typeface="Lucida Sans Unicode"/>
                <a:cs typeface="Lucida Sans Unicode"/>
              </a:rPr>
              <a:t>uma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35">
                <a:solidFill>
                  <a:srgbClr val="FFC000"/>
                </a:solidFill>
                <a:latin typeface="Lucida Sans Unicode"/>
                <a:cs typeface="Lucida Sans Unicode"/>
              </a:rPr>
              <a:t>Célula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40">
                <a:solidFill>
                  <a:srgbClr val="FFC000"/>
                </a:solidFill>
                <a:latin typeface="Lucida Sans Unicode"/>
                <a:cs typeface="Lucida Sans Unicode"/>
              </a:rPr>
              <a:t>Destino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3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4035" y="1767039"/>
            <a:ext cx="454469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55"/>
              <a:t>COMPOSIÇÃO</a:t>
            </a:r>
            <a:r>
              <a:rPr dirty="0" spc="-160"/>
              <a:t> </a:t>
            </a:r>
            <a:r>
              <a:rPr dirty="0" spc="-50"/>
              <a:t>FAMILIAR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0021" y="3520141"/>
            <a:ext cx="5771515" cy="28416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3670" indent="-140970">
              <a:lnSpc>
                <a:spcPct val="100000"/>
              </a:lnSpc>
              <a:spcBef>
                <a:spcPts val="10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55">
                <a:latin typeface="Lucida Sans Unicode"/>
                <a:cs typeface="Lucida Sans Unicode"/>
              </a:rPr>
              <a:t>Manoel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150">
                <a:latin typeface="Lucida Sans Unicode"/>
                <a:cs typeface="Lucida Sans Unicode"/>
              </a:rPr>
              <a:t>da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-25">
                <a:latin typeface="Lucida Sans Unicode"/>
                <a:cs typeface="Lucida Sans Unicode"/>
              </a:rPr>
              <a:t>Silva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150">
                <a:latin typeface="Lucida Sans Unicode"/>
                <a:cs typeface="Lucida Sans Unicode"/>
              </a:rPr>
              <a:t>e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35">
                <a:latin typeface="Lucida Sans Unicode"/>
                <a:cs typeface="Lucida Sans Unicode"/>
              </a:rPr>
              <a:t>Maria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150">
                <a:latin typeface="Lucida Sans Unicode"/>
                <a:cs typeface="Lucida Sans Unicode"/>
              </a:rPr>
              <a:t>da</a:t>
            </a:r>
            <a:r>
              <a:rPr dirty="0" sz="1650" spc="-75">
                <a:latin typeface="Lucida Sans Unicode"/>
                <a:cs typeface="Lucida Sans Unicode"/>
              </a:rPr>
              <a:t> </a:t>
            </a:r>
            <a:r>
              <a:rPr dirty="0" sz="1650" spc="-25">
                <a:latin typeface="Lucida Sans Unicode"/>
                <a:cs typeface="Lucida Sans Unicode"/>
              </a:rPr>
              <a:t>Silva</a:t>
            </a:r>
            <a:endParaRPr sz="1650">
              <a:latin typeface="Lucida Sans Unicode"/>
              <a:cs typeface="Lucida Sans Unicode"/>
            </a:endParaRPr>
          </a:p>
          <a:p>
            <a:pPr lvl="1" marL="496570" indent="-144145">
              <a:lnSpc>
                <a:spcPct val="100000"/>
              </a:lnSpc>
              <a:spcBef>
                <a:spcPts val="1370"/>
              </a:spcBef>
              <a:buFont typeface="Yu Gothic UI"/>
              <a:buChar char="▪"/>
              <a:tabLst>
                <a:tab pos="496570" algn="l"/>
              </a:tabLst>
            </a:pPr>
            <a:r>
              <a:rPr dirty="0" sz="1500" spc="45">
                <a:latin typeface="Lucida Sans Unicode"/>
                <a:cs typeface="Lucida Sans Unicode"/>
              </a:rPr>
              <a:t>casados</a:t>
            </a:r>
            <a:r>
              <a:rPr dirty="0" sz="1500" spc="-75">
                <a:latin typeface="Lucida Sans Unicode"/>
                <a:cs typeface="Lucida Sans Unicode"/>
              </a:rPr>
              <a:t> </a:t>
            </a:r>
            <a:r>
              <a:rPr dirty="0" sz="1500" spc="70">
                <a:latin typeface="Lucida Sans Unicode"/>
                <a:cs typeface="Lucida Sans Unicode"/>
              </a:rPr>
              <a:t>em</a:t>
            </a:r>
            <a:r>
              <a:rPr dirty="0" sz="1500" spc="-70">
                <a:latin typeface="Lucida Sans Unicode"/>
                <a:cs typeface="Lucida Sans Unicode"/>
              </a:rPr>
              <a:t> </a:t>
            </a:r>
            <a:r>
              <a:rPr dirty="0" sz="1500" spc="55">
                <a:latin typeface="Lucida Sans Unicode"/>
                <a:cs typeface="Lucida Sans Unicode"/>
              </a:rPr>
              <a:t>comunhão</a:t>
            </a:r>
            <a:r>
              <a:rPr dirty="0" sz="1500" spc="-75">
                <a:latin typeface="Lucida Sans Unicode"/>
                <a:cs typeface="Lucida Sans Unicode"/>
              </a:rPr>
              <a:t> </a:t>
            </a:r>
            <a:r>
              <a:rPr dirty="0" sz="1500" spc="30">
                <a:latin typeface="Lucida Sans Unicode"/>
                <a:cs typeface="Lucida Sans Unicode"/>
              </a:rPr>
              <a:t>parcial</a:t>
            </a:r>
            <a:r>
              <a:rPr dirty="0" sz="1500" spc="-70">
                <a:latin typeface="Lucida Sans Unicode"/>
                <a:cs typeface="Lucida Sans Unicode"/>
              </a:rPr>
              <a:t> </a:t>
            </a:r>
            <a:r>
              <a:rPr dirty="0" sz="1500" spc="105">
                <a:latin typeface="Lucida Sans Unicode"/>
                <a:cs typeface="Lucida Sans Unicode"/>
              </a:rPr>
              <a:t>de</a:t>
            </a:r>
            <a:r>
              <a:rPr dirty="0" sz="1500" spc="-75">
                <a:latin typeface="Lucida Sans Unicode"/>
                <a:cs typeface="Lucida Sans Unicode"/>
              </a:rPr>
              <a:t> </a:t>
            </a:r>
            <a:r>
              <a:rPr dirty="0" sz="1500" spc="-5">
                <a:latin typeface="Lucida Sans Unicode"/>
                <a:cs typeface="Lucida Sans Unicode"/>
              </a:rPr>
              <a:t>bens</a:t>
            </a:r>
            <a:endParaRPr sz="1500">
              <a:latin typeface="Lucida Sans Unicode"/>
              <a:cs typeface="Lucida Sans Unicode"/>
            </a:endParaRPr>
          </a:p>
          <a:p>
            <a:pPr lvl="1" marL="496570" indent="-144145">
              <a:lnSpc>
                <a:spcPct val="100000"/>
              </a:lnSpc>
              <a:spcBef>
                <a:spcPts val="1275"/>
              </a:spcBef>
              <a:buFont typeface="Yu Gothic UI"/>
              <a:buChar char="▪"/>
              <a:tabLst>
                <a:tab pos="496570" algn="l"/>
              </a:tabLst>
            </a:pPr>
            <a:r>
              <a:rPr dirty="0" sz="1500" spc="-20">
                <a:latin typeface="Lucida Sans Unicode"/>
                <a:cs typeface="Lucida Sans Unicode"/>
              </a:rPr>
              <a:t>residem</a:t>
            </a:r>
            <a:r>
              <a:rPr dirty="0" sz="1500" spc="-70">
                <a:latin typeface="Lucida Sans Unicode"/>
                <a:cs typeface="Lucida Sans Unicode"/>
              </a:rPr>
              <a:t> </a:t>
            </a:r>
            <a:r>
              <a:rPr dirty="0" sz="1500" spc="85">
                <a:latin typeface="Lucida Sans Unicode"/>
                <a:cs typeface="Lucida Sans Unicode"/>
              </a:rPr>
              <a:t>na</a:t>
            </a:r>
            <a:r>
              <a:rPr dirty="0" sz="1500" spc="-70">
                <a:latin typeface="Lucida Sans Unicode"/>
                <a:cs typeface="Lucida Sans Unicode"/>
              </a:rPr>
              <a:t> </a:t>
            </a:r>
            <a:r>
              <a:rPr dirty="0" sz="1500" spc="90">
                <a:latin typeface="Lucida Sans Unicode"/>
                <a:cs typeface="Lucida Sans Unicode"/>
              </a:rPr>
              <a:t>cidade</a:t>
            </a:r>
            <a:r>
              <a:rPr dirty="0" sz="1500" spc="-70">
                <a:latin typeface="Lucida Sans Unicode"/>
                <a:cs typeface="Lucida Sans Unicode"/>
              </a:rPr>
              <a:t> </a:t>
            </a:r>
            <a:r>
              <a:rPr dirty="0" sz="1500" spc="65">
                <a:latin typeface="Lucida Sans Unicode"/>
                <a:cs typeface="Lucida Sans Unicode"/>
              </a:rPr>
              <a:t>do</a:t>
            </a:r>
            <a:r>
              <a:rPr dirty="0" sz="1500" spc="-70">
                <a:latin typeface="Lucida Sans Unicode"/>
                <a:cs typeface="Lucida Sans Unicode"/>
              </a:rPr>
              <a:t> </a:t>
            </a:r>
            <a:r>
              <a:rPr dirty="0" sz="1500" spc="-45">
                <a:latin typeface="Lucida Sans Unicode"/>
                <a:cs typeface="Lucida Sans Unicode"/>
              </a:rPr>
              <a:t>Rio</a:t>
            </a:r>
            <a:r>
              <a:rPr dirty="0" sz="1500" spc="-70">
                <a:latin typeface="Lucida Sans Unicode"/>
                <a:cs typeface="Lucida Sans Unicode"/>
              </a:rPr>
              <a:t> </a:t>
            </a:r>
            <a:r>
              <a:rPr dirty="0" sz="1500" spc="105">
                <a:latin typeface="Lucida Sans Unicode"/>
                <a:cs typeface="Lucida Sans Unicode"/>
              </a:rPr>
              <a:t>de</a:t>
            </a:r>
            <a:r>
              <a:rPr dirty="0" sz="1500" spc="-70">
                <a:latin typeface="Lucida Sans Unicode"/>
                <a:cs typeface="Lucida Sans Unicode"/>
              </a:rPr>
              <a:t> </a:t>
            </a:r>
            <a:r>
              <a:rPr dirty="0" sz="1500" spc="35">
                <a:latin typeface="Lucida Sans Unicode"/>
                <a:cs typeface="Lucida Sans Unicode"/>
              </a:rPr>
              <a:t>Janeiro/RJ</a:t>
            </a:r>
            <a:endParaRPr sz="1500">
              <a:latin typeface="Lucida Sans Unicode"/>
              <a:cs typeface="Lucida Sans Unicode"/>
            </a:endParaRPr>
          </a:p>
          <a:p>
            <a:pPr lvl="1" marL="496570" indent="-144145">
              <a:lnSpc>
                <a:spcPct val="100000"/>
              </a:lnSpc>
              <a:spcBef>
                <a:spcPts val="1275"/>
              </a:spcBef>
              <a:buFont typeface="Yu Gothic UI"/>
              <a:buChar char="▪"/>
              <a:tabLst>
                <a:tab pos="496570" algn="l"/>
              </a:tabLst>
            </a:pPr>
            <a:r>
              <a:rPr dirty="0" sz="1500" spc="25">
                <a:latin typeface="Lucida Sans Unicode"/>
                <a:cs typeface="Lucida Sans Unicode"/>
              </a:rPr>
              <a:t>têm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50">
                <a:latin typeface="Lucida Sans Unicode"/>
                <a:cs typeface="Lucida Sans Unicode"/>
              </a:rPr>
              <a:t>dois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85">
                <a:latin typeface="Lucida Sans Unicode"/>
                <a:cs typeface="Lucida Sans Unicode"/>
              </a:rPr>
              <a:t>filhos,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25">
                <a:latin typeface="Lucida Sans Unicode"/>
                <a:cs typeface="Lucida Sans Unicode"/>
              </a:rPr>
              <a:t>ambos</a:t>
            </a:r>
            <a:r>
              <a:rPr dirty="0" sz="1500" spc="-60">
                <a:latin typeface="Lucida Sans Unicode"/>
                <a:cs typeface="Lucida Sans Unicode"/>
              </a:rPr>
              <a:t> </a:t>
            </a:r>
            <a:r>
              <a:rPr dirty="0" sz="1500" spc="-20">
                <a:latin typeface="Lucida Sans Unicode"/>
                <a:cs typeface="Lucida Sans Unicode"/>
              </a:rPr>
              <a:t>maiores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105">
                <a:latin typeface="Lucida Sans Unicode"/>
                <a:cs typeface="Lucida Sans Unicode"/>
              </a:rPr>
              <a:t>de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45">
                <a:latin typeface="Lucida Sans Unicode"/>
                <a:cs typeface="Lucida Sans Unicode"/>
              </a:rPr>
              <a:t>idade:</a:t>
            </a:r>
            <a:endParaRPr sz="1500">
              <a:latin typeface="Lucida Sans Unicode"/>
              <a:cs typeface="Lucida Sans Unicode"/>
            </a:endParaRPr>
          </a:p>
          <a:p>
            <a:pPr lvl="2" marL="839469" indent="-187960">
              <a:lnSpc>
                <a:spcPct val="100000"/>
              </a:lnSpc>
              <a:spcBef>
                <a:spcPts val="1280"/>
              </a:spcBef>
              <a:buSzPct val="96296"/>
              <a:buFont typeface="Yu Gothic UI"/>
              <a:buChar char="□"/>
              <a:tabLst>
                <a:tab pos="839469" algn="l"/>
              </a:tabLst>
            </a:pPr>
            <a:r>
              <a:rPr dirty="0" sz="1350" spc="55">
                <a:latin typeface="Lucida Sans Unicode"/>
                <a:cs typeface="Lucida Sans Unicode"/>
              </a:rPr>
              <a:t>José</a:t>
            </a:r>
            <a:r>
              <a:rPr dirty="0" sz="1350" spc="-65">
                <a:latin typeface="Lucida Sans Unicode"/>
                <a:cs typeface="Lucida Sans Unicode"/>
              </a:rPr>
              <a:t> </a:t>
            </a:r>
            <a:r>
              <a:rPr dirty="0" sz="1350" spc="120">
                <a:latin typeface="Lucida Sans Unicode"/>
                <a:cs typeface="Lucida Sans Unicode"/>
              </a:rPr>
              <a:t>da</a:t>
            </a:r>
            <a:r>
              <a:rPr dirty="0" sz="1350" spc="-55">
                <a:latin typeface="Lucida Sans Unicode"/>
                <a:cs typeface="Lucida Sans Unicode"/>
              </a:rPr>
              <a:t> </a:t>
            </a:r>
            <a:r>
              <a:rPr dirty="0" sz="1350" spc="-20">
                <a:latin typeface="Lucida Sans Unicode"/>
                <a:cs typeface="Lucida Sans Unicode"/>
              </a:rPr>
              <a:t>Silva</a:t>
            </a:r>
            <a:r>
              <a:rPr dirty="0" sz="1350" spc="-60">
                <a:latin typeface="Lucida Sans Unicode"/>
                <a:cs typeface="Lucida Sans Unicode"/>
              </a:rPr>
              <a:t> </a:t>
            </a:r>
            <a:r>
              <a:rPr dirty="0" sz="1350" spc="-45">
                <a:latin typeface="Lucida Sans Unicode"/>
                <a:cs typeface="Lucida Sans Unicode"/>
              </a:rPr>
              <a:t>(solteiro,</a:t>
            </a:r>
            <a:r>
              <a:rPr dirty="0" sz="1350" spc="-55">
                <a:latin typeface="Lucida Sans Unicode"/>
                <a:cs typeface="Lucida Sans Unicode"/>
              </a:rPr>
              <a:t> </a:t>
            </a:r>
            <a:r>
              <a:rPr dirty="0" sz="1350" spc="-15">
                <a:latin typeface="Lucida Sans Unicode"/>
                <a:cs typeface="Lucida Sans Unicode"/>
              </a:rPr>
              <a:t>sem</a:t>
            </a:r>
            <a:r>
              <a:rPr dirty="0" sz="1350" spc="-55">
                <a:latin typeface="Lucida Sans Unicode"/>
                <a:cs typeface="Lucida Sans Unicode"/>
              </a:rPr>
              <a:t> </a:t>
            </a:r>
            <a:r>
              <a:rPr dirty="0" sz="1350" spc="-60">
                <a:latin typeface="Lucida Sans Unicode"/>
                <a:cs typeface="Lucida Sans Unicode"/>
              </a:rPr>
              <a:t>filhos)</a:t>
            </a:r>
            <a:endParaRPr sz="1350">
              <a:latin typeface="Lucida Sans Unicode"/>
              <a:cs typeface="Lucida Sans Unicode"/>
            </a:endParaRPr>
          </a:p>
          <a:p>
            <a:pPr lvl="2" marL="839469" indent="-187960">
              <a:lnSpc>
                <a:spcPct val="100000"/>
              </a:lnSpc>
              <a:spcBef>
                <a:spcPts val="1185"/>
              </a:spcBef>
              <a:buSzPct val="96296"/>
              <a:buFont typeface="Yu Gothic UI"/>
              <a:buChar char="□"/>
              <a:tabLst>
                <a:tab pos="839469" algn="l"/>
              </a:tabLst>
            </a:pPr>
            <a:r>
              <a:rPr dirty="0" sz="1350" spc="40">
                <a:latin typeface="Lucida Sans Unicode"/>
                <a:cs typeface="Lucida Sans Unicode"/>
              </a:rPr>
              <a:t>Mariana</a:t>
            </a:r>
            <a:r>
              <a:rPr dirty="0" sz="1350" spc="-75">
                <a:latin typeface="Lucida Sans Unicode"/>
                <a:cs typeface="Lucida Sans Unicode"/>
              </a:rPr>
              <a:t> </a:t>
            </a:r>
            <a:r>
              <a:rPr dirty="0" sz="1350" spc="120">
                <a:latin typeface="Lucida Sans Unicode"/>
                <a:cs typeface="Lucida Sans Unicode"/>
              </a:rPr>
              <a:t>da</a:t>
            </a:r>
            <a:r>
              <a:rPr dirty="0" sz="1350" spc="-70">
                <a:latin typeface="Lucida Sans Unicode"/>
                <a:cs typeface="Lucida Sans Unicode"/>
              </a:rPr>
              <a:t> </a:t>
            </a:r>
            <a:r>
              <a:rPr dirty="0" sz="1350" spc="-30">
                <a:latin typeface="Lucida Sans Unicode"/>
                <a:cs typeface="Lucida Sans Unicode"/>
              </a:rPr>
              <a:t>Silva:</a:t>
            </a:r>
            <a:endParaRPr sz="1350">
              <a:latin typeface="Lucida Sans Unicode"/>
              <a:cs typeface="Lucida Sans Unicode"/>
            </a:endParaRPr>
          </a:p>
          <a:p>
            <a:pPr lvl="3" marL="1182370" indent="-227965">
              <a:lnSpc>
                <a:spcPct val="100000"/>
              </a:lnSpc>
              <a:spcBef>
                <a:spcPts val="1190"/>
              </a:spcBef>
              <a:buFont typeface="Yu Gothic UI"/>
              <a:buChar char="❖"/>
              <a:tabLst>
                <a:tab pos="1182370" algn="l"/>
              </a:tabLst>
            </a:pPr>
            <a:r>
              <a:rPr dirty="0" sz="1200" spc="85">
                <a:latin typeface="Lucida Sans Unicode"/>
                <a:cs typeface="Lucida Sans Unicode"/>
              </a:rPr>
              <a:t>casada</a:t>
            </a:r>
            <a:r>
              <a:rPr dirty="0" sz="1200" spc="-55">
                <a:latin typeface="Lucida Sans Unicode"/>
                <a:cs typeface="Lucida Sans Unicode"/>
              </a:rPr>
              <a:t> </a:t>
            </a:r>
            <a:r>
              <a:rPr dirty="0" sz="1200" spc="55">
                <a:latin typeface="Lucida Sans Unicode"/>
                <a:cs typeface="Lucida Sans Unicode"/>
              </a:rPr>
              <a:t>em</a:t>
            </a:r>
            <a:r>
              <a:rPr dirty="0" sz="1200" spc="-50">
                <a:latin typeface="Lucida Sans Unicode"/>
                <a:cs typeface="Lucida Sans Unicode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regime</a:t>
            </a:r>
            <a:r>
              <a:rPr dirty="0" sz="1200" spc="-50">
                <a:latin typeface="Lucida Sans Unicode"/>
                <a:cs typeface="Lucida Sans Unicode"/>
              </a:rPr>
              <a:t> </a:t>
            </a:r>
            <a:r>
              <a:rPr dirty="0" sz="1200" spc="85">
                <a:latin typeface="Lucida Sans Unicode"/>
                <a:cs typeface="Lucida Sans Unicode"/>
              </a:rPr>
              <a:t>de</a:t>
            </a:r>
            <a:r>
              <a:rPr dirty="0" sz="1200" spc="-50">
                <a:latin typeface="Lucida Sans Unicode"/>
                <a:cs typeface="Lucida Sans Unicode"/>
              </a:rPr>
              <a:t> </a:t>
            </a:r>
            <a:r>
              <a:rPr dirty="0" sz="1200" spc="40">
                <a:latin typeface="Lucida Sans Unicode"/>
                <a:cs typeface="Lucida Sans Unicode"/>
              </a:rPr>
              <a:t>comunhão</a:t>
            </a:r>
            <a:r>
              <a:rPr dirty="0" sz="1200" spc="-50">
                <a:latin typeface="Lucida Sans Unicode"/>
                <a:cs typeface="Lucida Sans Unicode"/>
              </a:rPr>
              <a:t> </a:t>
            </a:r>
            <a:r>
              <a:rPr dirty="0" sz="1200" spc="20">
                <a:latin typeface="Lucida Sans Unicode"/>
                <a:cs typeface="Lucida Sans Unicode"/>
              </a:rPr>
              <a:t>parcial</a:t>
            </a:r>
            <a:r>
              <a:rPr dirty="0" sz="1200" spc="-45">
                <a:latin typeface="Lucida Sans Unicode"/>
                <a:cs typeface="Lucida Sans Unicode"/>
              </a:rPr>
              <a:t> </a:t>
            </a:r>
            <a:r>
              <a:rPr dirty="0" sz="1200" spc="85">
                <a:latin typeface="Lucida Sans Unicode"/>
                <a:cs typeface="Lucida Sans Unicode"/>
              </a:rPr>
              <a:t>de</a:t>
            </a:r>
            <a:r>
              <a:rPr dirty="0" sz="1200" spc="-45">
                <a:latin typeface="Lucida Sans Unicode"/>
                <a:cs typeface="Lucida Sans Unicode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bens</a:t>
            </a:r>
            <a:r>
              <a:rPr dirty="0" sz="1200" spc="-50">
                <a:latin typeface="Lucida Sans Unicode"/>
                <a:cs typeface="Lucida Sans Unicode"/>
              </a:rPr>
              <a:t> </a:t>
            </a:r>
            <a:r>
              <a:rPr dirty="0" sz="1200" spc="65">
                <a:latin typeface="Lucida Sans Unicode"/>
                <a:cs typeface="Lucida Sans Unicode"/>
              </a:rPr>
              <a:t>com</a:t>
            </a:r>
            <a:r>
              <a:rPr dirty="0" sz="1200" spc="-50">
                <a:latin typeface="Lucida Sans Unicode"/>
                <a:cs typeface="Lucida Sans Unicode"/>
              </a:rPr>
              <a:t> </a:t>
            </a:r>
            <a:r>
              <a:rPr dirty="0" sz="1200" spc="5">
                <a:latin typeface="Lucida Sans Unicode"/>
                <a:cs typeface="Lucida Sans Unicode"/>
              </a:rPr>
              <a:t>Lucas</a:t>
            </a:r>
            <a:endParaRPr sz="1200">
              <a:latin typeface="Lucida Sans Unicode"/>
              <a:cs typeface="Lucida Sans Unicode"/>
            </a:endParaRPr>
          </a:p>
          <a:p>
            <a:pPr lvl="3" marL="1182370" indent="-227965">
              <a:lnSpc>
                <a:spcPct val="100000"/>
              </a:lnSpc>
              <a:spcBef>
                <a:spcPts val="1095"/>
              </a:spcBef>
              <a:buFont typeface="Yu Gothic UI"/>
              <a:buChar char="❖"/>
              <a:tabLst>
                <a:tab pos="1182370" algn="l"/>
              </a:tabLst>
            </a:pPr>
            <a:r>
              <a:rPr dirty="0" sz="1200" spc="20">
                <a:latin typeface="Lucida Sans Unicode"/>
                <a:cs typeface="Lucida Sans Unicode"/>
              </a:rPr>
              <a:t>têm</a:t>
            </a:r>
            <a:r>
              <a:rPr dirty="0" sz="1200" spc="-55">
                <a:latin typeface="Lucida Sans Unicode"/>
                <a:cs typeface="Lucida Sans Unicode"/>
              </a:rPr>
              <a:t> </a:t>
            </a:r>
            <a:r>
              <a:rPr dirty="0" sz="1200" spc="-10">
                <a:latin typeface="Lucida Sans Unicode"/>
                <a:cs typeface="Lucida Sans Unicode"/>
              </a:rPr>
              <a:t>um</a:t>
            </a:r>
            <a:r>
              <a:rPr dirty="0" sz="1200" spc="-50">
                <a:latin typeface="Lucida Sans Unicode"/>
                <a:cs typeface="Lucida Sans Unicode"/>
              </a:rPr>
              <a:t> </a:t>
            </a:r>
            <a:r>
              <a:rPr dirty="0" sz="1200" spc="-55">
                <a:latin typeface="Lucida Sans Unicode"/>
                <a:cs typeface="Lucida Sans Unicode"/>
              </a:rPr>
              <a:t>filho </a:t>
            </a:r>
            <a:r>
              <a:rPr dirty="0" sz="1200">
                <a:latin typeface="Lucida Sans Unicode"/>
                <a:cs typeface="Lucida Sans Unicode"/>
              </a:rPr>
              <a:t>neste</a:t>
            </a:r>
            <a:r>
              <a:rPr dirty="0" sz="1200" spc="-50">
                <a:latin typeface="Lucida Sans Unicode"/>
                <a:cs typeface="Lucida Sans Unicode"/>
              </a:rPr>
              <a:t> </a:t>
            </a:r>
            <a:r>
              <a:rPr dirty="0" sz="1200" spc="30">
                <a:latin typeface="Lucida Sans Unicode"/>
                <a:cs typeface="Lucida Sans Unicode"/>
              </a:rPr>
              <a:t>casamento,</a:t>
            </a:r>
            <a:r>
              <a:rPr dirty="0" sz="1200" spc="-55">
                <a:latin typeface="Lucida Sans Unicode"/>
                <a:cs typeface="Lucida Sans Unicode"/>
              </a:rPr>
              <a:t> </a:t>
            </a:r>
            <a:r>
              <a:rPr dirty="0" sz="1200" spc="10">
                <a:latin typeface="Lucida Sans Unicode"/>
                <a:cs typeface="Lucida Sans Unicode"/>
              </a:rPr>
              <a:t>Marcos,</a:t>
            </a:r>
            <a:r>
              <a:rPr dirty="0" sz="1200" spc="-50">
                <a:latin typeface="Lucida Sans Unicode"/>
                <a:cs typeface="Lucida Sans Unicode"/>
              </a:rPr>
              <a:t> </a:t>
            </a:r>
            <a:r>
              <a:rPr dirty="0" sz="1200" spc="85">
                <a:latin typeface="Lucida Sans Unicode"/>
                <a:cs typeface="Lucida Sans Unicode"/>
              </a:rPr>
              <a:t>de</a:t>
            </a:r>
            <a:r>
              <a:rPr dirty="0" sz="1200" spc="-50">
                <a:latin typeface="Lucida Sans Unicode"/>
                <a:cs typeface="Lucida Sans Unicode"/>
              </a:rPr>
              <a:t> </a:t>
            </a:r>
            <a:r>
              <a:rPr dirty="0" sz="1200" spc="-100">
                <a:latin typeface="Lucida Sans Unicode"/>
                <a:cs typeface="Lucida Sans Unicode"/>
              </a:rPr>
              <a:t>16</a:t>
            </a:r>
            <a:r>
              <a:rPr dirty="0" sz="1200" spc="-45">
                <a:latin typeface="Lucida Sans Unicode"/>
                <a:cs typeface="Lucida Sans Unicode"/>
              </a:rPr>
              <a:t> </a:t>
            </a:r>
            <a:r>
              <a:rPr dirty="0" sz="1200" spc="5">
                <a:latin typeface="Lucida Sans Unicode"/>
                <a:cs typeface="Lucida Sans Unicode"/>
              </a:rPr>
              <a:t>anos</a:t>
            </a:r>
            <a:r>
              <a:rPr dirty="0" sz="1200" spc="-50">
                <a:latin typeface="Lucida Sans Unicode"/>
                <a:cs typeface="Lucida Sans Unicode"/>
              </a:rPr>
              <a:t> </a:t>
            </a:r>
            <a:r>
              <a:rPr dirty="0" sz="1200" spc="85">
                <a:latin typeface="Lucida Sans Unicode"/>
                <a:cs typeface="Lucida Sans Unicode"/>
              </a:rPr>
              <a:t>de</a:t>
            </a:r>
            <a:r>
              <a:rPr dirty="0" sz="1200" spc="-45">
                <a:latin typeface="Lucida Sans Unicode"/>
                <a:cs typeface="Lucida Sans Unicode"/>
              </a:rPr>
              <a:t> </a:t>
            </a:r>
            <a:r>
              <a:rPr dirty="0" sz="1200" spc="50">
                <a:latin typeface="Lucida Sans Unicode"/>
                <a:cs typeface="Lucida Sans Unicode"/>
              </a:rPr>
              <a:t>idade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6377" y="1355559"/>
            <a:ext cx="5508625" cy="1305560"/>
          </a:xfrm>
          <a:prstGeom prst="rect"/>
        </p:spPr>
        <p:txBody>
          <a:bodyPr wrap="square" lIns="0" tIns="64135" rIns="0" bIns="0" rtlCol="0" vert="horz">
            <a:spAutoFit/>
          </a:bodyPr>
          <a:lstStyle/>
          <a:p>
            <a:pPr algn="r" marL="12700" marR="7620" indent="411480">
              <a:lnSpc>
                <a:spcPts val="3240"/>
              </a:lnSpc>
              <a:spcBef>
                <a:spcPts val="505"/>
              </a:spcBef>
            </a:pPr>
            <a:r>
              <a:rPr dirty="0" spc="70"/>
              <a:t>MODELO</a:t>
            </a:r>
            <a:r>
              <a:rPr dirty="0" spc="-155"/>
              <a:t> </a:t>
            </a:r>
            <a:r>
              <a:rPr dirty="0" spc="-20"/>
              <a:t>DE</a:t>
            </a:r>
            <a:r>
              <a:rPr dirty="0" spc="-110"/>
              <a:t> </a:t>
            </a:r>
            <a:r>
              <a:rPr dirty="0" spc="-30">
                <a:solidFill>
                  <a:srgbClr val="ECBD31"/>
                </a:solidFill>
              </a:rPr>
              <a:t>DUAS</a:t>
            </a:r>
            <a:r>
              <a:rPr dirty="0" spc="-150">
                <a:solidFill>
                  <a:srgbClr val="ECBD31"/>
                </a:solidFill>
              </a:rPr>
              <a:t> </a:t>
            </a:r>
            <a:r>
              <a:rPr dirty="0" spc="-30">
                <a:solidFill>
                  <a:srgbClr val="ECBD31"/>
                </a:solidFill>
              </a:rPr>
              <a:t>CÉLULAS </a:t>
            </a:r>
            <a:r>
              <a:rPr dirty="0" spc="-935">
                <a:solidFill>
                  <a:srgbClr val="ECBD31"/>
                </a:solidFill>
              </a:rPr>
              <a:t> </a:t>
            </a:r>
            <a:r>
              <a:rPr dirty="0" spc="260"/>
              <a:t>COM</a:t>
            </a:r>
            <a:r>
              <a:rPr dirty="0" spc="-135"/>
              <a:t> </a:t>
            </a:r>
            <a:r>
              <a:rPr dirty="0" spc="25"/>
              <a:t>DOMICÍLIO</a:t>
            </a:r>
            <a:r>
              <a:rPr dirty="0" spc="-125"/>
              <a:t> </a:t>
            </a:r>
            <a:r>
              <a:rPr dirty="0" spc="-40"/>
              <a:t>FISCAL</a:t>
            </a:r>
            <a:r>
              <a:rPr dirty="0" spc="-135"/>
              <a:t> </a:t>
            </a:r>
            <a:r>
              <a:rPr dirty="0" spc="-10"/>
              <a:t>MAIS</a:t>
            </a:r>
          </a:p>
          <a:p>
            <a:pPr algn="r" marR="5080">
              <a:lnSpc>
                <a:spcPts val="3190"/>
              </a:lnSpc>
            </a:pPr>
            <a:r>
              <a:rPr dirty="0" spc="80"/>
              <a:t>VANTAJOSO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9883" y="3510713"/>
            <a:ext cx="5909310" cy="4949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4150" marR="440055" indent="-146050">
              <a:lnSpc>
                <a:spcPct val="105200"/>
              </a:lnSpc>
              <a:spcBef>
                <a:spcPts val="100"/>
              </a:spcBef>
              <a:buSzPct val="96428"/>
              <a:buFont typeface="Arial MT"/>
              <a:buChar char="•"/>
              <a:tabLst>
                <a:tab pos="184150" algn="l"/>
              </a:tabLst>
            </a:pPr>
            <a:r>
              <a:rPr dirty="0" sz="1400" spc="-15">
                <a:solidFill>
                  <a:srgbClr val="FF0000"/>
                </a:solidFill>
                <a:latin typeface="Lucida Sans Unicode"/>
                <a:cs typeface="Lucida Sans Unicode"/>
              </a:rPr>
              <a:t>Passo</a:t>
            </a:r>
            <a:r>
              <a:rPr dirty="0" sz="1400" spc="-6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85">
                <a:solidFill>
                  <a:srgbClr val="FF0000"/>
                </a:solidFill>
                <a:latin typeface="Lucida Sans Unicode"/>
                <a:cs typeface="Lucida Sans Unicode"/>
              </a:rPr>
              <a:t>1:</a:t>
            </a:r>
            <a:r>
              <a:rPr dirty="0" sz="1400" spc="-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40">
                <a:latin typeface="Lucida Sans Unicode"/>
                <a:cs typeface="Lucida Sans Unicode"/>
              </a:rPr>
              <a:t>constituímos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80">
                <a:latin typeface="Lucida Sans Unicode"/>
                <a:cs typeface="Lucida Sans Unicode"/>
              </a:rPr>
              <a:t>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10">
                <a:latin typeface="Lucida Sans Unicode"/>
                <a:cs typeface="Lucida Sans Unicode"/>
              </a:rPr>
              <a:t>Pessoa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30">
                <a:latin typeface="Lucida Sans Unicode"/>
                <a:cs typeface="Lucida Sans Unicode"/>
              </a:rPr>
              <a:t>Jurídica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60">
                <a:latin typeface="Lucida Sans Unicode"/>
                <a:cs typeface="Lucida Sans Unicode"/>
              </a:rPr>
              <a:t>que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5">
                <a:latin typeface="Lucida Sans Unicode"/>
                <a:cs typeface="Lucida Sans Unicode"/>
              </a:rPr>
              <a:t>funcionará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70">
                <a:latin typeface="Lucida Sans Unicode"/>
                <a:cs typeface="Lucida Sans Unicode"/>
              </a:rPr>
              <a:t>como </a:t>
            </a:r>
            <a:r>
              <a:rPr dirty="0" sz="1400" spc="-430">
                <a:latin typeface="Lucida Sans Unicode"/>
                <a:cs typeface="Lucida Sans Unicode"/>
              </a:rPr>
              <a:t> </a:t>
            </a:r>
            <a:r>
              <a:rPr dirty="0" sz="1400" spc="30">
                <a:solidFill>
                  <a:srgbClr val="ECBD31"/>
                </a:solidFill>
                <a:latin typeface="Lucida Sans Unicode"/>
                <a:cs typeface="Lucida Sans Unicode"/>
              </a:rPr>
              <a:t>Célula</a:t>
            </a:r>
            <a:r>
              <a:rPr dirty="0" sz="1400" spc="-65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10">
                <a:solidFill>
                  <a:srgbClr val="ECBD31"/>
                </a:solidFill>
                <a:latin typeface="Lucida Sans Unicode"/>
                <a:cs typeface="Lucida Sans Unicode"/>
              </a:rPr>
              <a:t>Cofre</a:t>
            </a:r>
            <a:r>
              <a:rPr dirty="0" sz="1400" spc="10">
                <a:latin typeface="Lucida Sans Unicode"/>
                <a:cs typeface="Lucida Sans Unicode"/>
              </a:rPr>
              <a:t>.</a:t>
            </a:r>
            <a:endParaRPr sz="1400">
              <a:latin typeface="Lucida Sans Unicode"/>
              <a:cs typeface="Lucida Sans Unicode"/>
            </a:endParaRPr>
          </a:p>
          <a:p>
            <a:pPr marL="184150" marR="5080" indent="-146050">
              <a:lnSpc>
                <a:spcPct val="105200"/>
              </a:lnSpc>
              <a:spcBef>
                <a:spcPts val="750"/>
              </a:spcBef>
              <a:buSzPct val="96428"/>
              <a:buFont typeface="Arial MT"/>
              <a:buChar char="•"/>
              <a:tabLst>
                <a:tab pos="184150" algn="l"/>
              </a:tabLst>
            </a:pPr>
            <a:r>
              <a:rPr dirty="0" sz="1400" spc="-15">
                <a:solidFill>
                  <a:srgbClr val="FF0000"/>
                </a:solidFill>
                <a:latin typeface="Lucida Sans Unicode"/>
                <a:cs typeface="Lucida Sans Unicode"/>
              </a:rPr>
              <a:t>Passo</a:t>
            </a:r>
            <a:r>
              <a:rPr dirty="0" sz="1400" spc="-5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85">
                <a:solidFill>
                  <a:srgbClr val="FF0000"/>
                </a:solidFill>
                <a:latin typeface="Lucida Sans Unicode"/>
                <a:cs typeface="Lucida Sans Unicode"/>
              </a:rPr>
              <a:t>2:</a:t>
            </a:r>
            <a:r>
              <a:rPr dirty="0" sz="1400" spc="-4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30">
                <a:latin typeface="Lucida Sans Unicode"/>
                <a:cs typeface="Lucida Sans Unicode"/>
              </a:rPr>
              <a:t>realizamos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180">
                <a:latin typeface="Lucida Sans Unicode"/>
                <a:cs typeface="Lucida Sans Unicode"/>
              </a:rPr>
              <a:t>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transferência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do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15">
                <a:latin typeface="Lucida Sans Unicode"/>
                <a:cs typeface="Lucida Sans Unicode"/>
              </a:rPr>
              <a:t>patrimônio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125">
                <a:latin typeface="Lucida Sans Unicode"/>
                <a:cs typeface="Lucida Sans Unicode"/>
              </a:rPr>
              <a:t>da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0">
                <a:latin typeface="Lucida Sans Unicode"/>
                <a:cs typeface="Lucida Sans Unicode"/>
              </a:rPr>
              <a:t>Pessoa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25">
                <a:latin typeface="Lucida Sans Unicode"/>
                <a:cs typeface="Lucida Sans Unicode"/>
              </a:rPr>
              <a:t>Física </a:t>
            </a:r>
            <a:r>
              <a:rPr dirty="0" sz="1400" spc="-425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par</a:t>
            </a:r>
            <a:r>
              <a:rPr dirty="0" sz="1400" spc="75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dentr</a:t>
            </a:r>
            <a:r>
              <a:rPr dirty="0" sz="1400" spc="10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35">
                <a:latin typeface="Lucida Sans Unicode"/>
                <a:cs typeface="Lucida Sans Unicode"/>
              </a:rPr>
              <a:t>d</a:t>
            </a:r>
            <a:r>
              <a:rPr dirty="0" sz="1400" spc="120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0">
                <a:latin typeface="Lucida Sans Unicode"/>
                <a:cs typeface="Lucida Sans Unicode"/>
              </a:rPr>
              <a:t>Pesso</a:t>
            </a:r>
            <a:r>
              <a:rPr dirty="0" sz="1400" spc="15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25">
                <a:latin typeface="Lucida Sans Unicode"/>
                <a:cs typeface="Lucida Sans Unicode"/>
              </a:rPr>
              <a:t>Jurídic</a:t>
            </a:r>
            <a:r>
              <a:rPr dirty="0" sz="1400" spc="40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adotand</a:t>
            </a:r>
            <a:r>
              <a:rPr dirty="0" sz="1400" spc="75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70">
                <a:latin typeface="Lucida Sans Unicode"/>
                <a:cs typeface="Lucida Sans Unicode"/>
              </a:rPr>
              <a:t>o</a:t>
            </a:r>
            <a:r>
              <a:rPr dirty="0" sz="1400" spc="-55">
                <a:latin typeface="Lucida Sans Unicode"/>
                <a:cs typeface="Lucida Sans Unicode"/>
              </a:rPr>
              <a:t>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5">
                <a:latin typeface="Lucida Sans Unicode"/>
                <a:cs typeface="Lucida Sans Unicode"/>
              </a:rPr>
              <a:t>mecanismo</a:t>
            </a:r>
            <a:r>
              <a:rPr dirty="0" sz="1400" spc="5">
                <a:latin typeface="Lucida Sans Unicode"/>
                <a:cs typeface="Lucida Sans Unicode"/>
              </a:rPr>
              <a:t>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75">
                <a:latin typeface="Lucida Sans Unicode"/>
                <a:cs typeface="Lucida Sans Unicode"/>
              </a:rPr>
              <a:t>de  </a:t>
            </a:r>
            <a:r>
              <a:rPr dirty="0" sz="1400" spc="-10">
                <a:latin typeface="Lucida Sans Unicode"/>
                <a:cs typeface="Lucida Sans Unicode"/>
              </a:rPr>
              <a:t>maior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30">
                <a:solidFill>
                  <a:srgbClr val="ECBD31"/>
                </a:solidFill>
                <a:latin typeface="Lucida Sans Unicode"/>
                <a:cs typeface="Lucida Sans Unicode"/>
              </a:rPr>
              <a:t>eficiência</a:t>
            </a:r>
            <a:r>
              <a:rPr dirty="0" sz="1400" spc="-60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30">
                <a:solidFill>
                  <a:srgbClr val="ECBD31"/>
                </a:solidFill>
                <a:latin typeface="Lucida Sans Unicode"/>
                <a:cs typeface="Lucida Sans Unicode"/>
              </a:rPr>
              <a:t>tributária</a:t>
            </a:r>
            <a:r>
              <a:rPr dirty="0" sz="1400" spc="-30">
                <a:latin typeface="Lucida Sans Unicode"/>
                <a:cs typeface="Lucida Sans Unicode"/>
              </a:rPr>
              <a:t>.</a:t>
            </a:r>
            <a:endParaRPr sz="1400">
              <a:latin typeface="Lucida Sans Unicode"/>
              <a:cs typeface="Lucida Sans Unicode"/>
            </a:endParaRPr>
          </a:p>
          <a:p>
            <a:pPr marL="184150" marR="165735" indent="-146050">
              <a:lnSpc>
                <a:spcPct val="105200"/>
              </a:lnSpc>
              <a:spcBef>
                <a:spcPts val="745"/>
              </a:spcBef>
              <a:buSzPct val="96428"/>
              <a:buFont typeface="Arial MT"/>
              <a:buChar char="•"/>
              <a:tabLst>
                <a:tab pos="184150" algn="l"/>
              </a:tabLst>
            </a:pPr>
            <a:r>
              <a:rPr dirty="0" sz="1400" spc="-15">
                <a:solidFill>
                  <a:srgbClr val="FF0000"/>
                </a:solidFill>
                <a:latin typeface="Lucida Sans Unicode"/>
                <a:cs typeface="Lucida Sans Unicode"/>
              </a:rPr>
              <a:t>Passo</a:t>
            </a:r>
            <a:r>
              <a:rPr dirty="0" sz="1400" spc="-5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85">
                <a:solidFill>
                  <a:srgbClr val="FF0000"/>
                </a:solidFill>
                <a:latin typeface="Lucida Sans Unicode"/>
                <a:cs typeface="Lucida Sans Unicode"/>
              </a:rPr>
              <a:t>3:</a:t>
            </a:r>
            <a:r>
              <a:rPr dirty="0" sz="1400" spc="-4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alteramos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55">
                <a:latin typeface="Lucida Sans Unicode"/>
                <a:cs typeface="Lucida Sans Unicode"/>
              </a:rPr>
              <a:t>o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20">
                <a:solidFill>
                  <a:srgbClr val="ECBD31"/>
                </a:solidFill>
                <a:latin typeface="Lucida Sans Unicode"/>
                <a:cs typeface="Lucida Sans Unicode"/>
              </a:rPr>
              <a:t>domicílio</a:t>
            </a:r>
            <a:r>
              <a:rPr dirty="0" sz="1400" spc="-50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25">
                <a:solidFill>
                  <a:srgbClr val="ECBD31"/>
                </a:solidFill>
                <a:latin typeface="Lucida Sans Unicode"/>
                <a:cs typeface="Lucida Sans Unicode"/>
              </a:rPr>
              <a:t>fiscal</a:t>
            </a:r>
            <a:r>
              <a:rPr dirty="0" sz="1400" spc="-50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15">
                <a:latin typeface="Lucida Sans Unicode"/>
                <a:cs typeface="Lucida Sans Unicode"/>
              </a:rPr>
              <a:t>dos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10">
                <a:latin typeface="Lucida Sans Unicode"/>
                <a:cs typeface="Lucida Sans Unicode"/>
              </a:rPr>
              <a:t>clientes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para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10">
                <a:latin typeface="Lucida Sans Unicode"/>
                <a:cs typeface="Lucida Sans Unicode"/>
              </a:rPr>
              <a:t>um</a:t>
            </a:r>
            <a:r>
              <a:rPr dirty="0" sz="1400" spc="-50">
                <a:latin typeface="Lucida Sans Unicode"/>
                <a:cs typeface="Lucida Sans Unicode"/>
              </a:rPr>
              <a:t> </a:t>
            </a:r>
            <a:r>
              <a:rPr dirty="0" sz="1400" spc="10">
                <a:latin typeface="Lucida Sans Unicode"/>
                <a:cs typeface="Lucida Sans Unicode"/>
              </a:rPr>
              <a:t>Estado </a:t>
            </a:r>
            <a:r>
              <a:rPr dirty="0" sz="1400" spc="-430">
                <a:latin typeface="Lucida Sans Unicode"/>
                <a:cs typeface="Lucida Sans Unicode"/>
              </a:rPr>
              <a:t> </a:t>
            </a:r>
            <a:r>
              <a:rPr dirty="0" sz="1400" spc="-30">
                <a:latin typeface="Lucida Sans Unicode"/>
                <a:cs typeface="Lucida Sans Unicode"/>
              </a:rPr>
              <a:t>mais </a:t>
            </a:r>
            <a:r>
              <a:rPr dirty="0" sz="1400" spc="10">
                <a:latin typeface="Lucida Sans Unicode"/>
                <a:cs typeface="Lucida Sans Unicode"/>
              </a:rPr>
              <a:t>vantajoso </a:t>
            </a:r>
            <a:r>
              <a:rPr dirty="0" sz="1400" spc="130">
                <a:latin typeface="Lucida Sans Unicode"/>
                <a:cs typeface="Lucida Sans Unicode"/>
              </a:rPr>
              <a:t>e </a:t>
            </a:r>
            <a:r>
              <a:rPr dirty="0" sz="1400" spc="-40">
                <a:latin typeface="Lucida Sans Unicode"/>
                <a:cs typeface="Lucida Sans Unicode"/>
              </a:rPr>
              <a:t>constituímos </a:t>
            </a:r>
            <a:r>
              <a:rPr dirty="0" sz="1400" spc="180">
                <a:latin typeface="Lucida Sans Unicode"/>
                <a:cs typeface="Lucida Sans Unicode"/>
              </a:rPr>
              <a:t>a </a:t>
            </a:r>
            <a:r>
              <a:rPr dirty="0" sz="1400" spc="30">
                <a:latin typeface="Lucida Sans Unicode"/>
                <a:cs typeface="Lucida Sans Unicode"/>
              </a:rPr>
              <a:t>segunda </a:t>
            </a:r>
            <a:r>
              <a:rPr dirty="0" sz="1400" spc="10">
                <a:latin typeface="Lucida Sans Unicode"/>
                <a:cs typeface="Lucida Sans Unicode"/>
              </a:rPr>
              <a:t>Pessoa </a:t>
            </a:r>
            <a:r>
              <a:rPr dirty="0" sz="1400" spc="20">
                <a:latin typeface="Lucida Sans Unicode"/>
                <a:cs typeface="Lucida Sans Unicode"/>
              </a:rPr>
              <a:t>Jurídica, </a:t>
            </a:r>
            <a:r>
              <a:rPr dirty="0" sz="1400" spc="55">
                <a:latin typeface="Lucida Sans Unicode"/>
                <a:cs typeface="Lucida Sans Unicode"/>
              </a:rPr>
              <a:t>que </a:t>
            </a:r>
            <a:r>
              <a:rPr dirty="0" sz="1400" spc="60">
                <a:latin typeface="Lucida Sans Unicode"/>
                <a:cs typeface="Lucida Sans Unicode"/>
              </a:rPr>
              <a:t> </a:t>
            </a:r>
            <a:r>
              <a:rPr dirty="0" sz="1400" spc="15">
                <a:latin typeface="Lucida Sans Unicode"/>
                <a:cs typeface="Lucida Sans Unicode"/>
              </a:rPr>
              <a:t>funcionará </a:t>
            </a:r>
            <a:r>
              <a:rPr dirty="0" sz="1400" spc="75">
                <a:latin typeface="Lucida Sans Unicode"/>
                <a:cs typeface="Lucida Sans Unicode"/>
              </a:rPr>
              <a:t>como </a:t>
            </a:r>
            <a:r>
              <a:rPr dirty="0" sz="1400" spc="30">
                <a:solidFill>
                  <a:srgbClr val="ECBD31"/>
                </a:solidFill>
                <a:latin typeface="Lucida Sans Unicode"/>
                <a:cs typeface="Lucida Sans Unicode"/>
              </a:rPr>
              <a:t>Célula </a:t>
            </a:r>
            <a:r>
              <a:rPr dirty="0" sz="1400" spc="-30">
                <a:solidFill>
                  <a:srgbClr val="ECBD31"/>
                </a:solidFill>
                <a:latin typeface="Lucida Sans Unicode"/>
                <a:cs typeface="Lucida Sans Unicode"/>
              </a:rPr>
              <a:t>Destino </a:t>
            </a:r>
            <a:r>
              <a:rPr dirty="0" sz="1400" spc="130">
                <a:latin typeface="Lucida Sans Unicode"/>
                <a:cs typeface="Lucida Sans Unicode"/>
              </a:rPr>
              <a:t>e </a:t>
            </a:r>
            <a:r>
              <a:rPr dirty="0" sz="1400" spc="30">
                <a:latin typeface="Lucida Sans Unicode"/>
                <a:cs typeface="Lucida Sans Unicode"/>
              </a:rPr>
              <a:t>que, </a:t>
            </a:r>
            <a:r>
              <a:rPr dirty="0" sz="1400" spc="-10">
                <a:latin typeface="Lucida Sans Unicode"/>
                <a:cs typeface="Lucida Sans Unicode"/>
              </a:rPr>
              <a:t>por </a:t>
            </a:r>
            <a:r>
              <a:rPr dirty="0" sz="1400" spc="-5">
                <a:latin typeface="Lucida Sans Unicode"/>
                <a:cs typeface="Lucida Sans Unicode"/>
              </a:rPr>
              <a:t>sua </a:t>
            </a:r>
            <a:r>
              <a:rPr dirty="0" sz="1400" spc="-25">
                <a:latin typeface="Lucida Sans Unicode"/>
                <a:cs typeface="Lucida Sans Unicode"/>
              </a:rPr>
              <a:t>vez, </a:t>
            </a:r>
            <a:r>
              <a:rPr dirty="0" sz="1400" spc="130">
                <a:latin typeface="Lucida Sans Unicode"/>
                <a:cs typeface="Lucida Sans Unicode"/>
              </a:rPr>
              <a:t>é </a:t>
            </a:r>
            <a:r>
              <a:rPr dirty="0" sz="1400" spc="45">
                <a:latin typeface="Lucida Sans Unicode"/>
                <a:cs typeface="Lucida Sans Unicode"/>
              </a:rPr>
              <a:t>sediada </a:t>
            </a:r>
            <a:r>
              <a:rPr dirty="0" sz="1400" spc="-430">
                <a:latin typeface="Lucida Sans Unicode"/>
                <a:cs typeface="Lucida Sans Unicode"/>
              </a:rPr>
              <a:t> </a:t>
            </a:r>
            <a:r>
              <a:rPr dirty="0" sz="1400" spc="45">
                <a:latin typeface="Lucida Sans Unicode"/>
                <a:cs typeface="Lucida Sans Unicode"/>
              </a:rPr>
              <a:t>naquele</a:t>
            </a:r>
            <a:r>
              <a:rPr dirty="0" sz="1400" spc="-65">
                <a:latin typeface="Lucida Sans Unicode"/>
                <a:cs typeface="Lucida Sans Unicod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Estado.</a:t>
            </a:r>
            <a:endParaRPr sz="1400">
              <a:latin typeface="Lucida Sans Unicode"/>
              <a:cs typeface="Lucida Sans Unicode"/>
            </a:endParaRPr>
          </a:p>
          <a:p>
            <a:pPr marL="184150" marR="104775" indent="-146050">
              <a:lnSpc>
                <a:spcPct val="105200"/>
              </a:lnSpc>
              <a:spcBef>
                <a:spcPts val="750"/>
              </a:spcBef>
              <a:buSzPct val="96428"/>
              <a:buFont typeface="Arial MT"/>
              <a:buChar char="•"/>
              <a:tabLst>
                <a:tab pos="184150" algn="l"/>
              </a:tabLst>
            </a:pPr>
            <a:r>
              <a:rPr dirty="0" sz="1400" spc="-15">
                <a:solidFill>
                  <a:srgbClr val="FF0000"/>
                </a:solidFill>
                <a:latin typeface="Lucida Sans Unicode"/>
                <a:cs typeface="Lucida Sans Unicode"/>
              </a:rPr>
              <a:t>Passo</a:t>
            </a:r>
            <a:r>
              <a:rPr dirty="0" sz="1400" spc="-6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85">
                <a:solidFill>
                  <a:srgbClr val="FF0000"/>
                </a:solidFill>
                <a:latin typeface="Lucida Sans Unicode"/>
                <a:cs typeface="Lucida Sans Unicode"/>
              </a:rPr>
              <a:t>4:</a:t>
            </a:r>
            <a:r>
              <a:rPr dirty="0" sz="1400" spc="-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25">
                <a:latin typeface="Lucida Sans Unicode"/>
                <a:cs typeface="Lucida Sans Unicode"/>
              </a:rPr>
              <a:t>Integralizamos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55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40">
                <a:latin typeface="Lucida Sans Unicode"/>
                <a:cs typeface="Lucida Sans Unicode"/>
              </a:rPr>
              <a:t>capital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5">
                <a:latin typeface="Lucida Sans Unicode"/>
                <a:cs typeface="Lucida Sans Unicode"/>
              </a:rPr>
              <a:t>social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25">
                <a:latin typeface="Lucida Sans Unicode"/>
                <a:cs typeface="Lucida Sans Unicode"/>
              </a:rPr>
              <a:t>da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30">
                <a:latin typeface="Lucida Sans Unicode"/>
                <a:cs typeface="Lucida Sans Unicode"/>
              </a:rPr>
              <a:t>Célula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30">
                <a:latin typeface="Lucida Sans Unicode"/>
                <a:cs typeface="Lucida Sans Unicode"/>
              </a:rPr>
              <a:t>Destino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80">
                <a:latin typeface="Lucida Sans Unicode"/>
                <a:cs typeface="Lucida Sans Unicode"/>
              </a:rPr>
              <a:t>com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as </a:t>
            </a:r>
            <a:r>
              <a:rPr dirty="0" sz="1400" spc="-425">
                <a:latin typeface="Lucida Sans Unicode"/>
                <a:cs typeface="Lucida Sans Unicode"/>
              </a:rPr>
              <a:t> </a:t>
            </a:r>
            <a:r>
              <a:rPr dirty="0" sz="1400" spc="10">
                <a:latin typeface="Lucida Sans Unicode"/>
                <a:cs typeface="Lucida Sans Unicode"/>
              </a:rPr>
              <a:t>quotas </a:t>
            </a:r>
            <a:r>
              <a:rPr dirty="0" sz="1400" spc="125">
                <a:latin typeface="Lucida Sans Unicode"/>
                <a:cs typeface="Lucida Sans Unicode"/>
              </a:rPr>
              <a:t>da </a:t>
            </a:r>
            <a:r>
              <a:rPr dirty="0" sz="1400" spc="30">
                <a:latin typeface="Lucida Sans Unicode"/>
                <a:cs typeface="Lucida Sans Unicode"/>
              </a:rPr>
              <a:t>Célula </a:t>
            </a:r>
            <a:r>
              <a:rPr dirty="0" sz="1400" spc="5">
                <a:latin typeface="Lucida Sans Unicode"/>
                <a:cs typeface="Lucida Sans Unicode"/>
              </a:rPr>
              <a:t>Cofre. </a:t>
            </a:r>
            <a:r>
              <a:rPr dirty="0" sz="1400" spc="130">
                <a:latin typeface="Lucida Sans Unicode"/>
                <a:cs typeface="Lucida Sans Unicode"/>
              </a:rPr>
              <a:t>O </a:t>
            </a:r>
            <a:r>
              <a:rPr dirty="0" sz="1400" spc="15">
                <a:latin typeface="Lucida Sans Unicode"/>
                <a:cs typeface="Lucida Sans Unicode"/>
              </a:rPr>
              <a:t>cliente </a:t>
            </a:r>
            <a:r>
              <a:rPr dirty="0" sz="1400" spc="25">
                <a:latin typeface="Lucida Sans Unicode"/>
                <a:cs typeface="Lucida Sans Unicode"/>
              </a:rPr>
              <a:t>tem </a:t>
            </a:r>
            <a:r>
              <a:rPr dirty="0" sz="1400" spc="55">
                <a:latin typeface="Lucida Sans Unicode"/>
                <a:cs typeface="Lucida Sans Unicode"/>
              </a:rPr>
              <a:t>o </a:t>
            </a:r>
            <a:r>
              <a:rPr dirty="0" sz="1400" spc="5">
                <a:solidFill>
                  <a:srgbClr val="ECBD31"/>
                </a:solidFill>
                <a:latin typeface="Lucida Sans Unicode"/>
                <a:cs typeface="Lucida Sans Unicode"/>
              </a:rPr>
              <a:t>controle </a:t>
            </a:r>
            <a:r>
              <a:rPr dirty="0" sz="1400" spc="125">
                <a:latin typeface="Lucida Sans Unicode"/>
                <a:cs typeface="Lucida Sans Unicode"/>
              </a:rPr>
              <a:t>da </a:t>
            </a:r>
            <a:r>
              <a:rPr dirty="0" sz="1400" spc="30">
                <a:latin typeface="Lucida Sans Unicode"/>
                <a:cs typeface="Lucida Sans Unicode"/>
              </a:rPr>
              <a:t>Célula </a:t>
            </a:r>
            <a:r>
              <a:rPr dirty="0" sz="1400" spc="35">
                <a:latin typeface="Lucida Sans Unicode"/>
                <a:cs typeface="Lucida Sans Unicode"/>
              </a:rPr>
              <a:t> </a:t>
            </a:r>
            <a:r>
              <a:rPr dirty="0" sz="1400" spc="-30">
                <a:latin typeface="Lucida Sans Unicode"/>
                <a:cs typeface="Lucida Sans Unicode"/>
              </a:rPr>
              <a:t>Destino</a:t>
            </a:r>
            <a:r>
              <a:rPr dirty="0" sz="1400" spc="-65">
                <a:latin typeface="Lucida Sans Unicode"/>
                <a:cs typeface="Lucida Sans Unicode"/>
              </a:rPr>
              <a:t> </a:t>
            </a:r>
            <a:r>
              <a:rPr dirty="0" sz="1400" spc="130">
                <a:latin typeface="Lucida Sans Unicode"/>
                <a:cs typeface="Lucida Sans Unicode"/>
              </a:rPr>
              <a:t>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20">
                <a:latin typeface="Lucida Sans Unicode"/>
                <a:cs typeface="Lucida Sans Unicode"/>
              </a:rPr>
              <a:t>esta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55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5">
                <a:latin typeface="Lucida Sans Unicode"/>
                <a:cs typeface="Lucida Sans Unicode"/>
              </a:rPr>
              <a:t>controle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25">
                <a:latin typeface="Lucida Sans Unicode"/>
                <a:cs typeface="Lucida Sans Unicode"/>
              </a:rPr>
              <a:t>da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5">
                <a:latin typeface="Lucida Sans Unicode"/>
                <a:cs typeface="Lucida Sans Unicode"/>
              </a:rPr>
              <a:t>Cofre.</a:t>
            </a:r>
            <a:endParaRPr sz="1400">
              <a:latin typeface="Lucida Sans Unicode"/>
              <a:cs typeface="Lucida Sans Unicode"/>
            </a:endParaRPr>
          </a:p>
          <a:p>
            <a:pPr marL="184150" marR="242570" indent="-146050">
              <a:lnSpc>
                <a:spcPct val="105200"/>
              </a:lnSpc>
              <a:spcBef>
                <a:spcPts val="750"/>
              </a:spcBef>
              <a:buSzPct val="96428"/>
              <a:buFont typeface="Arial MT"/>
              <a:buChar char="•"/>
              <a:tabLst>
                <a:tab pos="184150" algn="l"/>
              </a:tabLst>
            </a:pPr>
            <a:r>
              <a:rPr dirty="0" sz="1400" spc="-15">
                <a:solidFill>
                  <a:srgbClr val="FF0000"/>
                </a:solidFill>
                <a:latin typeface="Lucida Sans Unicode"/>
                <a:cs typeface="Lucida Sans Unicode"/>
              </a:rPr>
              <a:t>Passo </a:t>
            </a:r>
            <a:r>
              <a:rPr dirty="0" sz="1400" spc="-85">
                <a:solidFill>
                  <a:srgbClr val="FF0000"/>
                </a:solidFill>
                <a:latin typeface="Lucida Sans Unicode"/>
                <a:cs typeface="Lucida Sans Unicode"/>
              </a:rPr>
              <a:t>5: </a:t>
            </a:r>
            <a:r>
              <a:rPr dirty="0" sz="1400" spc="-30">
                <a:latin typeface="Lucida Sans Unicode"/>
                <a:cs typeface="Lucida Sans Unicode"/>
              </a:rPr>
              <a:t>realizamos </a:t>
            </a:r>
            <a:r>
              <a:rPr dirty="0" sz="1400" spc="-60">
                <a:latin typeface="Lucida Sans Unicode"/>
                <a:cs typeface="Lucida Sans Unicode"/>
              </a:rPr>
              <a:t>os </a:t>
            </a:r>
            <a:r>
              <a:rPr dirty="0" sz="1400">
                <a:latin typeface="Lucida Sans Unicode"/>
                <a:cs typeface="Lucida Sans Unicode"/>
              </a:rPr>
              <a:t>atos </a:t>
            </a:r>
            <a:r>
              <a:rPr dirty="0" sz="1400" spc="-5">
                <a:latin typeface="Lucida Sans Unicode"/>
                <a:cs typeface="Lucida Sans Unicode"/>
              </a:rPr>
              <a:t>contratuais </a:t>
            </a:r>
            <a:r>
              <a:rPr dirty="0" sz="1400" spc="100">
                <a:latin typeface="Lucida Sans Unicode"/>
                <a:cs typeface="Lucida Sans Unicode"/>
              </a:rPr>
              <a:t>de </a:t>
            </a:r>
            <a:r>
              <a:rPr dirty="0" sz="1400" spc="30">
                <a:solidFill>
                  <a:srgbClr val="ECBD31"/>
                </a:solidFill>
                <a:latin typeface="Lucida Sans Unicode"/>
                <a:cs typeface="Lucida Sans Unicode"/>
              </a:rPr>
              <a:t>planejamento </a:t>
            </a:r>
            <a:r>
              <a:rPr dirty="0" sz="1400" spc="35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45">
                <a:solidFill>
                  <a:srgbClr val="ECBD31"/>
                </a:solidFill>
                <a:latin typeface="Lucida Sans Unicode"/>
                <a:cs typeface="Lucida Sans Unicode"/>
              </a:rPr>
              <a:t>sucessório </a:t>
            </a:r>
            <a:r>
              <a:rPr dirty="0" sz="1400" spc="60">
                <a:latin typeface="Lucida Sans Unicode"/>
                <a:cs typeface="Lucida Sans Unicode"/>
              </a:rPr>
              <a:t>que </a:t>
            </a:r>
            <a:r>
              <a:rPr dirty="0" sz="1400" spc="5">
                <a:latin typeface="Lucida Sans Unicode"/>
                <a:cs typeface="Lucida Sans Unicode"/>
              </a:rPr>
              <a:t>assegurarão </a:t>
            </a:r>
            <a:r>
              <a:rPr dirty="0" sz="1400" spc="180">
                <a:latin typeface="Lucida Sans Unicode"/>
                <a:cs typeface="Lucida Sans Unicode"/>
              </a:rPr>
              <a:t>a </a:t>
            </a:r>
            <a:r>
              <a:rPr dirty="0" sz="1400" spc="60">
                <a:latin typeface="Lucida Sans Unicode"/>
                <a:cs typeface="Lucida Sans Unicode"/>
              </a:rPr>
              <a:t>manutenção </a:t>
            </a:r>
            <a:r>
              <a:rPr dirty="0" sz="1400" spc="65">
                <a:latin typeface="Lucida Sans Unicode"/>
                <a:cs typeface="Lucida Sans Unicode"/>
              </a:rPr>
              <a:t>do </a:t>
            </a:r>
            <a:r>
              <a:rPr dirty="0" sz="1400" spc="5">
                <a:latin typeface="Lucida Sans Unicode"/>
                <a:cs typeface="Lucida Sans Unicode"/>
              </a:rPr>
              <a:t>controle </a:t>
            </a:r>
            <a:r>
              <a:rPr dirty="0" sz="1400" spc="-15">
                <a:latin typeface="Lucida Sans Unicode"/>
                <a:cs typeface="Lucida Sans Unicode"/>
              </a:rPr>
              <a:t>pelos </a:t>
            </a:r>
            <a:r>
              <a:rPr dirty="0" sz="1400" spc="-10">
                <a:latin typeface="Lucida Sans Unicode"/>
                <a:cs typeface="Lucida Sans Unicode"/>
              </a:rPr>
              <a:t> </a:t>
            </a:r>
            <a:r>
              <a:rPr dirty="0" sz="1400" spc="-25">
                <a:latin typeface="Lucida Sans Unicode"/>
                <a:cs typeface="Lucida Sans Unicode"/>
              </a:rPr>
              <a:t>pais,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25">
                <a:latin typeface="Lucida Sans Unicode"/>
                <a:cs typeface="Lucida Sans Unicode"/>
              </a:rPr>
              <a:t>garantindo-lhes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55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30">
                <a:latin typeface="Lucida Sans Unicode"/>
                <a:cs typeface="Lucida Sans Unicode"/>
              </a:rPr>
              <a:t>direito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00">
                <a:latin typeface="Lucida Sans Unicode"/>
                <a:cs typeface="Lucida Sans Unicode"/>
              </a:rPr>
              <a:t>de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5">
                <a:latin typeface="Lucida Sans Unicode"/>
                <a:cs typeface="Lucida Sans Unicode"/>
              </a:rPr>
              <a:t>arrependimento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35">
                <a:latin typeface="Lucida Sans Unicode"/>
                <a:cs typeface="Lucida Sans Unicode"/>
              </a:rPr>
              <a:t>e,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35">
                <a:latin typeface="Lucida Sans Unicode"/>
                <a:cs typeface="Lucida Sans Unicode"/>
              </a:rPr>
              <a:t>ainda,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10">
                <a:latin typeface="Lucida Sans Unicode"/>
                <a:cs typeface="Lucida Sans Unicode"/>
              </a:rPr>
              <a:t>sua </a:t>
            </a:r>
            <a:r>
              <a:rPr dirty="0" sz="1400" spc="-430">
                <a:latin typeface="Lucida Sans Unicode"/>
                <a:cs typeface="Lucida Sans Unicode"/>
              </a:rPr>
              <a:t> </a:t>
            </a:r>
            <a:r>
              <a:rPr dirty="0" sz="1400" spc="60">
                <a:latin typeface="Lucida Sans Unicode"/>
                <a:cs typeface="Lucida Sans Unicode"/>
              </a:rPr>
              <a:t>eficáci</a:t>
            </a:r>
            <a:r>
              <a:rPr dirty="0" sz="1400" spc="85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75">
                <a:latin typeface="Lucida Sans Unicode"/>
                <a:cs typeface="Lucida Sans Unicode"/>
              </a:rPr>
              <a:t>com</a:t>
            </a:r>
            <a:r>
              <a:rPr dirty="0" sz="1400" spc="70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5">
                <a:latin typeface="Lucida Sans Unicode"/>
                <a:cs typeface="Lucida Sans Unicode"/>
              </a:rPr>
              <a:t>gatilh</a:t>
            </a:r>
            <a:r>
              <a:rPr dirty="0" sz="1400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par</a:t>
            </a:r>
            <a:r>
              <a:rPr dirty="0" sz="1400" spc="75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70">
                <a:latin typeface="Lucida Sans Unicode"/>
                <a:cs typeface="Lucida Sans Unicode"/>
              </a:rPr>
              <a:t>o</a:t>
            </a:r>
            <a:r>
              <a:rPr dirty="0" sz="1400" spc="-55">
                <a:latin typeface="Lucida Sans Unicode"/>
                <a:cs typeface="Lucida Sans Unicode"/>
              </a:rPr>
              <a:t>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80">
                <a:latin typeface="Lucida Sans Unicode"/>
                <a:cs typeface="Lucida Sans Unicode"/>
              </a:rPr>
              <a:t>filho</a:t>
            </a:r>
            <a:r>
              <a:rPr dirty="0" sz="1400" spc="-85">
                <a:latin typeface="Lucida Sans Unicode"/>
                <a:cs typeface="Lucida Sans Unicode"/>
              </a:rPr>
              <a:t>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20">
                <a:latin typeface="Lucida Sans Unicode"/>
                <a:cs typeface="Lucida Sans Unicode"/>
              </a:rPr>
              <a:t>vire</a:t>
            </a:r>
            <a:r>
              <a:rPr dirty="0" sz="1400" spc="-30">
                <a:latin typeface="Lucida Sans Unicode"/>
                <a:cs typeface="Lucida Sans Unicode"/>
              </a:rPr>
              <a:t>m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80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exercer</a:t>
            </a:r>
            <a:r>
              <a:rPr dirty="0" sz="1400">
                <a:latin typeface="Lucida Sans Unicode"/>
                <a:cs typeface="Lucida Sans Unicode"/>
              </a:rPr>
              <a:t>,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10">
                <a:latin typeface="Lucida Sans Unicode"/>
                <a:cs typeface="Lucida Sans Unicode"/>
              </a:rPr>
              <a:t>u</a:t>
            </a:r>
            <a:r>
              <a:rPr dirty="0" sz="1400" spc="-5">
                <a:latin typeface="Lucida Sans Unicode"/>
                <a:cs typeface="Lucida Sans Unicode"/>
              </a:rPr>
              <a:t>m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5">
                <a:latin typeface="Lucida Sans Unicode"/>
                <a:cs typeface="Lucida Sans Unicode"/>
              </a:rPr>
              <a:t>dia.</a:t>
            </a:r>
            <a:endParaRPr sz="1400">
              <a:latin typeface="Lucida Sans Unicode"/>
              <a:cs typeface="Lucida Sans Unicode"/>
            </a:endParaRPr>
          </a:p>
          <a:p>
            <a:pPr marL="12700" marR="140970">
              <a:lnSpc>
                <a:spcPct val="104800"/>
              </a:lnSpc>
              <a:spcBef>
                <a:spcPts val="715"/>
              </a:spcBef>
            </a:pPr>
            <a:r>
              <a:rPr dirty="0" sz="1800" spc="-35" b="1" i="1">
                <a:solidFill>
                  <a:srgbClr val="ECBD31"/>
                </a:solidFill>
                <a:latin typeface="Arial"/>
                <a:cs typeface="Arial"/>
              </a:rPr>
              <a:t>Obs:</a:t>
            </a:r>
            <a:r>
              <a:rPr dirty="0" sz="1800" spc="-5" b="1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-20" i="1">
                <a:solidFill>
                  <a:srgbClr val="ECBD31"/>
                </a:solidFill>
                <a:latin typeface="Arial"/>
                <a:cs typeface="Arial"/>
              </a:rPr>
              <a:t>os</a:t>
            </a:r>
            <a:r>
              <a:rPr dirty="0" sz="1800" spc="-10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65" i="1">
                <a:solidFill>
                  <a:srgbClr val="ECBD31"/>
                </a:solidFill>
                <a:latin typeface="Arial"/>
                <a:cs typeface="Arial"/>
              </a:rPr>
              <a:t>bens</a:t>
            </a:r>
            <a:r>
              <a:rPr dirty="0" sz="1800" spc="-5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155" i="1">
                <a:solidFill>
                  <a:srgbClr val="ECBD31"/>
                </a:solidFill>
                <a:latin typeface="Arial"/>
                <a:cs typeface="Arial"/>
              </a:rPr>
              <a:t>permanecem</a:t>
            </a:r>
            <a:r>
              <a:rPr dirty="0" sz="1800" spc="-5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160" i="1">
                <a:solidFill>
                  <a:srgbClr val="ECBD31"/>
                </a:solidFill>
                <a:latin typeface="Arial"/>
                <a:cs typeface="Arial"/>
              </a:rPr>
              <a:t>onde</a:t>
            </a:r>
            <a:r>
              <a:rPr dirty="0" sz="1800" spc="-10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90" i="1">
                <a:solidFill>
                  <a:srgbClr val="ECBD31"/>
                </a:solidFill>
                <a:latin typeface="Arial"/>
                <a:cs typeface="Arial"/>
              </a:rPr>
              <a:t>estão</a:t>
            </a:r>
            <a:r>
              <a:rPr dirty="0" sz="1800" spc="-10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165" i="1">
                <a:solidFill>
                  <a:srgbClr val="ECBD31"/>
                </a:solidFill>
                <a:latin typeface="Arial"/>
                <a:cs typeface="Arial"/>
              </a:rPr>
              <a:t>e</a:t>
            </a:r>
            <a:r>
              <a:rPr dirty="0" sz="1800" spc="-10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-20" i="1">
                <a:solidFill>
                  <a:srgbClr val="ECBD31"/>
                </a:solidFill>
                <a:latin typeface="Arial"/>
                <a:cs typeface="Arial"/>
              </a:rPr>
              <a:t>os</a:t>
            </a:r>
            <a:r>
              <a:rPr dirty="0" sz="1800" spc="-10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55" i="1">
                <a:solidFill>
                  <a:srgbClr val="ECBD31"/>
                </a:solidFill>
                <a:latin typeface="Arial"/>
                <a:cs typeface="Arial"/>
              </a:rPr>
              <a:t>clientes </a:t>
            </a:r>
            <a:r>
              <a:rPr dirty="0" sz="1800" spc="-484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150" i="1">
                <a:solidFill>
                  <a:srgbClr val="ECBD31"/>
                </a:solidFill>
                <a:latin typeface="Arial"/>
                <a:cs typeface="Arial"/>
              </a:rPr>
              <a:t>também. </a:t>
            </a:r>
            <a:r>
              <a:rPr dirty="0" sz="1800" spc="160" i="1">
                <a:latin typeface="Arial"/>
                <a:cs typeface="Arial"/>
              </a:rPr>
              <a:t>O </a:t>
            </a:r>
            <a:r>
              <a:rPr dirty="0" sz="1800" spc="105" i="1">
                <a:latin typeface="Arial"/>
                <a:cs typeface="Arial"/>
              </a:rPr>
              <a:t>controle </a:t>
            </a:r>
            <a:r>
              <a:rPr dirty="0" sz="1800" spc="165" i="1">
                <a:latin typeface="Arial"/>
                <a:cs typeface="Arial"/>
              </a:rPr>
              <a:t>é </a:t>
            </a:r>
            <a:r>
              <a:rPr dirty="0" sz="1800" spc="155" i="1">
                <a:latin typeface="Arial"/>
                <a:cs typeface="Arial"/>
              </a:rPr>
              <a:t>que </a:t>
            </a:r>
            <a:r>
              <a:rPr dirty="0" sz="1800" spc="-25" i="1">
                <a:latin typeface="Arial"/>
                <a:cs typeface="Arial"/>
              </a:rPr>
              <a:t>se </a:t>
            </a:r>
            <a:r>
              <a:rPr dirty="0" sz="1800" spc="110" i="1">
                <a:latin typeface="Arial"/>
                <a:cs typeface="Arial"/>
              </a:rPr>
              <a:t>desloca </a:t>
            </a:r>
            <a:r>
              <a:rPr dirty="0" sz="1800" spc="150" i="1">
                <a:latin typeface="Arial"/>
                <a:cs typeface="Arial"/>
              </a:rPr>
              <a:t>para </a:t>
            </a:r>
            <a:r>
              <a:rPr dirty="0" sz="1800" spc="90" i="1">
                <a:latin typeface="Arial"/>
                <a:cs typeface="Arial"/>
              </a:rPr>
              <a:t>outro </a:t>
            </a:r>
            <a:r>
              <a:rPr dirty="0" sz="1800" spc="95" i="1">
                <a:latin typeface="Arial"/>
                <a:cs typeface="Arial"/>
              </a:rPr>
              <a:t> </a:t>
            </a:r>
            <a:r>
              <a:rPr dirty="0" sz="1800" spc="35" i="1">
                <a:latin typeface="Arial"/>
                <a:cs typeface="Arial"/>
              </a:rPr>
              <a:t>Estado.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9527" y="1561299"/>
            <a:ext cx="5375910" cy="894080"/>
          </a:xfrm>
          <a:prstGeom prst="rect"/>
        </p:spPr>
        <p:txBody>
          <a:bodyPr wrap="square" lIns="0" tIns="64135" rIns="0" bIns="0" rtlCol="0" vert="horz">
            <a:spAutoFit/>
          </a:bodyPr>
          <a:lstStyle/>
          <a:p>
            <a:pPr marL="12700" marR="5080" indent="2419985">
              <a:lnSpc>
                <a:spcPts val="3240"/>
              </a:lnSpc>
              <a:spcBef>
                <a:spcPts val="505"/>
              </a:spcBef>
            </a:pPr>
            <a:r>
              <a:rPr dirty="0" spc="170"/>
              <a:t>COMPARAÇÃO  </a:t>
            </a:r>
            <a:r>
              <a:rPr dirty="0" spc="-30">
                <a:solidFill>
                  <a:srgbClr val="ECBD31"/>
                </a:solidFill>
              </a:rPr>
              <a:t>DUAS</a:t>
            </a:r>
            <a:r>
              <a:rPr dirty="0" spc="-140">
                <a:solidFill>
                  <a:srgbClr val="ECBD31"/>
                </a:solidFill>
              </a:rPr>
              <a:t> </a:t>
            </a:r>
            <a:r>
              <a:rPr dirty="0" spc="-35">
                <a:solidFill>
                  <a:srgbClr val="ECBD31"/>
                </a:solidFill>
              </a:rPr>
              <a:t>CÉLULAS</a:t>
            </a:r>
            <a:r>
              <a:rPr dirty="0" spc="-140">
                <a:solidFill>
                  <a:srgbClr val="ECBD31"/>
                </a:solidFill>
              </a:rPr>
              <a:t> </a:t>
            </a:r>
            <a:r>
              <a:rPr dirty="0" spc="-55">
                <a:solidFill>
                  <a:srgbClr val="ECBD31"/>
                </a:solidFill>
              </a:rPr>
              <a:t>X</a:t>
            </a:r>
            <a:r>
              <a:rPr dirty="0" spc="-140">
                <a:solidFill>
                  <a:srgbClr val="ECBD31"/>
                </a:solidFill>
              </a:rPr>
              <a:t> </a:t>
            </a:r>
            <a:r>
              <a:rPr dirty="0" spc="-60">
                <a:solidFill>
                  <a:srgbClr val="ECBD31"/>
                </a:solidFill>
              </a:rPr>
              <a:t>INVENTÁRIO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2649" y="8151406"/>
            <a:ext cx="5915660" cy="6515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100"/>
              </a:spcBef>
            </a:pPr>
            <a:r>
              <a:rPr dirty="0" sz="1650" spc="50" i="1">
                <a:solidFill>
                  <a:srgbClr val="ECBD31"/>
                </a:solidFill>
                <a:latin typeface="Arial"/>
                <a:cs typeface="Arial"/>
              </a:rPr>
              <a:t>Custo</a:t>
            </a:r>
            <a:r>
              <a:rPr dirty="0" sz="1650" spc="-10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650" spc="175" i="1">
                <a:solidFill>
                  <a:srgbClr val="ECBD31"/>
                </a:solidFill>
                <a:latin typeface="Arial"/>
                <a:cs typeface="Arial"/>
              </a:rPr>
              <a:t>de</a:t>
            </a:r>
            <a:r>
              <a:rPr dirty="0" sz="1650" spc="-5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650" spc="110" i="1">
                <a:solidFill>
                  <a:srgbClr val="ECBD31"/>
                </a:solidFill>
                <a:latin typeface="Arial"/>
                <a:cs typeface="Arial"/>
              </a:rPr>
              <a:t>contabilidade:</a:t>
            </a:r>
            <a:r>
              <a:rPr dirty="0" sz="1650" spc="60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650" spc="-105" i="1">
                <a:latin typeface="Arial"/>
                <a:cs typeface="Arial"/>
              </a:rPr>
              <a:t>R$</a:t>
            </a:r>
            <a:r>
              <a:rPr dirty="0" sz="1650" spc="-5" i="1">
                <a:latin typeface="Arial"/>
                <a:cs typeface="Arial"/>
              </a:rPr>
              <a:t> </a:t>
            </a:r>
            <a:r>
              <a:rPr dirty="0" sz="1650" spc="60" i="1">
                <a:latin typeface="Arial"/>
                <a:cs typeface="Arial"/>
              </a:rPr>
              <a:t>2.400/ano,</a:t>
            </a:r>
            <a:r>
              <a:rPr dirty="0" sz="1650" spc="-5" i="1">
                <a:latin typeface="Arial"/>
                <a:cs typeface="Arial"/>
              </a:rPr>
              <a:t> </a:t>
            </a:r>
            <a:r>
              <a:rPr dirty="0" sz="1650" spc="160" i="1">
                <a:latin typeface="Arial"/>
                <a:cs typeface="Arial"/>
              </a:rPr>
              <a:t>podendo</a:t>
            </a:r>
            <a:r>
              <a:rPr dirty="0" sz="1650" spc="-10" i="1">
                <a:latin typeface="Arial"/>
                <a:cs typeface="Arial"/>
              </a:rPr>
              <a:t> </a:t>
            </a:r>
            <a:r>
              <a:rPr dirty="0" sz="1650" spc="-35" i="1">
                <a:latin typeface="Arial"/>
                <a:cs typeface="Arial"/>
              </a:rPr>
              <a:t>ser</a:t>
            </a:r>
            <a:r>
              <a:rPr dirty="0" sz="1650" spc="-5" i="1">
                <a:latin typeface="Arial"/>
                <a:cs typeface="Arial"/>
              </a:rPr>
              <a:t> </a:t>
            </a:r>
            <a:r>
              <a:rPr dirty="0" sz="1650" spc="180" i="1">
                <a:latin typeface="Arial"/>
                <a:cs typeface="Arial"/>
              </a:rPr>
              <a:t>pago </a:t>
            </a:r>
            <a:r>
              <a:rPr dirty="0" sz="1650" spc="-445" i="1">
                <a:latin typeface="Arial"/>
                <a:cs typeface="Arial"/>
              </a:rPr>
              <a:t> </a:t>
            </a:r>
            <a:r>
              <a:rPr dirty="0" sz="1650" spc="-120" i="1">
                <a:latin typeface="Arial"/>
                <a:cs typeface="Arial"/>
              </a:rPr>
              <a:t>R</a:t>
            </a:r>
            <a:r>
              <a:rPr dirty="0" sz="1650" spc="-90" i="1">
                <a:latin typeface="Arial"/>
                <a:cs typeface="Arial"/>
              </a:rPr>
              <a:t>$</a:t>
            </a:r>
            <a:r>
              <a:rPr dirty="0" sz="1650" spc="-10" i="1">
                <a:latin typeface="Arial"/>
                <a:cs typeface="Arial"/>
              </a:rPr>
              <a:t> </a:t>
            </a:r>
            <a:r>
              <a:rPr dirty="0" sz="1650" spc="-15" i="1">
                <a:latin typeface="Arial"/>
                <a:cs typeface="Arial"/>
              </a:rPr>
              <a:t>200,0</a:t>
            </a:r>
            <a:r>
              <a:rPr dirty="0" sz="1650" spc="-10" i="1">
                <a:latin typeface="Arial"/>
                <a:cs typeface="Arial"/>
              </a:rPr>
              <a:t>0</a:t>
            </a:r>
            <a:r>
              <a:rPr dirty="0" sz="1650" spc="-10" i="1">
                <a:latin typeface="Arial"/>
                <a:cs typeface="Arial"/>
              </a:rPr>
              <a:t> </a:t>
            </a:r>
            <a:r>
              <a:rPr dirty="0" sz="1650" spc="80" i="1">
                <a:latin typeface="Arial"/>
                <a:cs typeface="Arial"/>
              </a:rPr>
              <a:t>mensalmente.</a:t>
            </a:r>
            <a:endParaRPr sz="165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44860" y="2966086"/>
          <a:ext cx="6169025" cy="4575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2090"/>
                <a:gridCol w="1701164"/>
                <a:gridCol w="1701164"/>
              </a:tblGrid>
              <a:tr h="32780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Sistema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46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Inventário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46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DF1CB"/>
                    </a:solidFill>
                  </a:tcPr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Duas</a:t>
                      </a:r>
                      <a:r>
                        <a:rPr dirty="0" sz="14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Células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46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27799">
                <a:tc rowSpan="2"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400" spc="-20" b="1">
                          <a:latin typeface="Calibri"/>
                          <a:cs typeface="Calibri"/>
                        </a:rPr>
                        <a:t>Valor</a:t>
                      </a:r>
                      <a:r>
                        <a:rPr dirty="0" sz="14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dos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Bens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dirty="0" sz="1400" spc="-15" b="1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base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cálculo: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ts val="1635"/>
                        </a:lnSpc>
                        <a:spcBef>
                          <a:spcPts val="844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Mercado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0731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528955">
                        <a:lnSpc>
                          <a:spcPts val="1635"/>
                        </a:lnSpc>
                        <a:spcBef>
                          <a:spcPts val="844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DIRPF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0731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</a:tr>
              <a:tr h="31289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04139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5,970,000.00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2,650,000.00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Cartório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Notas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5,000.00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290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Junta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Comercial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290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1,600.00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Certidões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3,000.00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290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Cartórios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RI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5,000.00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5,000.00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</a:tr>
              <a:tr h="437874">
                <a:tc>
                  <a:txBody>
                    <a:bodyPr/>
                    <a:lstStyle/>
                    <a:p>
                      <a:pPr marL="9525" marR="294640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Imposto sobre Herança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(de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8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400" spc="-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2%)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r" marR="288925">
                        <a:lnSpc>
                          <a:spcPts val="1635"/>
                        </a:lnSpc>
                        <a:spcBef>
                          <a:spcPts val="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477,600.00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r" marR="288925">
                        <a:lnSpc>
                          <a:spcPts val="1635"/>
                        </a:lnSpc>
                        <a:spcBef>
                          <a:spcPts val="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53,000.00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Contador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Assistente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290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1,600.00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40">
                          <a:latin typeface="Calibri"/>
                          <a:cs typeface="Calibri"/>
                        </a:rPr>
                        <a:t>TOTAL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490,600.00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61,200.00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Economia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Financeira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429,400.00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Redução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Patrimonial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490,600.00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290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6555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9525" marR="1238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Economia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da Holding em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Relação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ao </a:t>
                      </a:r>
                      <a:r>
                        <a:rPr dirty="0" sz="1400" spc="-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Inventário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88%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8845" y="1767039"/>
            <a:ext cx="487553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65"/>
              <a:t>MODEL</a:t>
            </a:r>
            <a:r>
              <a:rPr dirty="0" spc="85"/>
              <a:t>O</a:t>
            </a:r>
            <a:r>
              <a:rPr dirty="0" spc="-130"/>
              <a:t> </a:t>
            </a:r>
            <a:r>
              <a:rPr dirty="0" spc="-25"/>
              <a:t>D</a:t>
            </a:r>
            <a:r>
              <a:rPr dirty="0" spc="-15"/>
              <a:t>E</a:t>
            </a:r>
            <a:r>
              <a:rPr dirty="0" spc="-85"/>
              <a:t> </a:t>
            </a:r>
            <a:r>
              <a:rPr dirty="0" spc="-220">
                <a:solidFill>
                  <a:srgbClr val="ECBD31"/>
                </a:solidFill>
              </a:rPr>
              <a:t>TRÊ</a:t>
            </a:r>
            <a:r>
              <a:rPr dirty="0" spc="-195">
                <a:solidFill>
                  <a:srgbClr val="ECBD31"/>
                </a:solidFill>
              </a:rPr>
              <a:t>S</a:t>
            </a:r>
            <a:r>
              <a:rPr dirty="0" spc="-130">
                <a:solidFill>
                  <a:srgbClr val="ECBD31"/>
                </a:solidFill>
              </a:rPr>
              <a:t> </a:t>
            </a:r>
            <a:r>
              <a:rPr dirty="0" spc="-30">
                <a:solidFill>
                  <a:srgbClr val="ECBD31"/>
                </a:solidFill>
              </a:rPr>
              <a:t>CÉLULAS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9202" y="3510713"/>
            <a:ext cx="5991860" cy="52698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4150" marR="522605" indent="-146050">
              <a:lnSpc>
                <a:spcPct val="105200"/>
              </a:lnSpc>
              <a:spcBef>
                <a:spcPts val="100"/>
              </a:spcBef>
              <a:buSzPct val="96428"/>
              <a:buFont typeface="Arial MT"/>
              <a:buChar char="•"/>
              <a:tabLst>
                <a:tab pos="184150" algn="l"/>
              </a:tabLst>
            </a:pPr>
            <a:r>
              <a:rPr dirty="0" sz="1400" spc="-15">
                <a:solidFill>
                  <a:srgbClr val="FF0000"/>
                </a:solidFill>
                <a:latin typeface="Lucida Sans Unicode"/>
                <a:cs typeface="Lucida Sans Unicode"/>
              </a:rPr>
              <a:t>Passo</a:t>
            </a:r>
            <a:r>
              <a:rPr dirty="0" sz="1400" spc="-6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85">
                <a:solidFill>
                  <a:srgbClr val="FF0000"/>
                </a:solidFill>
                <a:latin typeface="Lucida Sans Unicode"/>
                <a:cs typeface="Lucida Sans Unicode"/>
              </a:rPr>
              <a:t>1:</a:t>
            </a:r>
            <a:r>
              <a:rPr dirty="0" sz="1400" spc="-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40">
                <a:latin typeface="Lucida Sans Unicode"/>
                <a:cs typeface="Lucida Sans Unicode"/>
              </a:rPr>
              <a:t>constituímos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80">
                <a:latin typeface="Lucida Sans Unicode"/>
                <a:cs typeface="Lucida Sans Unicode"/>
              </a:rPr>
              <a:t>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10">
                <a:latin typeface="Lucida Sans Unicode"/>
                <a:cs typeface="Lucida Sans Unicode"/>
              </a:rPr>
              <a:t>Pessoa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30">
                <a:latin typeface="Lucida Sans Unicode"/>
                <a:cs typeface="Lucida Sans Unicode"/>
              </a:rPr>
              <a:t>Jurídica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60">
                <a:latin typeface="Lucida Sans Unicode"/>
                <a:cs typeface="Lucida Sans Unicode"/>
              </a:rPr>
              <a:t>que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5">
                <a:latin typeface="Lucida Sans Unicode"/>
                <a:cs typeface="Lucida Sans Unicode"/>
              </a:rPr>
              <a:t>funcionará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70">
                <a:latin typeface="Lucida Sans Unicode"/>
                <a:cs typeface="Lucida Sans Unicode"/>
              </a:rPr>
              <a:t>como </a:t>
            </a:r>
            <a:r>
              <a:rPr dirty="0" sz="1400" spc="-430">
                <a:latin typeface="Lucida Sans Unicode"/>
                <a:cs typeface="Lucida Sans Unicode"/>
              </a:rPr>
              <a:t> </a:t>
            </a:r>
            <a:r>
              <a:rPr dirty="0" sz="1400" spc="30">
                <a:solidFill>
                  <a:srgbClr val="ECBD31"/>
                </a:solidFill>
                <a:latin typeface="Lucida Sans Unicode"/>
                <a:cs typeface="Lucida Sans Unicode"/>
              </a:rPr>
              <a:t>Célula</a:t>
            </a:r>
            <a:r>
              <a:rPr dirty="0" sz="1400" spc="-65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10">
                <a:solidFill>
                  <a:srgbClr val="ECBD31"/>
                </a:solidFill>
                <a:latin typeface="Lucida Sans Unicode"/>
                <a:cs typeface="Lucida Sans Unicode"/>
              </a:rPr>
              <a:t>Cofre</a:t>
            </a:r>
            <a:r>
              <a:rPr dirty="0" sz="1400" spc="10">
                <a:latin typeface="Lucida Sans Unicode"/>
                <a:cs typeface="Lucida Sans Unicode"/>
              </a:rPr>
              <a:t>.</a:t>
            </a:r>
            <a:endParaRPr sz="1400">
              <a:latin typeface="Lucida Sans Unicode"/>
              <a:cs typeface="Lucida Sans Unicode"/>
            </a:endParaRPr>
          </a:p>
          <a:p>
            <a:pPr marL="184150" marR="86995" indent="-146050">
              <a:lnSpc>
                <a:spcPct val="105200"/>
              </a:lnSpc>
              <a:spcBef>
                <a:spcPts val="750"/>
              </a:spcBef>
              <a:buSzPct val="96428"/>
              <a:buFont typeface="Arial MT"/>
              <a:buChar char="•"/>
              <a:tabLst>
                <a:tab pos="184150" algn="l"/>
              </a:tabLst>
            </a:pPr>
            <a:r>
              <a:rPr dirty="0" sz="1400" spc="-15">
                <a:solidFill>
                  <a:srgbClr val="FF0000"/>
                </a:solidFill>
                <a:latin typeface="Lucida Sans Unicode"/>
                <a:cs typeface="Lucida Sans Unicode"/>
              </a:rPr>
              <a:t>Passo</a:t>
            </a:r>
            <a:r>
              <a:rPr dirty="0" sz="1400" spc="-5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85">
                <a:solidFill>
                  <a:srgbClr val="FF0000"/>
                </a:solidFill>
                <a:latin typeface="Lucida Sans Unicode"/>
                <a:cs typeface="Lucida Sans Unicode"/>
              </a:rPr>
              <a:t>2:</a:t>
            </a:r>
            <a:r>
              <a:rPr dirty="0" sz="1400" spc="-4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30">
                <a:latin typeface="Lucida Sans Unicode"/>
                <a:cs typeface="Lucida Sans Unicode"/>
              </a:rPr>
              <a:t>realizamos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180">
                <a:latin typeface="Lucida Sans Unicode"/>
                <a:cs typeface="Lucida Sans Unicode"/>
              </a:rPr>
              <a:t>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transferência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do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15">
                <a:latin typeface="Lucida Sans Unicode"/>
                <a:cs typeface="Lucida Sans Unicode"/>
              </a:rPr>
              <a:t>patrimônio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25">
                <a:latin typeface="Lucida Sans Unicode"/>
                <a:cs typeface="Lucida Sans Unicode"/>
              </a:rPr>
              <a:t>da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10">
                <a:latin typeface="Lucida Sans Unicode"/>
                <a:cs typeface="Lucida Sans Unicode"/>
              </a:rPr>
              <a:t>Pessoa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25">
                <a:latin typeface="Lucida Sans Unicode"/>
                <a:cs typeface="Lucida Sans Unicode"/>
              </a:rPr>
              <a:t>Física </a:t>
            </a:r>
            <a:r>
              <a:rPr dirty="0" sz="1400" spc="-425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par</a:t>
            </a:r>
            <a:r>
              <a:rPr dirty="0" sz="1400" spc="75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dentr</a:t>
            </a:r>
            <a:r>
              <a:rPr dirty="0" sz="1400" spc="10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35">
                <a:latin typeface="Lucida Sans Unicode"/>
                <a:cs typeface="Lucida Sans Unicode"/>
              </a:rPr>
              <a:t>d</a:t>
            </a:r>
            <a:r>
              <a:rPr dirty="0" sz="1400" spc="120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0">
                <a:latin typeface="Lucida Sans Unicode"/>
                <a:cs typeface="Lucida Sans Unicode"/>
              </a:rPr>
              <a:t>Pesso</a:t>
            </a:r>
            <a:r>
              <a:rPr dirty="0" sz="1400" spc="15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25">
                <a:latin typeface="Lucida Sans Unicode"/>
                <a:cs typeface="Lucida Sans Unicode"/>
              </a:rPr>
              <a:t>Jurídic</a:t>
            </a:r>
            <a:r>
              <a:rPr dirty="0" sz="1400" spc="40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adotand</a:t>
            </a:r>
            <a:r>
              <a:rPr dirty="0" sz="1400" spc="75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70">
                <a:latin typeface="Lucida Sans Unicode"/>
                <a:cs typeface="Lucida Sans Unicode"/>
              </a:rPr>
              <a:t>o</a:t>
            </a:r>
            <a:r>
              <a:rPr dirty="0" sz="1400" spc="-55">
                <a:latin typeface="Lucida Sans Unicode"/>
                <a:cs typeface="Lucida Sans Unicode"/>
              </a:rPr>
              <a:t>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5">
                <a:latin typeface="Lucida Sans Unicode"/>
                <a:cs typeface="Lucida Sans Unicode"/>
              </a:rPr>
              <a:t>mecanismo</a:t>
            </a:r>
            <a:r>
              <a:rPr dirty="0" sz="1400" spc="5">
                <a:latin typeface="Lucida Sans Unicode"/>
                <a:cs typeface="Lucida Sans Unicode"/>
              </a:rPr>
              <a:t>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75">
                <a:latin typeface="Lucida Sans Unicode"/>
                <a:cs typeface="Lucida Sans Unicode"/>
              </a:rPr>
              <a:t>de  </a:t>
            </a:r>
            <a:r>
              <a:rPr dirty="0" sz="1400" spc="-10">
                <a:latin typeface="Lucida Sans Unicode"/>
                <a:cs typeface="Lucida Sans Unicode"/>
              </a:rPr>
              <a:t>maior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30">
                <a:solidFill>
                  <a:srgbClr val="ECBD31"/>
                </a:solidFill>
                <a:latin typeface="Lucida Sans Unicode"/>
                <a:cs typeface="Lucida Sans Unicode"/>
              </a:rPr>
              <a:t>eficiência</a:t>
            </a:r>
            <a:r>
              <a:rPr dirty="0" sz="1400" spc="-60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30">
                <a:solidFill>
                  <a:srgbClr val="ECBD31"/>
                </a:solidFill>
                <a:latin typeface="Lucida Sans Unicode"/>
                <a:cs typeface="Lucida Sans Unicode"/>
              </a:rPr>
              <a:t>tributária</a:t>
            </a:r>
            <a:r>
              <a:rPr dirty="0" sz="1400" spc="-30">
                <a:latin typeface="Lucida Sans Unicode"/>
                <a:cs typeface="Lucida Sans Unicode"/>
              </a:rPr>
              <a:t>.</a:t>
            </a:r>
            <a:endParaRPr sz="1400">
              <a:latin typeface="Lucida Sans Unicode"/>
              <a:cs typeface="Lucida Sans Unicode"/>
            </a:endParaRPr>
          </a:p>
          <a:p>
            <a:pPr marL="184150" marR="170180" indent="-146050">
              <a:lnSpc>
                <a:spcPct val="105200"/>
              </a:lnSpc>
              <a:spcBef>
                <a:spcPts val="745"/>
              </a:spcBef>
              <a:buSzPct val="96428"/>
              <a:buFont typeface="Arial MT"/>
              <a:buChar char="•"/>
              <a:tabLst>
                <a:tab pos="184150" algn="l"/>
              </a:tabLst>
            </a:pPr>
            <a:r>
              <a:rPr dirty="0" sz="1400" spc="-15">
                <a:solidFill>
                  <a:srgbClr val="FF0000"/>
                </a:solidFill>
                <a:latin typeface="Lucida Sans Unicode"/>
                <a:cs typeface="Lucida Sans Unicode"/>
              </a:rPr>
              <a:t>Passo</a:t>
            </a:r>
            <a:r>
              <a:rPr dirty="0" sz="1400" spc="-6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85">
                <a:solidFill>
                  <a:srgbClr val="FF0000"/>
                </a:solidFill>
                <a:latin typeface="Lucida Sans Unicode"/>
                <a:cs typeface="Lucida Sans Unicode"/>
              </a:rPr>
              <a:t>3:</a:t>
            </a:r>
            <a:r>
              <a:rPr dirty="0" sz="1400" spc="-4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40">
                <a:latin typeface="Lucida Sans Unicode"/>
                <a:cs typeface="Lucida Sans Unicode"/>
              </a:rPr>
              <a:t>constituímos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180">
                <a:latin typeface="Lucida Sans Unicode"/>
                <a:cs typeface="Lucida Sans Unicode"/>
              </a:rPr>
              <a:t>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30">
                <a:latin typeface="Lucida Sans Unicode"/>
                <a:cs typeface="Lucida Sans Unicode"/>
              </a:rPr>
              <a:t>segunda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10">
                <a:latin typeface="Lucida Sans Unicode"/>
                <a:cs typeface="Lucida Sans Unicode"/>
              </a:rPr>
              <a:t>Pessoa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30">
                <a:latin typeface="Lucida Sans Unicode"/>
                <a:cs typeface="Lucida Sans Unicode"/>
              </a:rPr>
              <a:t>Jurídica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100">
                <a:latin typeface="Lucida Sans Unicode"/>
                <a:cs typeface="Lucida Sans Unicode"/>
              </a:rPr>
              <a:t>de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40">
                <a:latin typeface="Lucida Sans Unicode"/>
                <a:cs typeface="Lucida Sans Unicode"/>
              </a:rPr>
              <a:t>capital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5">
                <a:latin typeface="Lucida Sans Unicode"/>
                <a:cs typeface="Lucida Sans Unicode"/>
              </a:rPr>
              <a:t>social </a:t>
            </a:r>
            <a:r>
              <a:rPr dirty="0" sz="1400" spc="-430">
                <a:latin typeface="Lucida Sans Unicode"/>
                <a:cs typeface="Lucida Sans Unicode"/>
              </a:rPr>
              <a:t> </a:t>
            </a:r>
            <a:r>
              <a:rPr dirty="0" sz="1400" spc="-30">
                <a:latin typeface="Lucida Sans Unicode"/>
                <a:cs typeface="Lucida Sans Unicode"/>
              </a:rPr>
              <a:t>reduzido, </a:t>
            </a:r>
            <a:r>
              <a:rPr dirty="0" sz="1400" spc="60">
                <a:latin typeface="Lucida Sans Unicode"/>
                <a:cs typeface="Lucida Sans Unicode"/>
              </a:rPr>
              <a:t>que </a:t>
            </a:r>
            <a:r>
              <a:rPr dirty="0" sz="1400" spc="15">
                <a:latin typeface="Lucida Sans Unicode"/>
                <a:cs typeface="Lucida Sans Unicode"/>
              </a:rPr>
              <a:t>funcionará </a:t>
            </a:r>
            <a:r>
              <a:rPr dirty="0" sz="1400" spc="75">
                <a:latin typeface="Lucida Sans Unicode"/>
                <a:cs typeface="Lucida Sans Unicode"/>
              </a:rPr>
              <a:t>como </a:t>
            </a:r>
            <a:r>
              <a:rPr dirty="0" sz="1400" spc="30">
                <a:solidFill>
                  <a:srgbClr val="ECBD31"/>
                </a:solidFill>
                <a:latin typeface="Lucida Sans Unicode"/>
                <a:cs typeface="Lucida Sans Unicode"/>
              </a:rPr>
              <a:t>Célula </a:t>
            </a:r>
            <a:r>
              <a:rPr dirty="0" sz="1400" spc="20">
                <a:solidFill>
                  <a:srgbClr val="ECBD31"/>
                </a:solidFill>
                <a:latin typeface="Lucida Sans Unicode"/>
                <a:cs typeface="Lucida Sans Unicode"/>
              </a:rPr>
              <a:t>Veículo </a:t>
            </a:r>
            <a:r>
              <a:rPr dirty="0" sz="1400" spc="130">
                <a:latin typeface="Lucida Sans Unicode"/>
                <a:cs typeface="Lucida Sans Unicode"/>
              </a:rPr>
              <a:t>e </a:t>
            </a:r>
            <a:r>
              <a:rPr dirty="0" sz="1400" spc="-30">
                <a:latin typeface="Lucida Sans Unicode"/>
                <a:cs typeface="Lucida Sans Unicode"/>
              </a:rPr>
              <a:t>integralizamos </a:t>
            </a:r>
            <a:r>
              <a:rPr dirty="0" sz="1400" spc="-25">
                <a:latin typeface="Lucida Sans Unicode"/>
                <a:cs typeface="Lucida Sans Unicode"/>
              </a:rPr>
              <a:t> seu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40">
                <a:latin typeface="Lucida Sans Unicode"/>
                <a:cs typeface="Lucida Sans Unicode"/>
              </a:rPr>
              <a:t>capital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5">
                <a:latin typeface="Lucida Sans Unicode"/>
                <a:cs typeface="Lucida Sans Unicode"/>
              </a:rPr>
              <a:t>social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80">
                <a:latin typeface="Lucida Sans Unicode"/>
                <a:cs typeface="Lucida Sans Unicode"/>
              </a:rPr>
              <a:t>com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5">
                <a:latin typeface="Lucida Sans Unicode"/>
                <a:cs typeface="Lucida Sans Unicode"/>
              </a:rPr>
              <a:t>as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0">
                <a:latin typeface="Lucida Sans Unicode"/>
                <a:cs typeface="Lucida Sans Unicode"/>
              </a:rPr>
              <a:t>quotas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25">
                <a:latin typeface="Lucida Sans Unicode"/>
                <a:cs typeface="Lucida Sans Unicode"/>
              </a:rPr>
              <a:t>da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30">
                <a:latin typeface="Lucida Sans Unicode"/>
                <a:cs typeface="Lucida Sans Unicode"/>
              </a:rPr>
              <a:t>Célula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5">
                <a:latin typeface="Lucida Sans Unicode"/>
                <a:cs typeface="Lucida Sans Unicode"/>
              </a:rPr>
              <a:t>Cofre.</a:t>
            </a:r>
            <a:endParaRPr sz="1400">
              <a:latin typeface="Lucida Sans Unicode"/>
              <a:cs typeface="Lucida Sans Unicode"/>
            </a:endParaRPr>
          </a:p>
          <a:p>
            <a:pPr marL="184150" marR="100330" indent="-146050">
              <a:lnSpc>
                <a:spcPct val="105200"/>
              </a:lnSpc>
              <a:spcBef>
                <a:spcPts val="750"/>
              </a:spcBef>
              <a:buSzPct val="96428"/>
              <a:buFont typeface="Arial MT"/>
              <a:buChar char="•"/>
              <a:tabLst>
                <a:tab pos="184150" algn="l"/>
              </a:tabLst>
            </a:pPr>
            <a:r>
              <a:rPr dirty="0" sz="1400" spc="-15">
                <a:solidFill>
                  <a:srgbClr val="FF0000"/>
                </a:solidFill>
                <a:latin typeface="Lucida Sans Unicode"/>
                <a:cs typeface="Lucida Sans Unicode"/>
              </a:rPr>
              <a:t>Passo </a:t>
            </a:r>
            <a:r>
              <a:rPr dirty="0" sz="1400" spc="-85">
                <a:solidFill>
                  <a:srgbClr val="FF0000"/>
                </a:solidFill>
                <a:latin typeface="Lucida Sans Unicode"/>
                <a:cs typeface="Lucida Sans Unicode"/>
              </a:rPr>
              <a:t>4: </a:t>
            </a:r>
            <a:r>
              <a:rPr dirty="0" sz="1400" spc="-40">
                <a:latin typeface="Lucida Sans Unicode"/>
                <a:cs typeface="Lucida Sans Unicode"/>
              </a:rPr>
              <a:t>constituímos </a:t>
            </a:r>
            <a:r>
              <a:rPr dirty="0" sz="1400" spc="55">
                <a:latin typeface="Lucida Sans Unicode"/>
                <a:cs typeface="Lucida Sans Unicode"/>
              </a:rPr>
              <a:t>uma </a:t>
            </a:r>
            <a:r>
              <a:rPr dirty="0" sz="1400" spc="30">
                <a:solidFill>
                  <a:srgbClr val="ECBD31"/>
                </a:solidFill>
                <a:latin typeface="Lucida Sans Unicode"/>
                <a:cs typeface="Lucida Sans Unicode"/>
              </a:rPr>
              <a:t>Célula </a:t>
            </a:r>
            <a:r>
              <a:rPr dirty="0" sz="1400" spc="-30">
                <a:solidFill>
                  <a:srgbClr val="ECBD31"/>
                </a:solidFill>
                <a:latin typeface="Lucida Sans Unicode"/>
                <a:cs typeface="Lucida Sans Unicode"/>
              </a:rPr>
              <a:t>Destino </a:t>
            </a:r>
            <a:r>
              <a:rPr dirty="0" sz="1400" spc="80">
                <a:latin typeface="Lucida Sans Unicode"/>
                <a:cs typeface="Lucida Sans Unicode"/>
              </a:rPr>
              <a:t>com </a:t>
            </a:r>
            <a:r>
              <a:rPr dirty="0" sz="1400" spc="40">
                <a:latin typeface="Lucida Sans Unicode"/>
                <a:cs typeface="Lucida Sans Unicode"/>
              </a:rPr>
              <a:t>capital </a:t>
            </a:r>
            <a:r>
              <a:rPr dirty="0" sz="1400" spc="-5">
                <a:latin typeface="Lucida Sans Unicode"/>
                <a:cs typeface="Lucida Sans Unicode"/>
              </a:rPr>
              <a:t>social </a:t>
            </a:r>
            <a:r>
              <a:rPr dirty="0" sz="1400">
                <a:latin typeface="Lucida Sans Unicode"/>
                <a:cs typeface="Lucida Sans Unicode"/>
              </a:rPr>
              <a:t> </a:t>
            </a:r>
            <a:r>
              <a:rPr dirty="0" sz="1400" spc="-25">
                <a:latin typeface="Lucida Sans Unicode"/>
                <a:cs typeface="Lucida Sans Unicode"/>
              </a:rPr>
              <a:t>reduzido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130">
                <a:latin typeface="Lucida Sans Unicode"/>
                <a:cs typeface="Lucida Sans Unicode"/>
              </a:rPr>
              <a:t>e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15">
                <a:latin typeface="Lucida Sans Unicode"/>
                <a:cs typeface="Lucida Sans Unicode"/>
              </a:rPr>
              <a:t>sem</a:t>
            </a:r>
            <a:r>
              <a:rPr dirty="0" sz="1400" spc="-50">
                <a:latin typeface="Lucida Sans Unicode"/>
                <a:cs typeface="Lucida Sans Unicode"/>
              </a:rPr>
              <a:t> </a:t>
            </a:r>
            <a:r>
              <a:rPr dirty="0" sz="1400" spc="5">
                <a:latin typeface="Lucida Sans Unicode"/>
                <a:cs typeface="Lucida Sans Unicode"/>
              </a:rPr>
              <a:t>nenhum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5">
                <a:latin typeface="Lucida Sans Unicode"/>
                <a:cs typeface="Lucida Sans Unicode"/>
              </a:rPr>
              <a:t>vínculo</a:t>
            </a:r>
            <a:r>
              <a:rPr dirty="0" sz="1400" spc="-50">
                <a:latin typeface="Lucida Sans Unicode"/>
                <a:cs typeface="Lucida Sans Unicode"/>
              </a:rPr>
              <a:t> </a:t>
            </a:r>
            <a:r>
              <a:rPr dirty="0" sz="1400" spc="80">
                <a:latin typeface="Lucida Sans Unicode"/>
                <a:cs typeface="Lucida Sans Unicode"/>
              </a:rPr>
              <a:t>com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55">
                <a:latin typeface="Lucida Sans Unicode"/>
                <a:cs typeface="Lucida Sans Unicode"/>
              </a:rPr>
              <a:t>o</a:t>
            </a:r>
            <a:r>
              <a:rPr dirty="0" sz="1400" spc="-50">
                <a:latin typeface="Lucida Sans Unicode"/>
                <a:cs typeface="Lucida Sans Unicode"/>
              </a:rPr>
              <a:t> </a:t>
            </a:r>
            <a:r>
              <a:rPr dirty="0" sz="1400" spc="-35">
                <a:latin typeface="Lucida Sans Unicode"/>
                <a:cs typeface="Lucida Sans Unicode"/>
              </a:rPr>
              <a:t>sistema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25">
                <a:latin typeface="Lucida Sans Unicode"/>
                <a:cs typeface="Lucida Sans Unicode"/>
              </a:rPr>
              <a:t>das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15">
                <a:latin typeface="Lucida Sans Unicode"/>
                <a:cs typeface="Lucida Sans Unicode"/>
              </a:rPr>
              <a:t>duas</a:t>
            </a:r>
            <a:r>
              <a:rPr dirty="0" sz="1400" spc="-50">
                <a:latin typeface="Lucida Sans Unicode"/>
                <a:cs typeface="Lucida Sans Unicode"/>
              </a:rPr>
              <a:t> </a:t>
            </a:r>
            <a:r>
              <a:rPr dirty="0" sz="1400" spc="-45">
                <a:latin typeface="Lucida Sans Unicode"/>
                <a:cs typeface="Lucida Sans Unicode"/>
              </a:rPr>
              <a:t>primeiras </a:t>
            </a:r>
            <a:r>
              <a:rPr dirty="0" sz="1400" spc="-430">
                <a:latin typeface="Lucida Sans Unicode"/>
                <a:cs typeface="Lucida Sans Unicode"/>
              </a:rPr>
              <a:t> </a:t>
            </a:r>
            <a:r>
              <a:rPr dirty="0" sz="1400" spc="-5">
                <a:latin typeface="Lucida Sans Unicode"/>
                <a:cs typeface="Lucida Sans Unicode"/>
              </a:rPr>
              <a:t>células.</a:t>
            </a:r>
            <a:endParaRPr sz="1400">
              <a:latin typeface="Lucida Sans Unicode"/>
              <a:cs typeface="Lucida Sans Unicode"/>
            </a:endParaRPr>
          </a:p>
          <a:p>
            <a:pPr marL="184150" marR="5080" indent="-146050">
              <a:lnSpc>
                <a:spcPct val="105200"/>
              </a:lnSpc>
              <a:spcBef>
                <a:spcPts val="750"/>
              </a:spcBef>
              <a:buSzPct val="96428"/>
              <a:buFont typeface="Arial MT"/>
              <a:buChar char="•"/>
              <a:tabLst>
                <a:tab pos="184150" algn="l"/>
              </a:tabLst>
            </a:pPr>
            <a:r>
              <a:rPr dirty="0" sz="1400" spc="-15">
                <a:solidFill>
                  <a:srgbClr val="FF0000"/>
                </a:solidFill>
                <a:latin typeface="Lucida Sans Unicode"/>
                <a:cs typeface="Lucida Sans Unicode"/>
              </a:rPr>
              <a:t>Passo</a:t>
            </a:r>
            <a:r>
              <a:rPr dirty="0" sz="1400" spc="-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85">
                <a:solidFill>
                  <a:srgbClr val="FF0000"/>
                </a:solidFill>
                <a:latin typeface="Lucida Sans Unicode"/>
                <a:cs typeface="Lucida Sans Unicode"/>
              </a:rPr>
              <a:t>5:</a:t>
            </a:r>
            <a:r>
              <a:rPr dirty="0" sz="1400" spc="-4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30">
                <a:latin typeface="Lucida Sans Unicode"/>
                <a:cs typeface="Lucida Sans Unicode"/>
              </a:rPr>
              <a:t>realizamos</a:t>
            </a:r>
            <a:r>
              <a:rPr dirty="0" sz="1400" spc="-50">
                <a:latin typeface="Lucida Sans Unicode"/>
                <a:cs typeface="Lucida Sans Unicode"/>
              </a:rPr>
              <a:t> </a:t>
            </a:r>
            <a:r>
              <a:rPr dirty="0" sz="1400" spc="-60">
                <a:latin typeface="Lucida Sans Unicode"/>
                <a:cs typeface="Lucida Sans Unicode"/>
              </a:rPr>
              <a:t>os</a:t>
            </a:r>
            <a:r>
              <a:rPr dirty="0" sz="1400" spc="-45">
                <a:latin typeface="Lucida Sans Unicode"/>
                <a:cs typeface="Lucida Sans Unicod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atos</a:t>
            </a:r>
            <a:r>
              <a:rPr dirty="0" sz="1400" spc="-50">
                <a:latin typeface="Lucida Sans Unicode"/>
                <a:cs typeface="Lucida Sans Unicode"/>
              </a:rPr>
              <a:t> </a:t>
            </a:r>
            <a:r>
              <a:rPr dirty="0" sz="1400" spc="-5">
                <a:latin typeface="Lucida Sans Unicode"/>
                <a:cs typeface="Lucida Sans Unicode"/>
              </a:rPr>
              <a:t>contratuais</a:t>
            </a:r>
            <a:r>
              <a:rPr dirty="0" sz="1400" spc="-50">
                <a:latin typeface="Lucida Sans Unicode"/>
                <a:cs typeface="Lucida Sans Unicode"/>
              </a:rPr>
              <a:t> </a:t>
            </a:r>
            <a:r>
              <a:rPr dirty="0" sz="1400" spc="100">
                <a:latin typeface="Lucida Sans Unicode"/>
                <a:cs typeface="Lucida Sans Unicode"/>
              </a:rPr>
              <a:t>de</a:t>
            </a:r>
            <a:r>
              <a:rPr dirty="0" sz="1400" spc="5">
                <a:latin typeface="Lucida Sans Unicode"/>
                <a:cs typeface="Lucida Sans Unicode"/>
              </a:rPr>
              <a:t> </a:t>
            </a:r>
            <a:r>
              <a:rPr dirty="0" sz="1400" spc="30">
                <a:solidFill>
                  <a:srgbClr val="ECBD31"/>
                </a:solidFill>
                <a:latin typeface="Lucida Sans Unicode"/>
                <a:cs typeface="Lucida Sans Unicode"/>
              </a:rPr>
              <a:t>planejamento</a:t>
            </a:r>
            <a:r>
              <a:rPr dirty="0" sz="1400" spc="-50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45">
                <a:solidFill>
                  <a:srgbClr val="ECBD31"/>
                </a:solidFill>
                <a:latin typeface="Lucida Sans Unicode"/>
                <a:cs typeface="Lucida Sans Unicode"/>
              </a:rPr>
              <a:t>sucessório </a:t>
            </a:r>
            <a:r>
              <a:rPr dirty="0" sz="1400" spc="-425">
                <a:solidFill>
                  <a:srgbClr val="ECBD31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80">
                <a:solidFill>
                  <a:srgbClr val="ECBD31"/>
                </a:solidFill>
                <a:latin typeface="Lucida Sans Unicode"/>
                <a:cs typeface="Lucida Sans Unicode"/>
              </a:rPr>
              <a:t>na </a:t>
            </a:r>
            <a:r>
              <a:rPr dirty="0" sz="1400" spc="30">
                <a:solidFill>
                  <a:srgbClr val="ECBD31"/>
                </a:solidFill>
                <a:latin typeface="Lucida Sans Unicode"/>
                <a:cs typeface="Lucida Sans Unicode"/>
              </a:rPr>
              <a:t>Célula </a:t>
            </a:r>
            <a:r>
              <a:rPr dirty="0" sz="1400" spc="-30">
                <a:solidFill>
                  <a:srgbClr val="ECBD31"/>
                </a:solidFill>
                <a:latin typeface="Lucida Sans Unicode"/>
                <a:cs typeface="Lucida Sans Unicode"/>
              </a:rPr>
              <a:t>Destino</a:t>
            </a:r>
            <a:r>
              <a:rPr dirty="0" sz="1400" spc="-30">
                <a:latin typeface="Lucida Sans Unicode"/>
                <a:cs typeface="Lucida Sans Unicode"/>
              </a:rPr>
              <a:t>, </a:t>
            </a:r>
            <a:r>
              <a:rPr dirty="0" sz="1400" spc="55">
                <a:latin typeface="Lucida Sans Unicode"/>
                <a:cs typeface="Lucida Sans Unicode"/>
              </a:rPr>
              <a:t>o </a:t>
            </a:r>
            <a:r>
              <a:rPr dirty="0" sz="1400" spc="60">
                <a:latin typeface="Lucida Sans Unicode"/>
                <a:cs typeface="Lucida Sans Unicode"/>
              </a:rPr>
              <a:t>que </a:t>
            </a:r>
            <a:r>
              <a:rPr dirty="0" sz="1400" spc="5">
                <a:latin typeface="Lucida Sans Unicode"/>
                <a:cs typeface="Lucida Sans Unicode"/>
              </a:rPr>
              <a:t>assegurará </a:t>
            </a:r>
            <a:r>
              <a:rPr dirty="0" sz="1400" spc="180">
                <a:latin typeface="Lucida Sans Unicode"/>
                <a:cs typeface="Lucida Sans Unicode"/>
              </a:rPr>
              <a:t>a </a:t>
            </a:r>
            <a:r>
              <a:rPr dirty="0" sz="1400" spc="60">
                <a:latin typeface="Lucida Sans Unicode"/>
                <a:cs typeface="Lucida Sans Unicode"/>
              </a:rPr>
              <a:t>manutenção </a:t>
            </a:r>
            <a:r>
              <a:rPr dirty="0" sz="1400" spc="65">
                <a:latin typeface="Lucida Sans Unicode"/>
                <a:cs typeface="Lucida Sans Unicode"/>
              </a:rPr>
              <a:t>do </a:t>
            </a:r>
            <a:r>
              <a:rPr dirty="0" sz="1400" spc="5">
                <a:latin typeface="Lucida Sans Unicode"/>
                <a:cs typeface="Lucida Sans Unicode"/>
              </a:rPr>
              <a:t>controle </a:t>
            </a:r>
            <a:r>
              <a:rPr dirty="0" sz="1400" spc="10">
                <a:latin typeface="Lucida Sans Unicode"/>
                <a:cs typeface="Lucida Sans Unicode"/>
              </a:rPr>
              <a:t> </a:t>
            </a:r>
            <a:r>
              <a:rPr dirty="0" sz="1400" spc="-10">
                <a:latin typeface="Lucida Sans Unicode"/>
                <a:cs typeface="Lucida Sans Unicode"/>
              </a:rPr>
              <a:t>pelos </a:t>
            </a:r>
            <a:r>
              <a:rPr dirty="0" sz="1400" spc="-25">
                <a:latin typeface="Lucida Sans Unicode"/>
                <a:cs typeface="Lucida Sans Unicode"/>
              </a:rPr>
              <a:t>pais, garantindo-lhes </a:t>
            </a:r>
            <a:r>
              <a:rPr dirty="0" sz="1400" spc="55">
                <a:latin typeface="Lucida Sans Unicode"/>
                <a:cs typeface="Lucida Sans Unicode"/>
              </a:rPr>
              <a:t>o </a:t>
            </a:r>
            <a:r>
              <a:rPr dirty="0" sz="1400" spc="-30">
                <a:latin typeface="Lucida Sans Unicode"/>
                <a:cs typeface="Lucida Sans Unicode"/>
              </a:rPr>
              <a:t>direito </a:t>
            </a:r>
            <a:r>
              <a:rPr dirty="0" sz="1400" spc="100">
                <a:latin typeface="Lucida Sans Unicode"/>
                <a:cs typeface="Lucida Sans Unicode"/>
              </a:rPr>
              <a:t>de </a:t>
            </a:r>
            <a:r>
              <a:rPr dirty="0" sz="1400" spc="15">
                <a:latin typeface="Lucida Sans Unicode"/>
                <a:cs typeface="Lucida Sans Unicode"/>
              </a:rPr>
              <a:t>arrependimento </a:t>
            </a:r>
            <a:r>
              <a:rPr dirty="0" sz="1400" spc="35">
                <a:latin typeface="Lucida Sans Unicode"/>
                <a:cs typeface="Lucida Sans Unicode"/>
              </a:rPr>
              <a:t>e, ainda, </a:t>
            </a:r>
            <a:r>
              <a:rPr dirty="0" sz="1400" spc="40">
                <a:latin typeface="Lucida Sans Unicode"/>
                <a:cs typeface="Lucida Sans Unicode"/>
              </a:rPr>
              <a:t> </a:t>
            </a:r>
            <a:r>
              <a:rPr dirty="0" sz="1400" spc="-10">
                <a:latin typeface="Lucida Sans Unicode"/>
                <a:cs typeface="Lucida Sans Unicode"/>
              </a:rPr>
              <a:t>su</a:t>
            </a:r>
            <a:r>
              <a:rPr dirty="0" sz="1400" spc="-5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60">
                <a:latin typeface="Lucida Sans Unicode"/>
                <a:cs typeface="Lucida Sans Unicode"/>
              </a:rPr>
              <a:t>eficáci</a:t>
            </a:r>
            <a:r>
              <a:rPr dirty="0" sz="1400" spc="85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75">
                <a:latin typeface="Lucida Sans Unicode"/>
                <a:cs typeface="Lucida Sans Unicode"/>
              </a:rPr>
              <a:t>com</a:t>
            </a:r>
            <a:r>
              <a:rPr dirty="0" sz="1400" spc="70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5">
                <a:latin typeface="Lucida Sans Unicode"/>
                <a:cs typeface="Lucida Sans Unicode"/>
              </a:rPr>
              <a:t>gatilh</a:t>
            </a:r>
            <a:r>
              <a:rPr dirty="0" sz="1400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par</a:t>
            </a:r>
            <a:r>
              <a:rPr dirty="0" sz="1400" spc="75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70">
                <a:latin typeface="Lucida Sans Unicode"/>
                <a:cs typeface="Lucida Sans Unicode"/>
              </a:rPr>
              <a:t>o</a:t>
            </a:r>
            <a:r>
              <a:rPr dirty="0" sz="1400" spc="-55">
                <a:latin typeface="Lucida Sans Unicode"/>
                <a:cs typeface="Lucida Sans Unicode"/>
              </a:rPr>
              <a:t>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80">
                <a:latin typeface="Lucida Sans Unicode"/>
                <a:cs typeface="Lucida Sans Unicode"/>
              </a:rPr>
              <a:t>filho</a:t>
            </a:r>
            <a:r>
              <a:rPr dirty="0" sz="1400" spc="-85">
                <a:latin typeface="Lucida Sans Unicode"/>
                <a:cs typeface="Lucida Sans Unicode"/>
              </a:rPr>
              <a:t>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20">
                <a:latin typeface="Lucida Sans Unicode"/>
                <a:cs typeface="Lucida Sans Unicode"/>
              </a:rPr>
              <a:t>vire</a:t>
            </a:r>
            <a:r>
              <a:rPr dirty="0" sz="1400" spc="-30">
                <a:latin typeface="Lucida Sans Unicode"/>
                <a:cs typeface="Lucida Sans Unicode"/>
              </a:rPr>
              <a:t>m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80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exercer</a:t>
            </a:r>
            <a:r>
              <a:rPr dirty="0" sz="1400">
                <a:latin typeface="Lucida Sans Unicode"/>
                <a:cs typeface="Lucida Sans Unicode"/>
              </a:rPr>
              <a:t>,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10">
                <a:latin typeface="Lucida Sans Unicode"/>
                <a:cs typeface="Lucida Sans Unicode"/>
              </a:rPr>
              <a:t>u</a:t>
            </a:r>
            <a:r>
              <a:rPr dirty="0" sz="1400" spc="-5">
                <a:latin typeface="Lucida Sans Unicode"/>
                <a:cs typeface="Lucida Sans Unicode"/>
              </a:rPr>
              <a:t>m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5">
                <a:latin typeface="Lucida Sans Unicode"/>
                <a:cs typeface="Lucida Sans Unicode"/>
              </a:rPr>
              <a:t>dia.</a:t>
            </a:r>
            <a:endParaRPr sz="1400">
              <a:latin typeface="Lucida Sans Unicode"/>
              <a:cs typeface="Lucida Sans Unicode"/>
            </a:endParaRPr>
          </a:p>
          <a:p>
            <a:pPr marL="184150" marR="257810" indent="-146050">
              <a:lnSpc>
                <a:spcPct val="105200"/>
              </a:lnSpc>
              <a:spcBef>
                <a:spcPts val="750"/>
              </a:spcBef>
              <a:buSzPct val="96428"/>
              <a:buFont typeface="Arial MT"/>
              <a:buChar char="•"/>
              <a:tabLst>
                <a:tab pos="184150" algn="l"/>
              </a:tabLst>
            </a:pPr>
            <a:r>
              <a:rPr dirty="0" sz="1400" spc="-15">
                <a:solidFill>
                  <a:srgbClr val="FF0000"/>
                </a:solidFill>
                <a:latin typeface="Lucida Sans Unicode"/>
                <a:cs typeface="Lucida Sans Unicode"/>
              </a:rPr>
              <a:t>Passo</a:t>
            </a:r>
            <a:r>
              <a:rPr dirty="0" sz="1400" spc="-6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85">
                <a:solidFill>
                  <a:srgbClr val="FF0000"/>
                </a:solidFill>
                <a:latin typeface="Lucida Sans Unicode"/>
                <a:cs typeface="Lucida Sans Unicode"/>
              </a:rPr>
              <a:t>6:</a:t>
            </a:r>
            <a:r>
              <a:rPr dirty="0" sz="1400" spc="-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180">
                <a:latin typeface="Lucida Sans Unicode"/>
                <a:cs typeface="Lucida Sans Unicode"/>
              </a:rPr>
              <a:t>a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30">
                <a:latin typeface="Lucida Sans Unicode"/>
                <a:cs typeface="Lucida Sans Unicode"/>
              </a:rPr>
              <a:t>Célula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30">
                <a:latin typeface="Lucida Sans Unicode"/>
                <a:cs typeface="Lucida Sans Unicode"/>
              </a:rPr>
              <a:t>Destino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20">
                <a:latin typeface="Lucida Sans Unicode"/>
                <a:cs typeface="Lucida Sans Unicode"/>
              </a:rPr>
              <a:t>adquire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5">
                <a:latin typeface="Lucida Sans Unicode"/>
                <a:cs typeface="Lucida Sans Unicode"/>
              </a:rPr>
              <a:t>as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0">
                <a:latin typeface="Lucida Sans Unicode"/>
                <a:cs typeface="Lucida Sans Unicode"/>
              </a:rPr>
              <a:t>quotas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do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40">
                <a:latin typeface="Lucida Sans Unicode"/>
                <a:cs typeface="Lucida Sans Unicode"/>
              </a:rPr>
              <a:t>capital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5">
                <a:latin typeface="Lucida Sans Unicode"/>
                <a:cs typeface="Lucida Sans Unicode"/>
              </a:rPr>
              <a:t>social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125">
                <a:latin typeface="Lucida Sans Unicode"/>
                <a:cs typeface="Lucida Sans Unicode"/>
              </a:rPr>
              <a:t>da </a:t>
            </a:r>
            <a:r>
              <a:rPr dirty="0" sz="1400" spc="-430">
                <a:latin typeface="Lucida Sans Unicode"/>
                <a:cs typeface="Lucida Sans Unicode"/>
              </a:rPr>
              <a:t> </a:t>
            </a:r>
            <a:r>
              <a:rPr dirty="0" sz="1400" spc="30">
                <a:latin typeface="Lucida Sans Unicode"/>
                <a:cs typeface="Lucida Sans Unicode"/>
              </a:rPr>
              <a:t>Célula</a:t>
            </a:r>
            <a:r>
              <a:rPr dirty="0" sz="1400" spc="-65">
                <a:latin typeface="Lucida Sans Unicode"/>
                <a:cs typeface="Lucida Sans Unicode"/>
              </a:rPr>
              <a:t> </a:t>
            </a:r>
            <a:r>
              <a:rPr dirty="0" sz="1400" spc="10">
                <a:latin typeface="Lucida Sans Unicode"/>
                <a:cs typeface="Lucida Sans Unicode"/>
              </a:rPr>
              <a:t>Veículo.</a:t>
            </a:r>
            <a:endParaRPr sz="1400">
              <a:latin typeface="Lucida Sans Unicode"/>
              <a:cs typeface="Lucida Sans Unicode"/>
            </a:endParaRPr>
          </a:p>
          <a:p>
            <a:pPr marL="12700" marR="34925">
              <a:lnSpc>
                <a:spcPct val="104800"/>
              </a:lnSpc>
              <a:spcBef>
                <a:spcPts val="715"/>
              </a:spcBef>
            </a:pPr>
            <a:r>
              <a:rPr dirty="0" sz="1800" spc="-35" b="1" i="1">
                <a:solidFill>
                  <a:srgbClr val="ECBD31"/>
                </a:solidFill>
                <a:latin typeface="Arial"/>
                <a:cs typeface="Arial"/>
              </a:rPr>
              <a:t>Obs: </a:t>
            </a:r>
            <a:r>
              <a:rPr dirty="0" sz="1800" spc="-20" i="1">
                <a:solidFill>
                  <a:srgbClr val="ECBD31"/>
                </a:solidFill>
                <a:latin typeface="Arial"/>
                <a:cs typeface="Arial"/>
              </a:rPr>
              <a:t>os </a:t>
            </a:r>
            <a:r>
              <a:rPr dirty="0" sz="1800" spc="65" i="1">
                <a:solidFill>
                  <a:srgbClr val="ECBD31"/>
                </a:solidFill>
                <a:latin typeface="Arial"/>
                <a:cs typeface="Arial"/>
              </a:rPr>
              <a:t>bens </a:t>
            </a:r>
            <a:r>
              <a:rPr dirty="0" sz="1800" spc="155" i="1">
                <a:solidFill>
                  <a:srgbClr val="ECBD31"/>
                </a:solidFill>
                <a:latin typeface="Arial"/>
                <a:cs typeface="Arial"/>
              </a:rPr>
              <a:t>permanecem na </a:t>
            </a:r>
            <a:r>
              <a:rPr dirty="0" sz="1800" spc="85" i="1">
                <a:solidFill>
                  <a:srgbClr val="ECBD31"/>
                </a:solidFill>
                <a:latin typeface="Arial"/>
                <a:cs typeface="Arial"/>
              </a:rPr>
              <a:t>Célula </a:t>
            </a:r>
            <a:r>
              <a:rPr dirty="0" sz="1800" spc="75" i="1">
                <a:solidFill>
                  <a:srgbClr val="ECBD31"/>
                </a:solidFill>
                <a:latin typeface="Arial"/>
                <a:cs typeface="Arial"/>
              </a:rPr>
              <a:t>Cofre. </a:t>
            </a:r>
            <a:r>
              <a:rPr dirty="0" sz="1800" spc="160" i="1">
                <a:latin typeface="Arial"/>
                <a:cs typeface="Arial"/>
              </a:rPr>
              <a:t>O </a:t>
            </a:r>
            <a:r>
              <a:rPr dirty="0" sz="1800" spc="165" i="1">
                <a:latin typeface="Arial"/>
                <a:cs typeface="Arial"/>
              </a:rPr>
              <a:t> </a:t>
            </a:r>
            <a:r>
              <a:rPr dirty="0" sz="1800" spc="105" i="1">
                <a:latin typeface="Arial"/>
                <a:cs typeface="Arial"/>
              </a:rPr>
              <a:t>controle</a:t>
            </a:r>
            <a:r>
              <a:rPr dirty="0" sz="1800" spc="-10" i="1">
                <a:latin typeface="Arial"/>
                <a:cs typeface="Arial"/>
              </a:rPr>
              <a:t> </a:t>
            </a:r>
            <a:r>
              <a:rPr dirty="0" sz="1800" spc="225" i="1">
                <a:latin typeface="Arial"/>
                <a:cs typeface="Arial"/>
              </a:rPr>
              <a:t>da</a:t>
            </a:r>
            <a:r>
              <a:rPr dirty="0" sz="1800" spc="-5" i="1">
                <a:latin typeface="Arial"/>
                <a:cs typeface="Arial"/>
              </a:rPr>
              <a:t> </a:t>
            </a:r>
            <a:r>
              <a:rPr dirty="0" sz="1800" spc="85" i="1">
                <a:latin typeface="Arial"/>
                <a:cs typeface="Arial"/>
              </a:rPr>
              <a:t>Célula</a:t>
            </a:r>
            <a:r>
              <a:rPr dirty="0" sz="1800" spc="-5" i="1">
                <a:latin typeface="Arial"/>
                <a:cs typeface="Arial"/>
              </a:rPr>
              <a:t> </a:t>
            </a:r>
            <a:r>
              <a:rPr dirty="0" sz="1800" spc="95" i="1">
                <a:latin typeface="Arial"/>
                <a:cs typeface="Arial"/>
              </a:rPr>
              <a:t>Cofre</a:t>
            </a:r>
            <a:r>
              <a:rPr dirty="0" sz="1800" spc="-10" i="1">
                <a:latin typeface="Arial"/>
                <a:cs typeface="Arial"/>
              </a:rPr>
              <a:t> </a:t>
            </a:r>
            <a:r>
              <a:rPr dirty="0" sz="1800" spc="120" i="1">
                <a:latin typeface="Arial"/>
                <a:cs typeface="Arial"/>
              </a:rPr>
              <a:t>fica</a:t>
            </a:r>
            <a:r>
              <a:rPr dirty="0" sz="1800" spc="-5" i="1">
                <a:latin typeface="Arial"/>
                <a:cs typeface="Arial"/>
              </a:rPr>
              <a:t> </a:t>
            </a:r>
            <a:r>
              <a:rPr dirty="0" sz="1800" spc="200" i="1">
                <a:latin typeface="Arial"/>
                <a:cs typeface="Arial"/>
              </a:rPr>
              <a:t>com</a:t>
            </a:r>
            <a:r>
              <a:rPr dirty="0" sz="1800" spc="-10" i="1">
                <a:latin typeface="Arial"/>
                <a:cs typeface="Arial"/>
              </a:rPr>
              <a:t> </a:t>
            </a:r>
            <a:r>
              <a:rPr dirty="0" sz="1800" spc="225" i="1">
                <a:latin typeface="Arial"/>
                <a:cs typeface="Arial"/>
              </a:rPr>
              <a:t>a</a:t>
            </a:r>
            <a:r>
              <a:rPr dirty="0" sz="1800" i="1">
                <a:latin typeface="Arial"/>
                <a:cs typeface="Arial"/>
              </a:rPr>
              <a:t> </a:t>
            </a:r>
            <a:r>
              <a:rPr dirty="0" sz="1800" spc="85" i="1">
                <a:latin typeface="Arial"/>
                <a:cs typeface="Arial"/>
              </a:rPr>
              <a:t>Célula</a:t>
            </a:r>
            <a:r>
              <a:rPr dirty="0" sz="1800" spc="-10" i="1">
                <a:latin typeface="Arial"/>
                <a:cs typeface="Arial"/>
              </a:rPr>
              <a:t> </a:t>
            </a:r>
            <a:r>
              <a:rPr dirty="0" sz="1800" spc="75" i="1">
                <a:latin typeface="Arial"/>
                <a:cs typeface="Arial"/>
              </a:rPr>
              <a:t>Veículo</a:t>
            </a:r>
            <a:r>
              <a:rPr dirty="0" sz="1800" spc="105" i="1">
                <a:latin typeface="Arial"/>
                <a:cs typeface="Arial"/>
              </a:rPr>
              <a:t> </a:t>
            </a:r>
            <a:r>
              <a:rPr dirty="0" sz="1800" spc="165" i="1">
                <a:solidFill>
                  <a:srgbClr val="ECBD31"/>
                </a:solidFill>
                <a:latin typeface="Arial"/>
                <a:cs typeface="Arial"/>
              </a:rPr>
              <a:t>e </a:t>
            </a:r>
            <a:r>
              <a:rPr dirty="0" sz="1800" spc="-484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55" i="1">
                <a:solidFill>
                  <a:srgbClr val="ECBD31"/>
                </a:solidFill>
                <a:latin typeface="Arial"/>
                <a:cs typeface="Arial"/>
              </a:rPr>
              <a:t>esta,</a:t>
            </a:r>
            <a:r>
              <a:rPr dirty="0" sz="1800" spc="-15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105" i="1">
                <a:solidFill>
                  <a:srgbClr val="ECBD31"/>
                </a:solidFill>
                <a:latin typeface="Arial"/>
                <a:cs typeface="Arial"/>
              </a:rPr>
              <a:t>por</a:t>
            </a:r>
            <a:r>
              <a:rPr dirty="0" sz="1800" spc="-5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30" i="1">
                <a:solidFill>
                  <a:srgbClr val="ECBD31"/>
                </a:solidFill>
                <a:latin typeface="Arial"/>
                <a:cs typeface="Arial"/>
              </a:rPr>
              <a:t>sua</a:t>
            </a:r>
            <a:r>
              <a:rPr dirty="0" sz="1800" spc="-10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25" i="1">
                <a:solidFill>
                  <a:srgbClr val="ECBD31"/>
                </a:solidFill>
                <a:latin typeface="Arial"/>
                <a:cs typeface="Arial"/>
              </a:rPr>
              <a:t>vez,</a:t>
            </a:r>
            <a:r>
              <a:rPr dirty="0" sz="1800" spc="-10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165" i="1">
                <a:solidFill>
                  <a:srgbClr val="ECBD31"/>
                </a:solidFill>
                <a:latin typeface="Arial"/>
                <a:cs typeface="Arial"/>
              </a:rPr>
              <a:t>é</a:t>
            </a:r>
            <a:r>
              <a:rPr dirty="0" sz="1800" spc="-10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135" i="1">
                <a:solidFill>
                  <a:srgbClr val="ECBD31"/>
                </a:solidFill>
                <a:latin typeface="Arial"/>
                <a:cs typeface="Arial"/>
              </a:rPr>
              <a:t>controlada</a:t>
            </a:r>
            <a:r>
              <a:rPr dirty="0" sz="1800" spc="-15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140" i="1">
                <a:solidFill>
                  <a:srgbClr val="ECBD31"/>
                </a:solidFill>
                <a:latin typeface="Arial"/>
                <a:cs typeface="Arial"/>
              </a:rPr>
              <a:t>pela</a:t>
            </a:r>
            <a:r>
              <a:rPr dirty="0" sz="1800" spc="-5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85" i="1">
                <a:solidFill>
                  <a:srgbClr val="ECBD31"/>
                </a:solidFill>
                <a:latin typeface="Arial"/>
                <a:cs typeface="Arial"/>
              </a:rPr>
              <a:t>Célula</a:t>
            </a:r>
            <a:r>
              <a:rPr dirty="0" sz="1800" spc="-10" i="1">
                <a:solidFill>
                  <a:srgbClr val="ECBD31"/>
                </a:solidFill>
                <a:latin typeface="Arial"/>
                <a:cs typeface="Arial"/>
              </a:rPr>
              <a:t> </a:t>
            </a:r>
            <a:r>
              <a:rPr dirty="0" sz="1800" spc="35" i="1">
                <a:solidFill>
                  <a:srgbClr val="ECBD31"/>
                </a:solidFill>
                <a:latin typeface="Arial"/>
                <a:cs typeface="Arial"/>
              </a:rPr>
              <a:t>Destino.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631" y="1561299"/>
            <a:ext cx="5159375" cy="894080"/>
          </a:xfrm>
          <a:prstGeom prst="rect"/>
        </p:spPr>
        <p:txBody>
          <a:bodyPr wrap="square" lIns="0" tIns="64135" rIns="0" bIns="0" rtlCol="0" vert="horz">
            <a:spAutoFit/>
          </a:bodyPr>
          <a:lstStyle/>
          <a:p>
            <a:pPr marL="12700" marR="5080" indent="2202815">
              <a:lnSpc>
                <a:spcPts val="3240"/>
              </a:lnSpc>
              <a:spcBef>
                <a:spcPts val="505"/>
              </a:spcBef>
            </a:pPr>
            <a:r>
              <a:rPr dirty="0" spc="170"/>
              <a:t>COMPARAÇÃO  </a:t>
            </a:r>
            <a:r>
              <a:rPr dirty="0" spc="-220">
                <a:solidFill>
                  <a:srgbClr val="ECBD31"/>
                </a:solidFill>
              </a:rPr>
              <a:t>TRÊ</a:t>
            </a:r>
            <a:r>
              <a:rPr dirty="0" spc="-195">
                <a:solidFill>
                  <a:srgbClr val="ECBD31"/>
                </a:solidFill>
              </a:rPr>
              <a:t>S</a:t>
            </a:r>
            <a:r>
              <a:rPr dirty="0" spc="-130">
                <a:solidFill>
                  <a:srgbClr val="ECBD31"/>
                </a:solidFill>
              </a:rPr>
              <a:t> </a:t>
            </a:r>
            <a:r>
              <a:rPr dirty="0" spc="-35">
                <a:solidFill>
                  <a:srgbClr val="ECBD31"/>
                </a:solidFill>
              </a:rPr>
              <a:t>CÉLULA</a:t>
            </a:r>
            <a:r>
              <a:rPr dirty="0" spc="-25">
                <a:solidFill>
                  <a:srgbClr val="ECBD31"/>
                </a:solidFill>
              </a:rPr>
              <a:t>S</a:t>
            </a:r>
            <a:r>
              <a:rPr dirty="0" spc="-130">
                <a:solidFill>
                  <a:srgbClr val="ECBD31"/>
                </a:solidFill>
              </a:rPr>
              <a:t> </a:t>
            </a:r>
            <a:r>
              <a:rPr dirty="0" spc="-55">
                <a:solidFill>
                  <a:srgbClr val="ECBD31"/>
                </a:solidFill>
              </a:rPr>
              <a:t>X</a:t>
            </a:r>
            <a:r>
              <a:rPr dirty="0" spc="-130">
                <a:solidFill>
                  <a:srgbClr val="ECBD31"/>
                </a:solidFill>
              </a:rPr>
              <a:t> </a:t>
            </a:r>
            <a:r>
              <a:rPr dirty="0" spc="-60">
                <a:solidFill>
                  <a:srgbClr val="ECBD31"/>
                </a:solidFill>
              </a:rPr>
              <a:t>INVENTÁRIO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7166" y="8473225"/>
            <a:ext cx="5812790" cy="98679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5"/>
              </a:spcBef>
            </a:pPr>
            <a:r>
              <a:rPr dirty="0" sz="1500" spc="60" i="1">
                <a:solidFill>
                  <a:srgbClr val="ECBD31"/>
                </a:solidFill>
                <a:latin typeface="Arial"/>
                <a:cs typeface="Arial"/>
              </a:rPr>
              <a:t>Custo </a:t>
            </a:r>
            <a:r>
              <a:rPr dirty="0" sz="1500" spc="175" i="1">
                <a:solidFill>
                  <a:srgbClr val="ECBD31"/>
                </a:solidFill>
                <a:latin typeface="Arial"/>
                <a:cs typeface="Arial"/>
              </a:rPr>
              <a:t>de </a:t>
            </a:r>
            <a:r>
              <a:rPr dirty="0" sz="1500" spc="114" i="1">
                <a:solidFill>
                  <a:srgbClr val="ECBD31"/>
                </a:solidFill>
                <a:latin typeface="Arial"/>
                <a:cs typeface="Arial"/>
              </a:rPr>
              <a:t>contabilidade: </a:t>
            </a:r>
            <a:r>
              <a:rPr dirty="0" sz="1500" spc="-80" i="1">
                <a:latin typeface="Arial"/>
                <a:cs typeface="Arial"/>
              </a:rPr>
              <a:t>R$ </a:t>
            </a:r>
            <a:r>
              <a:rPr dirty="0" sz="1500" spc="75" i="1">
                <a:latin typeface="Arial"/>
                <a:cs typeface="Arial"/>
              </a:rPr>
              <a:t>9.000/ano </a:t>
            </a:r>
            <a:r>
              <a:rPr dirty="0" sz="1500" spc="120" i="1">
                <a:latin typeface="Arial"/>
                <a:cs typeface="Arial"/>
              </a:rPr>
              <a:t>no </a:t>
            </a:r>
            <a:r>
              <a:rPr dirty="0" sz="1500" spc="60" i="1">
                <a:latin typeface="Arial"/>
                <a:cs typeface="Arial"/>
              </a:rPr>
              <a:t>primeiro </a:t>
            </a:r>
            <a:r>
              <a:rPr dirty="0" sz="1500" spc="110" i="1">
                <a:latin typeface="Arial"/>
                <a:cs typeface="Arial"/>
              </a:rPr>
              <a:t>ano, </a:t>
            </a:r>
            <a:r>
              <a:rPr dirty="0" sz="1500" spc="114" i="1">
                <a:latin typeface="Arial"/>
                <a:cs typeface="Arial"/>
              </a:rPr>
              <a:t> </a:t>
            </a:r>
            <a:r>
              <a:rPr dirty="0" sz="1500" spc="160" i="1">
                <a:latin typeface="Arial"/>
                <a:cs typeface="Arial"/>
              </a:rPr>
              <a:t>podendo </a:t>
            </a:r>
            <a:r>
              <a:rPr dirty="0" sz="1500" spc="-20" i="1">
                <a:latin typeface="Arial"/>
                <a:cs typeface="Arial"/>
              </a:rPr>
              <a:t>ser </a:t>
            </a:r>
            <a:r>
              <a:rPr dirty="0" sz="1500" spc="185" i="1">
                <a:latin typeface="Arial"/>
                <a:cs typeface="Arial"/>
              </a:rPr>
              <a:t>pago </a:t>
            </a:r>
            <a:r>
              <a:rPr dirty="0" sz="1500" spc="-80" i="1">
                <a:latin typeface="Arial"/>
                <a:cs typeface="Arial"/>
              </a:rPr>
              <a:t>R$ </a:t>
            </a:r>
            <a:r>
              <a:rPr dirty="0" sz="1500" i="1">
                <a:latin typeface="Arial"/>
                <a:cs typeface="Arial"/>
              </a:rPr>
              <a:t>750,00 </a:t>
            </a:r>
            <a:r>
              <a:rPr dirty="0" sz="1500" spc="85" i="1">
                <a:latin typeface="Arial"/>
                <a:cs typeface="Arial"/>
              </a:rPr>
              <a:t>mensalmente. </a:t>
            </a:r>
            <a:r>
              <a:rPr dirty="0" sz="1500" spc="120" i="1">
                <a:latin typeface="Arial"/>
                <a:cs typeface="Arial"/>
              </a:rPr>
              <a:t>A </a:t>
            </a:r>
            <a:r>
              <a:rPr dirty="0" sz="1500" spc="60" i="1">
                <a:latin typeface="Arial"/>
                <a:cs typeface="Arial"/>
              </a:rPr>
              <a:t>partir </a:t>
            </a:r>
            <a:r>
              <a:rPr dirty="0" sz="1500" spc="175" i="1">
                <a:latin typeface="Arial"/>
                <a:cs typeface="Arial"/>
              </a:rPr>
              <a:t>do </a:t>
            </a:r>
            <a:r>
              <a:rPr dirty="0" sz="1500" spc="180" i="1">
                <a:latin typeface="Arial"/>
                <a:cs typeface="Arial"/>
              </a:rPr>
              <a:t> </a:t>
            </a:r>
            <a:r>
              <a:rPr dirty="0" sz="1500" spc="100" i="1">
                <a:latin typeface="Arial"/>
                <a:cs typeface="Arial"/>
              </a:rPr>
              <a:t>segundo</a:t>
            </a:r>
            <a:r>
              <a:rPr dirty="0" sz="1500" spc="-5" i="1">
                <a:latin typeface="Arial"/>
                <a:cs typeface="Arial"/>
              </a:rPr>
              <a:t> </a:t>
            </a:r>
            <a:r>
              <a:rPr dirty="0" sz="1500" spc="145" i="1">
                <a:latin typeface="Arial"/>
                <a:cs typeface="Arial"/>
              </a:rPr>
              <a:t>ano</a:t>
            </a:r>
            <a:r>
              <a:rPr dirty="0" sz="1500" i="1">
                <a:latin typeface="Arial"/>
                <a:cs typeface="Arial"/>
              </a:rPr>
              <a:t> </a:t>
            </a:r>
            <a:r>
              <a:rPr dirty="0" sz="1500" spc="50" i="1">
                <a:latin typeface="Arial"/>
                <a:cs typeface="Arial"/>
              </a:rPr>
              <a:t>passa</a:t>
            </a:r>
            <a:r>
              <a:rPr dirty="0" sz="1500" i="1">
                <a:latin typeface="Arial"/>
                <a:cs typeface="Arial"/>
              </a:rPr>
              <a:t> </a:t>
            </a:r>
            <a:r>
              <a:rPr dirty="0" sz="1500" spc="135" i="1">
                <a:latin typeface="Arial"/>
                <a:cs typeface="Arial"/>
              </a:rPr>
              <a:t>para</a:t>
            </a:r>
            <a:r>
              <a:rPr dirty="0" sz="1500" i="1">
                <a:latin typeface="Arial"/>
                <a:cs typeface="Arial"/>
              </a:rPr>
              <a:t> </a:t>
            </a:r>
            <a:r>
              <a:rPr dirty="0" sz="1500" spc="-80" i="1">
                <a:latin typeface="Arial"/>
                <a:cs typeface="Arial"/>
              </a:rPr>
              <a:t>R$</a:t>
            </a:r>
            <a:r>
              <a:rPr dirty="0" sz="1500" spc="-5" i="1">
                <a:latin typeface="Arial"/>
                <a:cs typeface="Arial"/>
              </a:rPr>
              <a:t> </a:t>
            </a:r>
            <a:r>
              <a:rPr dirty="0" sz="1500" spc="70" i="1">
                <a:latin typeface="Arial"/>
                <a:cs typeface="Arial"/>
              </a:rPr>
              <a:t>3.600/ano,</a:t>
            </a:r>
            <a:r>
              <a:rPr dirty="0" sz="1500" i="1">
                <a:latin typeface="Arial"/>
                <a:cs typeface="Arial"/>
              </a:rPr>
              <a:t> </a:t>
            </a:r>
            <a:r>
              <a:rPr dirty="0" sz="1500" spc="160" i="1">
                <a:latin typeface="Arial"/>
                <a:cs typeface="Arial"/>
              </a:rPr>
              <a:t>podendo</a:t>
            </a:r>
            <a:r>
              <a:rPr dirty="0" sz="1500" spc="-5" i="1">
                <a:latin typeface="Arial"/>
                <a:cs typeface="Arial"/>
              </a:rPr>
              <a:t> </a:t>
            </a:r>
            <a:r>
              <a:rPr dirty="0" sz="1500" spc="-20" i="1">
                <a:latin typeface="Arial"/>
                <a:cs typeface="Arial"/>
              </a:rPr>
              <a:t>ser</a:t>
            </a:r>
            <a:r>
              <a:rPr dirty="0" sz="1500" i="1">
                <a:latin typeface="Arial"/>
                <a:cs typeface="Arial"/>
              </a:rPr>
              <a:t> </a:t>
            </a:r>
            <a:r>
              <a:rPr dirty="0" sz="1500" spc="185" i="1">
                <a:latin typeface="Arial"/>
                <a:cs typeface="Arial"/>
              </a:rPr>
              <a:t>pago</a:t>
            </a:r>
            <a:r>
              <a:rPr dirty="0" sz="1500" i="1">
                <a:latin typeface="Arial"/>
                <a:cs typeface="Arial"/>
              </a:rPr>
              <a:t> </a:t>
            </a:r>
            <a:r>
              <a:rPr dirty="0" sz="1500" spc="-85" i="1">
                <a:latin typeface="Arial"/>
                <a:cs typeface="Arial"/>
              </a:rPr>
              <a:t>R$ </a:t>
            </a:r>
            <a:r>
              <a:rPr dirty="0" sz="1500" spc="-400" i="1">
                <a:latin typeface="Arial"/>
                <a:cs typeface="Arial"/>
              </a:rPr>
              <a:t> </a:t>
            </a:r>
            <a:r>
              <a:rPr dirty="0" sz="1500" i="1">
                <a:latin typeface="Arial"/>
                <a:cs typeface="Arial"/>
              </a:rPr>
              <a:t>300,00</a:t>
            </a:r>
            <a:r>
              <a:rPr dirty="0" sz="1500" spc="-5" i="1">
                <a:latin typeface="Arial"/>
                <a:cs typeface="Arial"/>
              </a:rPr>
              <a:t> </a:t>
            </a:r>
            <a:r>
              <a:rPr dirty="0" sz="1500" spc="85" i="1">
                <a:latin typeface="Arial"/>
                <a:cs typeface="Arial"/>
              </a:rPr>
              <a:t>mensalmente.</a:t>
            </a:r>
            <a:endParaRPr sz="15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89377" y="2804236"/>
          <a:ext cx="6088380" cy="445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6530"/>
                <a:gridCol w="1678940"/>
                <a:gridCol w="1678939"/>
              </a:tblGrid>
              <a:tr h="327799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Sistema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46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marL="461009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Inventário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46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DF1CB"/>
                    </a:solidFill>
                  </a:tcPr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Duas</a:t>
                      </a:r>
                      <a:r>
                        <a:rPr dirty="0" sz="14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Células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46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27800">
                <a:tc rowSpan="2"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400" spc="-20" b="1">
                          <a:latin typeface="Calibri"/>
                          <a:cs typeface="Calibri"/>
                        </a:rPr>
                        <a:t>Valor</a:t>
                      </a:r>
                      <a:r>
                        <a:rPr dirty="0" sz="14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dos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Bens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dirty="0" sz="1400" spc="-15" b="1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base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cálculo: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marL="405130">
                        <a:lnSpc>
                          <a:spcPts val="1635"/>
                        </a:lnSpc>
                        <a:spcBef>
                          <a:spcPts val="844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Mercado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0731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635"/>
                        </a:lnSpc>
                        <a:spcBef>
                          <a:spcPts val="844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DIRPF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0731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</a:tr>
              <a:tr h="31289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04139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5,970,000.00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2,650,000.00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Cartório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Notas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5,000.00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290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Junta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Comercial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290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2,800.00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Certidões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3,000.00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290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Cartórios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RI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5,000.00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5,000.00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Imposto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sobre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Herança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477,600.00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290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400.00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Contador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Assistente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290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4,000.00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40">
                          <a:latin typeface="Calibri"/>
                          <a:cs typeface="Calibri"/>
                        </a:rPr>
                        <a:t>TOTAL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490,600.00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12,200.00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Economia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Financeira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478,400.00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2899">
                <a:tc>
                  <a:txBody>
                    <a:bodyPr/>
                    <a:lstStyle/>
                    <a:p>
                      <a:pPr marL="95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Redução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Patrimonial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925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490,600.00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8290">
                        <a:lnSpc>
                          <a:spcPts val="1635"/>
                        </a:lnSpc>
                        <a:spcBef>
                          <a:spcPts val="72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</a:tr>
              <a:tr h="6555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9525" marR="876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Economia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da Holding em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Relação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ao </a:t>
                      </a:r>
                      <a:r>
                        <a:rPr dirty="0" sz="1400" spc="-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Inventário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98%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213931"/>
            <a:ext cx="6857999" cy="267936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1880" y="3026784"/>
            <a:ext cx="385191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65"/>
              <a:t>FORMA</a:t>
            </a:r>
            <a:r>
              <a:rPr dirty="0" spc="-175"/>
              <a:t> </a:t>
            </a:r>
            <a:r>
              <a:rPr dirty="0" spc="-20"/>
              <a:t>DE</a:t>
            </a:r>
            <a:r>
              <a:rPr dirty="0" spc="-165"/>
              <a:t> </a:t>
            </a:r>
            <a:r>
              <a:rPr dirty="0" spc="35"/>
              <a:t>ESCOLHA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78863" y="3504176"/>
            <a:ext cx="5489575" cy="19113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2700" marR="5715" indent="528955">
              <a:lnSpc>
                <a:spcPct val="125000"/>
              </a:lnSpc>
              <a:spcBef>
                <a:spcPts val="100"/>
              </a:spcBef>
            </a:pPr>
            <a:r>
              <a:rPr dirty="0" sz="1650" spc="-35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20">
                <a:solidFill>
                  <a:srgbClr val="FFC000"/>
                </a:solidFill>
                <a:latin typeface="Lucida Sans Unicode"/>
                <a:cs typeface="Lucida Sans Unicode"/>
              </a:rPr>
              <a:t>s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75">
                <a:latin typeface="Lucida Sans Unicode"/>
                <a:cs typeface="Lucida Sans Unicode"/>
              </a:rPr>
              <a:t>trê</a:t>
            </a:r>
            <a:r>
              <a:rPr dirty="0" sz="1650" spc="-80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60">
                <a:latin typeface="Lucida Sans Unicode"/>
                <a:cs typeface="Lucida Sans Unicode"/>
              </a:rPr>
              <a:t>sistema</a:t>
            </a:r>
            <a:r>
              <a:rPr dirty="0" sz="1650" spc="-5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40">
                <a:latin typeface="Lucida Sans Unicode"/>
                <a:cs typeface="Lucida Sans Unicode"/>
              </a:rPr>
              <a:t>garante</a:t>
            </a:r>
            <a:r>
              <a:rPr dirty="0" sz="1650" spc="80">
                <a:latin typeface="Lucida Sans Unicode"/>
                <a:cs typeface="Lucida Sans Unicode"/>
              </a:rPr>
              <a:t>m</a:t>
            </a:r>
            <a:r>
              <a:rPr dirty="0" sz="1650" spc="-30">
                <a:latin typeface="Lucida Sans Unicode"/>
                <a:cs typeface="Lucida Sans Unicode"/>
              </a:rPr>
              <a:t> </a:t>
            </a:r>
            <a:r>
              <a:rPr dirty="0" sz="1650" spc="65">
                <a:solidFill>
                  <a:srgbClr val="FFC000"/>
                </a:solidFill>
                <a:latin typeface="Lucida Sans Unicode"/>
                <a:cs typeface="Lucida Sans Unicode"/>
              </a:rPr>
              <a:t>proteçã</a:t>
            </a:r>
            <a:r>
              <a:rPr dirty="0" sz="1650" spc="80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20">
                <a:solidFill>
                  <a:srgbClr val="FFC000"/>
                </a:solidFill>
                <a:latin typeface="Lucida Sans Unicode"/>
                <a:cs typeface="Lucida Sans Unicode"/>
              </a:rPr>
              <a:t>patrimonial,  </a:t>
            </a:r>
            <a:r>
              <a:rPr dirty="0" sz="1650" spc="65">
                <a:solidFill>
                  <a:srgbClr val="FFC000"/>
                </a:solidFill>
                <a:latin typeface="Lucida Sans Unicode"/>
                <a:cs typeface="Lucida Sans Unicode"/>
              </a:rPr>
              <a:t>economia </a:t>
            </a: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e </a:t>
            </a:r>
            <a:r>
              <a:rPr dirty="0" sz="1650" spc="35">
                <a:solidFill>
                  <a:srgbClr val="FFC000"/>
                </a:solidFill>
                <a:latin typeface="Lucida Sans Unicode"/>
                <a:cs typeface="Lucida Sans Unicode"/>
              </a:rPr>
              <a:t>planejamento </a:t>
            </a:r>
            <a:r>
              <a:rPr dirty="0" sz="1650" spc="-50">
                <a:solidFill>
                  <a:srgbClr val="FFC000"/>
                </a:solidFill>
                <a:latin typeface="Lucida Sans Unicode"/>
                <a:cs typeface="Lucida Sans Unicode"/>
              </a:rPr>
              <a:t>sucessório </a:t>
            </a:r>
            <a:r>
              <a:rPr dirty="0" sz="1650" spc="-10">
                <a:solidFill>
                  <a:srgbClr val="FFC000"/>
                </a:solidFill>
                <a:latin typeface="Lucida Sans Unicode"/>
                <a:cs typeface="Lucida Sans Unicode"/>
              </a:rPr>
              <a:t>eficientes. </a:t>
            </a:r>
            <a:r>
              <a:rPr dirty="0" sz="1650" spc="80">
                <a:solidFill>
                  <a:srgbClr val="FFC000"/>
                </a:solidFill>
                <a:latin typeface="Lucida Sans Unicode"/>
                <a:cs typeface="Lucida Sans Unicode"/>
              </a:rPr>
              <a:t>A </a:t>
            </a:r>
            <a:r>
              <a:rPr dirty="0" sz="1650" spc="8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35">
                <a:solidFill>
                  <a:srgbClr val="FFC000"/>
                </a:solidFill>
                <a:latin typeface="Lucida Sans Unicode"/>
                <a:cs typeface="Lucida Sans Unicode"/>
              </a:rPr>
              <a:t>escolh</a:t>
            </a:r>
            <a:r>
              <a:rPr dirty="0" sz="1650" spc="40">
                <a:solidFill>
                  <a:srgbClr val="FFC000"/>
                </a:solidFill>
                <a:latin typeface="Lucida Sans Unicode"/>
                <a:cs typeface="Lucida Sans Unicode"/>
              </a:rPr>
              <a:t>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10">
                <a:solidFill>
                  <a:srgbClr val="FFC000"/>
                </a:solidFill>
                <a:latin typeface="Lucida Sans Unicode"/>
                <a:cs typeface="Lucida Sans Unicode"/>
              </a:rPr>
              <a:t>dev</a:t>
            </a:r>
            <a:r>
              <a:rPr dirty="0" sz="1650" spc="110">
                <a:solidFill>
                  <a:srgbClr val="FFC000"/>
                </a:solidFill>
                <a:latin typeface="Lucida Sans Unicode"/>
                <a:cs typeface="Lucida Sans Unicode"/>
              </a:rPr>
              <a:t>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30">
                <a:solidFill>
                  <a:srgbClr val="FFC000"/>
                </a:solidFill>
                <a:latin typeface="Lucida Sans Unicode"/>
                <a:cs typeface="Lucida Sans Unicode"/>
              </a:rPr>
              <a:t>s</a:t>
            </a:r>
            <a:r>
              <a:rPr dirty="0" sz="1650" spc="-25">
                <a:solidFill>
                  <a:srgbClr val="FFC000"/>
                </a:solidFill>
                <a:latin typeface="Lucida Sans Unicode"/>
                <a:cs typeface="Lucida Sans Unicode"/>
              </a:rPr>
              <a:t>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40">
                <a:solidFill>
                  <a:srgbClr val="FFC000"/>
                </a:solidFill>
                <a:latin typeface="Lucida Sans Unicode"/>
                <a:cs typeface="Lucida Sans Unicode"/>
              </a:rPr>
              <a:t>da</a:t>
            </a:r>
            <a:r>
              <a:rPr dirty="0" sz="1650" spc="30">
                <a:solidFill>
                  <a:srgbClr val="FFC000"/>
                </a:solidFill>
                <a:latin typeface="Lucida Sans Unicode"/>
                <a:cs typeface="Lucida Sans Unicode"/>
              </a:rPr>
              <a:t>r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75">
                <a:solidFill>
                  <a:srgbClr val="FFC000"/>
                </a:solidFill>
                <a:latin typeface="Lucida Sans Unicode"/>
                <a:cs typeface="Lucida Sans Unicode"/>
              </a:rPr>
              <a:t>co</a:t>
            </a:r>
            <a:r>
              <a:rPr dirty="0" sz="1650" spc="130">
                <a:solidFill>
                  <a:srgbClr val="FFC000"/>
                </a:solidFill>
                <a:latin typeface="Lucida Sans Unicode"/>
                <a:cs typeface="Lucida Sans Unicode"/>
              </a:rPr>
              <a:t>m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5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30">
                <a:solidFill>
                  <a:srgbClr val="FFC000"/>
                </a:solidFill>
                <a:latin typeface="Lucida Sans Unicode"/>
                <a:cs typeface="Lucida Sans Unicode"/>
              </a:rPr>
              <a:t>model</a:t>
            </a:r>
            <a:r>
              <a:rPr dirty="0" sz="1650" spc="40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70">
                <a:solidFill>
                  <a:srgbClr val="FFC000"/>
                </a:solidFill>
                <a:latin typeface="Lucida Sans Unicode"/>
                <a:cs typeface="Lucida Sans Unicode"/>
              </a:rPr>
              <a:t>qu</a:t>
            </a:r>
            <a:r>
              <a:rPr dirty="0" sz="1650" spc="65">
                <a:solidFill>
                  <a:srgbClr val="FFC000"/>
                </a:solidFill>
                <a:latin typeface="Lucida Sans Unicode"/>
                <a:cs typeface="Lucida Sans Unicode"/>
              </a:rPr>
              <a:t>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80">
                <a:solidFill>
                  <a:srgbClr val="FFC000"/>
                </a:solidFill>
                <a:latin typeface="Lucida Sans Unicode"/>
                <a:cs typeface="Lucida Sans Unicode"/>
              </a:rPr>
              <a:t>fo</a:t>
            </a:r>
            <a:r>
              <a:rPr dirty="0" sz="1650" spc="-60">
                <a:solidFill>
                  <a:srgbClr val="FFC000"/>
                </a:solidFill>
                <a:latin typeface="Lucida Sans Unicode"/>
                <a:cs typeface="Lucida Sans Unicode"/>
              </a:rPr>
              <a:t>r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35">
                <a:solidFill>
                  <a:srgbClr val="FFC000"/>
                </a:solidFill>
                <a:latin typeface="Lucida Sans Unicode"/>
                <a:cs typeface="Lucida Sans Unicode"/>
              </a:rPr>
              <a:t>mais  </a:t>
            </a:r>
            <a:r>
              <a:rPr dirty="0" sz="1650" spc="20">
                <a:solidFill>
                  <a:srgbClr val="FFC000"/>
                </a:solidFill>
                <a:latin typeface="Lucida Sans Unicode"/>
                <a:cs typeface="Lucida Sans Unicode"/>
              </a:rPr>
              <a:t>confortável </a:t>
            </a:r>
            <a:r>
              <a:rPr dirty="0" sz="1650" spc="215">
                <a:solidFill>
                  <a:srgbClr val="FFC000"/>
                </a:solidFill>
                <a:latin typeface="Lucida Sans Unicode"/>
                <a:cs typeface="Lucida Sans Unicode"/>
              </a:rPr>
              <a:t>à </a:t>
            </a:r>
            <a:r>
              <a:rPr dirty="0" sz="1650" spc="-20">
                <a:solidFill>
                  <a:srgbClr val="FFC000"/>
                </a:solidFill>
                <a:latin typeface="Lucida Sans Unicode"/>
                <a:cs typeface="Lucida Sans Unicode"/>
              </a:rPr>
              <a:t>família </a:t>
            </a: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e </a:t>
            </a:r>
            <a:r>
              <a:rPr dirty="0" sz="1650" spc="65">
                <a:solidFill>
                  <a:srgbClr val="FFC000"/>
                </a:solidFill>
                <a:latin typeface="Lucida Sans Unicode"/>
                <a:cs typeface="Lucida Sans Unicode"/>
              </a:rPr>
              <a:t>que </a:t>
            </a:r>
            <a:r>
              <a:rPr dirty="0" sz="1650" spc="-10">
                <a:solidFill>
                  <a:srgbClr val="FFC000"/>
                </a:solidFill>
                <a:latin typeface="Lucida Sans Unicode"/>
                <a:cs typeface="Lucida Sans Unicode"/>
              </a:rPr>
              <a:t>representar </a:t>
            </a:r>
            <a:r>
              <a:rPr dirty="0" sz="1650" spc="-15">
                <a:solidFill>
                  <a:srgbClr val="FFC000"/>
                </a:solidFill>
                <a:latin typeface="Lucida Sans Unicode"/>
                <a:cs typeface="Lucida Sans Unicode"/>
              </a:rPr>
              <a:t>maior </a:t>
            </a:r>
            <a:r>
              <a:rPr dirty="0" sz="1650" spc="-1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50">
                <a:solidFill>
                  <a:srgbClr val="FFC000"/>
                </a:solidFill>
                <a:latin typeface="Lucida Sans Unicode"/>
                <a:cs typeface="Lucida Sans Unicode"/>
              </a:rPr>
              <a:t>economia.</a:t>
            </a:r>
            <a:r>
              <a:rPr dirty="0" sz="1650" spc="-7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40">
                <a:solidFill>
                  <a:srgbClr val="FFC000"/>
                </a:solidFill>
                <a:latin typeface="Lucida Sans Unicode"/>
                <a:cs typeface="Lucida Sans Unicode"/>
              </a:rPr>
              <a:t>E,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80">
                <a:solidFill>
                  <a:srgbClr val="FFC000"/>
                </a:solidFill>
                <a:latin typeface="Lucida Sans Unicode"/>
                <a:cs typeface="Lucida Sans Unicode"/>
              </a:rPr>
              <a:t>para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20">
                <a:solidFill>
                  <a:srgbClr val="FFC000"/>
                </a:solidFill>
                <a:latin typeface="Lucida Sans Unicode"/>
                <a:cs typeface="Lucida Sans Unicode"/>
              </a:rPr>
              <a:t>ajudar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30">
                <a:solidFill>
                  <a:srgbClr val="FFC000"/>
                </a:solidFill>
                <a:latin typeface="Lucida Sans Unicode"/>
                <a:cs typeface="Lucida Sans Unicode"/>
              </a:rPr>
              <a:t>nesse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5">
                <a:solidFill>
                  <a:srgbClr val="FFC000"/>
                </a:solidFill>
                <a:latin typeface="Lucida Sans Unicode"/>
                <a:cs typeface="Lucida Sans Unicode"/>
              </a:rPr>
              <a:t>processo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20">
                <a:solidFill>
                  <a:srgbClr val="FFC000"/>
                </a:solidFill>
                <a:latin typeface="Lucida Sans Unicode"/>
                <a:cs typeface="Lucida Sans Unicode"/>
              </a:rPr>
              <a:t>de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20">
                <a:solidFill>
                  <a:srgbClr val="FFC000"/>
                </a:solidFill>
                <a:latin typeface="Lucida Sans Unicode"/>
                <a:cs typeface="Lucida Sans Unicode"/>
              </a:rPr>
              <a:t>escolha,</a:t>
            </a:r>
            <a:endParaRPr sz="1650">
              <a:latin typeface="Lucida Sans Unicode"/>
              <a:cs typeface="Lucida Sans Unicode"/>
            </a:endParaRPr>
          </a:p>
          <a:p>
            <a:pPr algn="r" marR="5080">
              <a:lnSpc>
                <a:spcPct val="100000"/>
              </a:lnSpc>
              <a:spcBef>
                <a:spcPts val="495"/>
              </a:spcBef>
            </a:pPr>
            <a:r>
              <a:rPr dirty="0" sz="1650" spc="15">
                <a:solidFill>
                  <a:srgbClr val="FFC000"/>
                </a:solidFill>
                <a:latin typeface="Lucida Sans Unicode"/>
                <a:cs typeface="Lucida Sans Unicode"/>
              </a:rPr>
              <a:t>vejamos</a:t>
            </a:r>
            <a:r>
              <a:rPr dirty="0" sz="1650" spc="-9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10">
                <a:solidFill>
                  <a:srgbClr val="FFC000"/>
                </a:solidFill>
                <a:latin typeface="Lucida Sans Unicode"/>
                <a:cs typeface="Lucida Sans Unicode"/>
              </a:rPr>
              <a:t>um</a:t>
            </a:r>
            <a:r>
              <a:rPr dirty="0" sz="1650" spc="-8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45">
                <a:latin typeface="Lucida Sans Unicode"/>
                <a:cs typeface="Lucida Sans Unicode"/>
              </a:rPr>
              <a:t>comparativo</a:t>
            </a:r>
            <a:r>
              <a:rPr dirty="0" sz="1650" spc="-90">
                <a:latin typeface="Lucida Sans Unicode"/>
                <a:cs typeface="Lucida Sans Unicode"/>
              </a:rPr>
              <a:t> </a:t>
            </a:r>
            <a:r>
              <a:rPr dirty="0" sz="1650" spc="10">
                <a:latin typeface="Lucida Sans Unicode"/>
                <a:cs typeface="Lucida Sans Unicode"/>
              </a:rPr>
              <a:t>geral</a:t>
            </a:r>
            <a:r>
              <a:rPr dirty="0" sz="1650" spc="10">
                <a:solidFill>
                  <a:srgbClr val="FFC000"/>
                </a:solidFill>
                <a:latin typeface="Lucida Sans Unicode"/>
                <a:cs typeface="Lucida Sans Unicode"/>
              </a:rPr>
              <a:t>: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3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4638" y="1561299"/>
            <a:ext cx="4540885" cy="894080"/>
          </a:xfrm>
          <a:prstGeom prst="rect"/>
        </p:spPr>
        <p:txBody>
          <a:bodyPr wrap="square" lIns="0" tIns="64135" rIns="0" bIns="0" rtlCol="0" vert="horz">
            <a:spAutoFit/>
          </a:bodyPr>
          <a:lstStyle/>
          <a:p>
            <a:pPr marL="12700" marR="5080" indent="1584960">
              <a:lnSpc>
                <a:spcPts val="3240"/>
              </a:lnSpc>
              <a:spcBef>
                <a:spcPts val="505"/>
              </a:spcBef>
            </a:pPr>
            <a:r>
              <a:rPr dirty="0" spc="170"/>
              <a:t>COMPARAÇÃO  </a:t>
            </a:r>
            <a:r>
              <a:rPr dirty="0" spc="40">
                <a:solidFill>
                  <a:srgbClr val="ECBD31"/>
                </a:solidFill>
              </a:rPr>
              <a:t>DOS</a:t>
            </a:r>
            <a:r>
              <a:rPr dirty="0" spc="-145">
                <a:solidFill>
                  <a:srgbClr val="ECBD31"/>
                </a:solidFill>
              </a:rPr>
              <a:t> </a:t>
            </a:r>
            <a:r>
              <a:rPr dirty="0" spc="-25">
                <a:solidFill>
                  <a:srgbClr val="ECBD31"/>
                </a:solidFill>
              </a:rPr>
              <a:t>QUATRO</a:t>
            </a:r>
            <a:r>
              <a:rPr dirty="0" spc="-140">
                <a:solidFill>
                  <a:srgbClr val="ECBD31"/>
                </a:solidFill>
              </a:rPr>
              <a:t> </a:t>
            </a:r>
            <a:r>
              <a:rPr dirty="0" spc="40">
                <a:solidFill>
                  <a:srgbClr val="ECBD31"/>
                </a:solidFill>
              </a:rPr>
              <a:t>CENÁRIOS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12095" y="4088555"/>
          <a:ext cx="6009640" cy="336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8255"/>
                <a:gridCol w="943609"/>
                <a:gridCol w="943610"/>
                <a:gridCol w="943610"/>
                <a:gridCol w="943610"/>
                <a:gridCol w="943610"/>
              </a:tblGrid>
              <a:tr h="6704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dirty="0" sz="900" spc="-10" b="1">
                          <a:latin typeface="Calibri"/>
                          <a:cs typeface="Calibri"/>
                        </a:rPr>
                        <a:t>Sistema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76530" marR="169545" indent="8890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900" spc="-10" b="1">
                          <a:latin typeface="Calibri"/>
                          <a:cs typeface="Calibri"/>
                        </a:rPr>
                        <a:t>Custo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Impla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nt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ç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ão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DF1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96215" marR="189230" indent="13843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900" spc="-10" b="1">
                          <a:latin typeface="Calibri"/>
                          <a:cs typeface="Calibri"/>
                        </a:rPr>
                        <a:t>Perda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 b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trimonial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DF1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8600" marR="80010" indent="-14160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900" spc="-10" b="1">
                          <a:latin typeface="Calibri"/>
                          <a:cs typeface="Calibri"/>
                        </a:rPr>
                        <a:t>Diferença</a:t>
                      </a:r>
                      <a:r>
                        <a:rPr dirty="0" sz="9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com</a:t>
                      </a:r>
                      <a:r>
                        <a:rPr dirty="0" sz="9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o </a:t>
                      </a:r>
                      <a:r>
                        <a:rPr dirty="0" sz="900" spc="-1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Inventário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DF1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8600" marR="25400" indent="-19621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900" spc="-10" b="1">
                          <a:latin typeface="Calibri"/>
                          <a:cs typeface="Calibri"/>
                        </a:rPr>
                        <a:t>Diferença</a:t>
                      </a:r>
                      <a:r>
                        <a:rPr dirty="0" sz="9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com</a:t>
                      </a:r>
                      <a:r>
                        <a:rPr dirty="0" sz="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o </a:t>
                      </a:r>
                      <a:r>
                        <a:rPr dirty="0" sz="900" spc="-19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Inventário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DF1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70815" marR="71755" indent="-9271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Cu</a:t>
                      </a:r>
                      <a:r>
                        <a:rPr dirty="0" sz="900" spc="-15" b="1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Mensal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 de 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Manutenção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DF1CB"/>
                    </a:solidFill>
                  </a:tcPr>
                </a:tc>
              </a:tr>
              <a:tr h="6704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Inventário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6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490,600.00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6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490,600.00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0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240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0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</a:tr>
              <a:tr h="6704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Modelo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Básico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6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126,650.00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0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6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363,950.00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240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74%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0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100.00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</a:tr>
              <a:tr h="6704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Modelo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Duas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Células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6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61,200.00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0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6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429,400.00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240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88%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0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200.00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</a:tr>
              <a:tr h="6704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Modelo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Três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Células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6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12,200.00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0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6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478,400.00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240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98%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0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300.00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213931"/>
            <a:ext cx="6857999" cy="267936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40443" y="3572024"/>
            <a:ext cx="503174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5"/>
              <a:t>ATENÇÃO</a:t>
            </a:r>
            <a:r>
              <a:rPr dirty="0" spc="-140"/>
              <a:t> </a:t>
            </a:r>
            <a:r>
              <a:rPr dirty="0"/>
              <a:t>ESPECIAL</a:t>
            </a:r>
            <a:r>
              <a:rPr dirty="0" spc="-135"/>
              <a:t> </a:t>
            </a:r>
            <a:r>
              <a:rPr dirty="0" spc="210"/>
              <a:t>AO</a:t>
            </a:r>
            <a:r>
              <a:rPr dirty="0" spc="-135"/>
              <a:t> </a:t>
            </a:r>
            <a:r>
              <a:rPr dirty="0" spc="-254"/>
              <a:t>ITBI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4718" y="4049428"/>
            <a:ext cx="5460365" cy="1597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345440" marR="12065" indent="-333375">
              <a:lnSpc>
                <a:spcPct val="125000"/>
              </a:lnSpc>
              <a:spcBef>
                <a:spcPts val="100"/>
              </a:spcBef>
            </a:pPr>
            <a:r>
              <a:rPr dirty="0" sz="1650" spc="-5">
                <a:solidFill>
                  <a:srgbClr val="FFC000"/>
                </a:solidFill>
                <a:latin typeface="Lucida Sans Unicode"/>
                <a:cs typeface="Lucida Sans Unicode"/>
              </a:rPr>
              <a:t>Algumas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55">
                <a:solidFill>
                  <a:srgbClr val="FFC000"/>
                </a:solidFill>
                <a:latin typeface="Lucida Sans Unicode"/>
                <a:cs typeface="Lucida Sans Unicode"/>
              </a:rPr>
              <a:t>cidades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70">
                <a:solidFill>
                  <a:srgbClr val="FFC000"/>
                </a:solidFill>
                <a:latin typeface="Lucida Sans Unicode"/>
                <a:cs typeface="Lucida Sans Unicode"/>
              </a:rPr>
              <a:t>vêm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75">
                <a:solidFill>
                  <a:srgbClr val="FFC000"/>
                </a:solidFill>
                <a:latin typeface="Lucida Sans Unicode"/>
                <a:cs typeface="Lucida Sans Unicode"/>
              </a:rPr>
              <a:t>adotando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30">
                <a:solidFill>
                  <a:srgbClr val="FFC000"/>
                </a:solidFill>
                <a:latin typeface="Lucida Sans Unicode"/>
                <a:cs typeface="Lucida Sans Unicode"/>
              </a:rPr>
              <a:t>erroneamente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0">
                <a:solidFill>
                  <a:srgbClr val="FFC000"/>
                </a:solidFill>
                <a:latin typeface="Lucida Sans Unicode"/>
                <a:cs typeface="Lucida Sans Unicode"/>
              </a:rPr>
              <a:t>uma </a:t>
            </a:r>
            <a:r>
              <a:rPr dirty="0" sz="1650" spc="-50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95">
                <a:solidFill>
                  <a:srgbClr val="FFC000"/>
                </a:solidFill>
                <a:latin typeface="Lucida Sans Unicode"/>
                <a:cs typeface="Lucida Sans Unicode"/>
              </a:rPr>
              <a:t>cobranç</a:t>
            </a:r>
            <a:r>
              <a:rPr dirty="0" sz="1650" spc="100">
                <a:solidFill>
                  <a:srgbClr val="FFC000"/>
                </a:solidFill>
                <a:latin typeface="Lucida Sans Unicode"/>
                <a:cs typeface="Lucida Sans Unicode"/>
              </a:rPr>
              <a:t>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20">
                <a:solidFill>
                  <a:srgbClr val="FFC000"/>
                </a:solidFill>
                <a:latin typeface="Lucida Sans Unicode"/>
                <a:cs typeface="Lucida Sans Unicode"/>
              </a:rPr>
              <a:t>d</a:t>
            </a:r>
            <a:r>
              <a:rPr dirty="0" sz="1650" spc="114">
                <a:solidFill>
                  <a:srgbClr val="FFC000"/>
                </a:solidFill>
                <a:latin typeface="Lucida Sans Unicode"/>
                <a:cs typeface="Lucida Sans Unicode"/>
              </a:rPr>
              <a:t>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135">
                <a:solidFill>
                  <a:srgbClr val="FFC000"/>
                </a:solidFill>
                <a:latin typeface="Lucida Sans Unicode"/>
                <a:cs typeface="Lucida Sans Unicode"/>
              </a:rPr>
              <a:t>ITBI</a:t>
            </a:r>
            <a:r>
              <a:rPr dirty="0" sz="1650" spc="-95">
                <a:solidFill>
                  <a:srgbClr val="FFC000"/>
                </a:solidFill>
                <a:latin typeface="Lucida Sans Unicode"/>
                <a:cs typeface="Lucida Sans Unicode"/>
              </a:rPr>
              <a:t>.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80">
                <a:solidFill>
                  <a:srgbClr val="FFC000"/>
                </a:solidFill>
                <a:latin typeface="Lucida Sans Unicode"/>
                <a:cs typeface="Lucida Sans Unicode"/>
              </a:rPr>
              <a:t>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5">
                <a:solidFill>
                  <a:srgbClr val="FFC000"/>
                </a:solidFill>
                <a:latin typeface="Lucida Sans Unicode"/>
                <a:cs typeface="Lucida Sans Unicode"/>
              </a:rPr>
              <a:t>Jurisprudênci</a:t>
            </a:r>
            <a:r>
              <a:rPr dirty="0" sz="1650" spc="10">
                <a:solidFill>
                  <a:srgbClr val="FFC000"/>
                </a:solidFill>
                <a:latin typeface="Lucida Sans Unicode"/>
                <a:cs typeface="Lucida Sans Unicode"/>
              </a:rPr>
              <a:t>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50">
                <a:solidFill>
                  <a:srgbClr val="FFC000"/>
                </a:solidFill>
                <a:latin typeface="Lucida Sans Unicode"/>
                <a:cs typeface="Lucida Sans Unicode"/>
              </a:rPr>
              <a:t>ve</a:t>
            </a:r>
            <a:r>
              <a:rPr dirty="0" sz="1650" spc="100">
                <a:solidFill>
                  <a:srgbClr val="FFC000"/>
                </a:solidFill>
                <a:latin typeface="Lucida Sans Unicode"/>
                <a:cs typeface="Lucida Sans Unicode"/>
              </a:rPr>
              <a:t>m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25">
                <a:solidFill>
                  <a:srgbClr val="FFC000"/>
                </a:solidFill>
                <a:latin typeface="Lucida Sans Unicode"/>
                <a:cs typeface="Lucida Sans Unicode"/>
              </a:rPr>
              <a:t>intervindo  </a:t>
            </a:r>
            <a:r>
              <a:rPr dirty="0" sz="1650" spc="35">
                <a:solidFill>
                  <a:srgbClr val="FFC000"/>
                </a:solidFill>
                <a:latin typeface="Lucida Sans Unicode"/>
                <a:cs typeface="Lucida Sans Unicode"/>
              </a:rPr>
              <a:t>contr</a:t>
            </a:r>
            <a:r>
              <a:rPr dirty="0" sz="1650" spc="40">
                <a:solidFill>
                  <a:srgbClr val="FFC000"/>
                </a:solidFill>
                <a:latin typeface="Lucida Sans Unicode"/>
                <a:cs typeface="Lucida Sans Unicode"/>
              </a:rPr>
              <a:t>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esse</a:t>
            </a:r>
            <a:r>
              <a:rPr dirty="0" sz="1650" spc="-60">
                <a:solidFill>
                  <a:srgbClr val="FFC000"/>
                </a:solidFill>
                <a:latin typeface="Lucida Sans Unicode"/>
                <a:cs typeface="Lucida Sans Unicode"/>
              </a:rPr>
              <a:t>s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40">
                <a:solidFill>
                  <a:srgbClr val="FFC000"/>
                </a:solidFill>
                <a:latin typeface="Lucida Sans Unicode"/>
                <a:cs typeface="Lucida Sans Unicode"/>
              </a:rPr>
              <a:t>municípios</a:t>
            </a:r>
            <a:r>
              <a:rPr dirty="0" sz="1650" spc="-25">
                <a:solidFill>
                  <a:srgbClr val="FFC000"/>
                </a:solidFill>
                <a:latin typeface="Lucida Sans Unicode"/>
                <a:cs typeface="Lucida Sans Unicode"/>
              </a:rPr>
              <a:t>.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35">
                <a:solidFill>
                  <a:srgbClr val="FFC000"/>
                </a:solidFill>
                <a:latin typeface="Lucida Sans Unicode"/>
                <a:cs typeface="Lucida Sans Unicode"/>
              </a:rPr>
              <a:t>Ma</a:t>
            </a:r>
            <a:r>
              <a:rPr dirty="0" sz="1650" spc="25">
                <a:solidFill>
                  <a:srgbClr val="FFC000"/>
                </a:solidFill>
                <a:latin typeface="Lucida Sans Unicode"/>
                <a:cs typeface="Lucida Sans Unicode"/>
              </a:rPr>
              <a:t>s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é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>
                <a:solidFill>
                  <a:srgbClr val="FFC000"/>
                </a:solidFill>
                <a:latin typeface="Lucida Sans Unicode"/>
                <a:cs typeface="Lucida Sans Unicode"/>
              </a:rPr>
              <a:t>important</a:t>
            </a:r>
            <a:r>
              <a:rPr dirty="0" sz="1650" spc="5">
                <a:solidFill>
                  <a:srgbClr val="FFC000"/>
                </a:solidFill>
                <a:latin typeface="Lucida Sans Unicode"/>
                <a:cs typeface="Lucida Sans Unicode"/>
              </a:rPr>
              <a:t>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20">
                <a:solidFill>
                  <a:srgbClr val="FFC000"/>
                </a:solidFill>
                <a:latin typeface="Lucida Sans Unicode"/>
                <a:cs typeface="Lucida Sans Unicode"/>
              </a:rPr>
              <a:t>estar  </a:t>
            </a:r>
            <a:r>
              <a:rPr dirty="0" sz="1650" spc="45">
                <a:solidFill>
                  <a:srgbClr val="FFC000"/>
                </a:solidFill>
                <a:latin typeface="Lucida Sans Unicode"/>
                <a:cs typeface="Lucida Sans Unicode"/>
              </a:rPr>
              <a:t>ciente</a:t>
            </a:r>
            <a:r>
              <a:rPr dirty="0" sz="1650" spc="-7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da</a:t>
            </a:r>
            <a:r>
              <a:rPr dirty="0" sz="1650" spc="-7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20">
                <a:solidFill>
                  <a:srgbClr val="FFC000"/>
                </a:solidFill>
                <a:latin typeface="Lucida Sans Unicode"/>
                <a:cs typeface="Lucida Sans Unicode"/>
              </a:rPr>
              <a:t>possibilidade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20">
                <a:solidFill>
                  <a:srgbClr val="FFC000"/>
                </a:solidFill>
                <a:latin typeface="Lucida Sans Unicode"/>
                <a:cs typeface="Lucida Sans Unicode"/>
              </a:rPr>
              <a:t>de</a:t>
            </a:r>
            <a:r>
              <a:rPr dirty="0" sz="1650" spc="-7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40">
                <a:solidFill>
                  <a:srgbClr val="FFC000"/>
                </a:solidFill>
                <a:latin typeface="Lucida Sans Unicode"/>
                <a:cs typeface="Lucida Sans Unicode"/>
              </a:rPr>
              <a:t>haver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>
                <a:solidFill>
                  <a:srgbClr val="FFC000"/>
                </a:solidFill>
                <a:latin typeface="Lucida Sans Unicode"/>
                <a:cs typeface="Lucida Sans Unicode"/>
              </a:rPr>
              <a:t>tal</a:t>
            </a:r>
            <a:r>
              <a:rPr dirty="0" sz="1650" spc="-7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95">
                <a:solidFill>
                  <a:srgbClr val="FFC000"/>
                </a:solidFill>
                <a:latin typeface="Lucida Sans Unicode"/>
                <a:cs typeface="Lucida Sans Unicode"/>
              </a:rPr>
              <a:t>cobrança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90">
                <a:solidFill>
                  <a:srgbClr val="FFC000"/>
                </a:solidFill>
                <a:latin typeface="Lucida Sans Unicode"/>
                <a:cs typeface="Lucida Sans Unicode"/>
              </a:rPr>
              <a:t>na</a:t>
            </a:r>
            <a:endParaRPr sz="1650">
              <a:latin typeface="Lucida Sans Unicode"/>
              <a:cs typeface="Lucida Sans Unicode"/>
            </a:endParaRPr>
          </a:p>
          <a:p>
            <a:pPr algn="r" marR="5080">
              <a:lnSpc>
                <a:spcPct val="100000"/>
              </a:lnSpc>
              <a:spcBef>
                <a:spcPts val="495"/>
              </a:spcBef>
            </a:pPr>
            <a:r>
              <a:rPr dirty="0" sz="1650" spc="60">
                <a:solidFill>
                  <a:srgbClr val="FFC000"/>
                </a:solidFill>
                <a:latin typeface="Lucida Sans Unicode"/>
                <a:cs typeface="Lucida Sans Unicode"/>
              </a:rPr>
              <a:t>formação</a:t>
            </a:r>
            <a:r>
              <a:rPr dirty="0" sz="1650" spc="-10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75">
                <a:solidFill>
                  <a:srgbClr val="FFC000"/>
                </a:solidFill>
                <a:latin typeface="Lucida Sans Unicode"/>
                <a:cs typeface="Lucida Sans Unicode"/>
              </a:rPr>
              <a:t>do</a:t>
            </a:r>
            <a:r>
              <a:rPr dirty="0" sz="1650" spc="-10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45">
                <a:solidFill>
                  <a:srgbClr val="FFC000"/>
                </a:solidFill>
                <a:latin typeface="Lucida Sans Unicode"/>
                <a:cs typeface="Lucida Sans Unicode"/>
              </a:rPr>
              <a:t>sistema.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3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3210" y="2092424"/>
            <a:ext cx="4542790" cy="1305560"/>
          </a:xfrm>
          <a:prstGeom prst="rect"/>
        </p:spPr>
        <p:txBody>
          <a:bodyPr wrap="square" lIns="0" tIns="64135" rIns="0" bIns="0" rtlCol="0" vert="horz">
            <a:spAutoFit/>
          </a:bodyPr>
          <a:lstStyle/>
          <a:p>
            <a:pPr algn="r" marL="12700" marR="5080" indent="1584960">
              <a:lnSpc>
                <a:spcPts val="3240"/>
              </a:lnSpc>
              <a:spcBef>
                <a:spcPts val="505"/>
              </a:spcBef>
            </a:pPr>
            <a:r>
              <a:rPr dirty="0" spc="170"/>
              <a:t>COMPARAÇÃO  </a:t>
            </a:r>
            <a:r>
              <a:rPr dirty="0" spc="40">
                <a:solidFill>
                  <a:srgbClr val="ECBD31"/>
                </a:solidFill>
              </a:rPr>
              <a:t>DOS</a:t>
            </a:r>
            <a:r>
              <a:rPr dirty="0" spc="-145">
                <a:solidFill>
                  <a:srgbClr val="ECBD31"/>
                </a:solidFill>
              </a:rPr>
              <a:t> </a:t>
            </a:r>
            <a:r>
              <a:rPr dirty="0" spc="-25">
                <a:solidFill>
                  <a:srgbClr val="ECBD31"/>
                </a:solidFill>
              </a:rPr>
              <a:t>QUATRO</a:t>
            </a:r>
            <a:r>
              <a:rPr dirty="0" spc="-140">
                <a:solidFill>
                  <a:srgbClr val="ECBD31"/>
                </a:solidFill>
              </a:rPr>
              <a:t> </a:t>
            </a:r>
            <a:r>
              <a:rPr dirty="0" spc="35">
                <a:solidFill>
                  <a:srgbClr val="ECBD31"/>
                </a:solidFill>
              </a:rPr>
              <a:t>CENÁRIOS </a:t>
            </a:r>
            <a:r>
              <a:rPr dirty="0" spc="-935">
                <a:solidFill>
                  <a:srgbClr val="ECBD31"/>
                </a:solidFill>
              </a:rPr>
              <a:t> </a:t>
            </a:r>
            <a:r>
              <a:rPr dirty="0" spc="30"/>
              <a:t>(AINDA</a:t>
            </a:r>
            <a:r>
              <a:rPr dirty="0" spc="-135"/>
              <a:t> </a:t>
            </a:r>
            <a:r>
              <a:rPr dirty="0" spc="45"/>
              <a:t>QUE</a:t>
            </a:r>
            <a:r>
              <a:rPr dirty="0" spc="-135"/>
              <a:t> </a:t>
            </a:r>
            <a:r>
              <a:rPr dirty="0" spc="160"/>
              <a:t>HAJA</a:t>
            </a:r>
            <a:r>
              <a:rPr dirty="0" spc="-130"/>
              <a:t> </a:t>
            </a:r>
            <a:r>
              <a:rPr dirty="0" spc="-180"/>
              <a:t>ITBI)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2438" y="4182089"/>
          <a:ext cx="5958205" cy="336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7460"/>
                <a:gridCol w="935354"/>
                <a:gridCol w="935355"/>
                <a:gridCol w="935355"/>
                <a:gridCol w="935354"/>
                <a:gridCol w="935354"/>
              </a:tblGrid>
              <a:tr h="6704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900" spc="-10" b="1">
                          <a:latin typeface="Calibri"/>
                          <a:cs typeface="Calibri"/>
                        </a:rPr>
                        <a:t>Sistema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72720" marR="165735" indent="8890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900" spc="-10" b="1">
                          <a:latin typeface="Calibri"/>
                          <a:cs typeface="Calibri"/>
                        </a:rPr>
                        <a:t>Custo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Impla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nt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ç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ão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DF1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91770" marR="184785" indent="13843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900" spc="-10" b="1">
                          <a:latin typeface="Calibri"/>
                          <a:cs typeface="Calibri"/>
                        </a:rPr>
                        <a:t>Perda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 b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trimonial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DF1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4154" marR="76200" indent="-14160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900" spc="-10" b="1">
                          <a:latin typeface="Calibri"/>
                          <a:cs typeface="Calibri"/>
                        </a:rPr>
                        <a:t>Diferença</a:t>
                      </a:r>
                      <a:r>
                        <a:rPr dirty="0" sz="9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com</a:t>
                      </a:r>
                      <a:r>
                        <a:rPr dirty="0" sz="9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o </a:t>
                      </a:r>
                      <a:r>
                        <a:rPr dirty="0" sz="900" spc="-1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Inventário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DF1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4154" marR="21590" indent="-19621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900" spc="-10" b="1">
                          <a:latin typeface="Calibri"/>
                          <a:cs typeface="Calibri"/>
                        </a:rPr>
                        <a:t>Diferença</a:t>
                      </a:r>
                      <a:r>
                        <a:rPr dirty="0" sz="9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com</a:t>
                      </a:r>
                      <a:r>
                        <a:rPr dirty="0" sz="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o </a:t>
                      </a:r>
                      <a:r>
                        <a:rPr dirty="0" sz="900" spc="-19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Inventário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DF1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67005" marR="67310" indent="-9271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Cu</a:t>
                      </a:r>
                      <a:r>
                        <a:rPr dirty="0" sz="900" spc="-15" b="1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Mensal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 de 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Manutenção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DF1CB"/>
                    </a:solidFill>
                  </a:tcPr>
                </a:tc>
              </a:tr>
              <a:tr h="6704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Inventário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490,600.00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6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490,600.00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0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240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0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</a:tr>
              <a:tr h="6704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Modelo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Básico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226,250.00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0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6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264,350.00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240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54%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0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100.00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</a:tr>
              <a:tr h="6704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Modelo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Duas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Células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160,800.00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0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6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329,800.00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240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67%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0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200.00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</a:tr>
              <a:tr h="6704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Modelo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Três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Células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111,800.00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0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6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378,800.00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240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77%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30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300.00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213931"/>
            <a:ext cx="6857999" cy="267936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5409" y="4069565"/>
            <a:ext cx="376872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25"/>
              <a:t>PREÇO</a:t>
            </a:r>
            <a:r>
              <a:rPr dirty="0" spc="-150"/>
              <a:t> </a:t>
            </a:r>
            <a:r>
              <a:rPr dirty="0" spc="125"/>
              <a:t>DO</a:t>
            </a:r>
            <a:r>
              <a:rPr dirty="0" spc="-145"/>
              <a:t> </a:t>
            </a:r>
            <a:r>
              <a:rPr dirty="0" spc="45"/>
              <a:t>SERVIÇO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43665" y="4546960"/>
            <a:ext cx="5524500" cy="1282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2700" marR="10795" indent="90170">
              <a:lnSpc>
                <a:spcPct val="125000"/>
              </a:lnSpc>
              <a:spcBef>
                <a:spcPts val="100"/>
              </a:spcBef>
            </a:pP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0">
                <a:solidFill>
                  <a:srgbClr val="FFC000"/>
                </a:solidFill>
                <a:latin typeface="Lucida Sans Unicode"/>
                <a:cs typeface="Lucida Sans Unicode"/>
              </a:rPr>
              <a:t>preç</a:t>
            </a:r>
            <a:r>
              <a:rPr dirty="0" sz="1650" spc="75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75">
                <a:solidFill>
                  <a:srgbClr val="FFC000"/>
                </a:solidFill>
                <a:latin typeface="Lucida Sans Unicode"/>
                <a:cs typeface="Lucida Sans Unicode"/>
              </a:rPr>
              <a:t>d</a:t>
            </a:r>
            <a:r>
              <a:rPr dirty="0" sz="1650" spc="75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noss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10">
                <a:solidFill>
                  <a:srgbClr val="FFC000"/>
                </a:solidFill>
                <a:latin typeface="Lucida Sans Unicode"/>
                <a:cs typeface="Lucida Sans Unicode"/>
              </a:rPr>
              <a:t>serviç</a:t>
            </a:r>
            <a:r>
              <a:rPr dirty="0" sz="1650" spc="-5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é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20">
                <a:solidFill>
                  <a:srgbClr val="FFC000"/>
                </a:solidFill>
                <a:latin typeface="Lucida Sans Unicode"/>
                <a:cs typeface="Lucida Sans Unicode"/>
              </a:rPr>
              <a:t>d</a:t>
            </a:r>
            <a:r>
              <a:rPr dirty="0" sz="1650" spc="114">
                <a:solidFill>
                  <a:srgbClr val="FFC000"/>
                </a:solidFill>
                <a:latin typeface="Lucida Sans Unicode"/>
                <a:cs typeface="Lucida Sans Unicode"/>
              </a:rPr>
              <a:t>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35">
                <a:solidFill>
                  <a:srgbClr val="FFC000"/>
                </a:solidFill>
                <a:latin typeface="Lucida Sans Unicode"/>
                <a:cs typeface="Lucida Sans Unicode"/>
              </a:rPr>
              <a:t>10</a:t>
            </a:r>
            <a:r>
              <a:rPr dirty="0" sz="1650" spc="-30">
                <a:solidFill>
                  <a:srgbClr val="FFC000"/>
                </a:solidFill>
                <a:latin typeface="Lucida Sans Unicode"/>
                <a:cs typeface="Lucida Sans Unicode"/>
              </a:rPr>
              <a:t>%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20">
                <a:solidFill>
                  <a:srgbClr val="FFC000"/>
                </a:solidFill>
                <a:latin typeface="Lucida Sans Unicode"/>
                <a:cs typeface="Lucida Sans Unicode"/>
              </a:rPr>
              <a:t>sobr</a:t>
            </a:r>
            <a:r>
              <a:rPr dirty="0" sz="1650" spc="-15">
                <a:solidFill>
                  <a:srgbClr val="FFC000"/>
                </a:solidFill>
                <a:latin typeface="Lucida Sans Unicode"/>
                <a:cs typeface="Lucida Sans Unicode"/>
              </a:rPr>
              <a:t>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5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20">
                <a:solidFill>
                  <a:srgbClr val="FFC000"/>
                </a:solidFill>
                <a:latin typeface="Lucida Sans Unicode"/>
                <a:cs typeface="Lucida Sans Unicode"/>
              </a:rPr>
              <a:t>benefício  </a:t>
            </a:r>
            <a:r>
              <a:rPr dirty="0" sz="1650" spc="50">
                <a:solidFill>
                  <a:srgbClr val="FFC000"/>
                </a:solidFill>
                <a:latin typeface="Lucida Sans Unicode"/>
                <a:cs typeface="Lucida Sans Unicode"/>
              </a:rPr>
              <a:t>econômico, </a:t>
            </a:r>
            <a:r>
              <a:rPr dirty="0" sz="1650" spc="40">
                <a:solidFill>
                  <a:srgbClr val="FFC000"/>
                </a:solidFill>
                <a:latin typeface="Lucida Sans Unicode"/>
                <a:cs typeface="Lucida Sans Unicode"/>
              </a:rPr>
              <a:t>tendo </a:t>
            </a:r>
            <a:r>
              <a:rPr dirty="0" sz="1650" spc="85">
                <a:solidFill>
                  <a:srgbClr val="FFC000"/>
                </a:solidFill>
                <a:latin typeface="Lucida Sans Unicode"/>
                <a:cs typeface="Lucida Sans Unicode"/>
              </a:rPr>
              <a:t>como </a:t>
            </a:r>
            <a:r>
              <a:rPr dirty="0" sz="1650" spc="-5">
                <a:solidFill>
                  <a:srgbClr val="FFC000"/>
                </a:solidFill>
                <a:latin typeface="Lucida Sans Unicode"/>
                <a:cs typeface="Lucida Sans Unicode"/>
              </a:rPr>
              <a:t>valor </a:t>
            </a:r>
            <a:r>
              <a:rPr dirty="0" sz="1650" spc="-45">
                <a:solidFill>
                  <a:srgbClr val="FFC000"/>
                </a:solidFill>
                <a:latin typeface="Lucida Sans Unicode"/>
                <a:cs typeface="Lucida Sans Unicode"/>
              </a:rPr>
              <a:t>mínimo </a:t>
            </a:r>
            <a:r>
              <a:rPr dirty="0" sz="1650" spc="5">
                <a:solidFill>
                  <a:srgbClr val="FFC000"/>
                </a:solidFill>
                <a:latin typeface="Lucida Sans Unicode"/>
                <a:cs typeface="Lucida Sans Unicode"/>
              </a:rPr>
              <a:t>as </a:t>
            </a:r>
            <a:r>
              <a:rPr dirty="0" sz="1650" spc="-30">
                <a:solidFill>
                  <a:srgbClr val="FFC000"/>
                </a:solidFill>
                <a:latin typeface="Lucida Sans Unicode"/>
                <a:cs typeface="Lucida Sans Unicode"/>
              </a:rPr>
              <a:t>horas </a:t>
            </a:r>
            <a:r>
              <a:rPr dirty="0" sz="1650" spc="114">
                <a:solidFill>
                  <a:srgbClr val="FFC000"/>
                </a:solidFill>
                <a:latin typeface="Lucida Sans Unicode"/>
                <a:cs typeface="Lucida Sans Unicode"/>
              </a:rPr>
              <a:t>de </a:t>
            </a:r>
            <a:r>
              <a:rPr dirty="0" sz="1650" spc="12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">
                <a:solidFill>
                  <a:srgbClr val="FFC000"/>
                </a:solidFill>
                <a:latin typeface="Lucida Sans Unicode"/>
                <a:cs typeface="Lucida Sans Unicode"/>
              </a:rPr>
              <a:t>trabalho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5">
                <a:solidFill>
                  <a:srgbClr val="FFC000"/>
                </a:solidFill>
                <a:latin typeface="Lucida Sans Unicode"/>
                <a:cs typeface="Lucida Sans Unicode"/>
              </a:rPr>
              <a:t>que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5">
                <a:solidFill>
                  <a:srgbClr val="FFC000"/>
                </a:solidFill>
                <a:latin typeface="Lucida Sans Unicode"/>
                <a:cs typeface="Lucida Sans Unicode"/>
              </a:rPr>
              <a:t>serão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20">
                <a:solidFill>
                  <a:srgbClr val="FFC000"/>
                </a:solidFill>
                <a:latin typeface="Lucida Sans Unicode"/>
                <a:cs typeface="Lucida Sans Unicode"/>
              </a:rPr>
              <a:t>implementadas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95">
                <a:solidFill>
                  <a:srgbClr val="FFC000"/>
                </a:solidFill>
                <a:latin typeface="Lucida Sans Unicode"/>
                <a:cs typeface="Lucida Sans Unicode"/>
              </a:rPr>
              <a:t>na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25">
                <a:solidFill>
                  <a:srgbClr val="FFC000"/>
                </a:solidFill>
                <a:latin typeface="Lucida Sans Unicode"/>
                <a:cs typeface="Lucida Sans Unicode"/>
              </a:rPr>
              <a:t>construção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70">
                <a:solidFill>
                  <a:srgbClr val="FFC000"/>
                </a:solidFill>
                <a:latin typeface="Lucida Sans Unicode"/>
                <a:cs typeface="Lucida Sans Unicode"/>
              </a:rPr>
              <a:t>do</a:t>
            </a:r>
            <a:endParaRPr sz="1650">
              <a:latin typeface="Lucida Sans Unicode"/>
              <a:cs typeface="Lucida Sans Unicode"/>
            </a:endParaRPr>
          </a:p>
          <a:p>
            <a:pPr algn="r" marR="5080">
              <a:lnSpc>
                <a:spcPct val="100000"/>
              </a:lnSpc>
              <a:spcBef>
                <a:spcPts val="495"/>
              </a:spcBef>
            </a:pPr>
            <a:r>
              <a:rPr dirty="0" sz="1650" spc="-45">
                <a:solidFill>
                  <a:srgbClr val="FFC000"/>
                </a:solidFill>
                <a:latin typeface="Lucida Sans Unicode"/>
                <a:cs typeface="Lucida Sans Unicode"/>
              </a:rPr>
              <a:t>sistema.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 rot="20520000">
            <a:off x="1036266" y="944619"/>
            <a:ext cx="2422994" cy="536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225"/>
              </a:lnSpc>
            </a:pPr>
            <a:r>
              <a:rPr dirty="0" sz="4200" spc="-5" b="1">
                <a:solidFill>
                  <a:srgbClr val="FF0000"/>
                </a:solidFill>
                <a:latin typeface="Arial"/>
                <a:cs typeface="Arial"/>
              </a:rPr>
              <a:t>MODEL</a:t>
            </a:r>
            <a:r>
              <a:rPr dirty="0" baseline="2645" sz="6300" spc="-7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baseline="2645" sz="6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 rot="20520000">
            <a:off x="3155582" y="1380685"/>
            <a:ext cx="628047" cy="536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225"/>
              </a:lnSpc>
            </a:pPr>
            <a:r>
              <a:rPr dirty="0" sz="4200" spc="170" b="1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4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3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213931"/>
            <a:ext cx="6857999" cy="267936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22304" y="4069565"/>
            <a:ext cx="376872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25"/>
              <a:t>PREÇO</a:t>
            </a:r>
            <a:r>
              <a:rPr dirty="0" spc="-150"/>
              <a:t> </a:t>
            </a:r>
            <a:r>
              <a:rPr dirty="0" spc="125"/>
              <a:t>DO</a:t>
            </a:r>
            <a:r>
              <a:rPr dirty="0" spc="-145"/>
              <a:t> </a:t>
            </a:r>
            <a:r>
              <a:rPr dirty="0" spc="45"/>
              <a:t>SERVIÇO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61214" y="4546960"/>
            <a:ext cx="5432425" cy="654050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algn="r" marR="9525">
              <a:lnSpc>
                <a:spcPct val="100000"/>
              </a:lnSpc>
              <a:spcBef>
                <a:spcPts val="595"/>
              </a:spcBef>
            </a:pP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0">
                <a:solidFill>
                  <a:srgbClr val="FFC000"/>
                </a:solidFill>
                <a:latin typeface="Lucida Sans Unicode"/>
                <a:cs typeface="Lucida Sans Unicode"/>
              </a:rPr>
              <a:t>preç</a:t>
            </a:r>
            <a:r>
              <a:rPr dirty="0" sz="1650" spc="75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75">
                <a:solidFill>
                  <a:srgbClr val="FFC000"/>
                </a:solidFill>
                <a:latin typeface="Lucida Sans Unicode"/>
                <a:cs typeface="Lucida Sans Unicode"/>
              </a:rPr>
              <a:t>d</a:t>
            </a:r>
            <a:r>
              <a:rPr dirty="0" sz="1650" spc="75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noss</a:t>
            </a:r>
            <a:r>
              <a:rPr dirty="0" sz="1650" spc="-65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10">
                <a:solidFill>
                  <a:srgbClr val="FFC000"/>
                </a:solidFill>
                <a:latin typeface="Lucida Sans Unicode"/>
                <a:cs typeface="Lucida Sans Unicode"/>
              </a:rPr>
              <a:t>serviç</a:t>
            </a:r>
            <a:r>
              <a:rPr dirty="0" sz="1650" spc="-5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é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20">
                <a:solidFill>
                  <a:srgbClr val="FFC000"/>
                </a:solidFill>
                <a:latin typeface="Lucida Sans Unicode"/>
                <a:cs typeface="Lucida Sans Unicode"/>
              </a:rPr>
              <a:t>d</a:t>
            </a:r>
            <a:r>
              <a:rPr dirty="0" sz="1650" spc="114">
                <a:solidFill>
                  <a:srgbClr val="FFC000"/>
                </a:solidFill>
                <a:latin typeface="Lucida Sans Unicode"/>
                <a:cs typeface="Lucida Sans Unicode"/>
              </a:rPr>
              <a:t>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35">
                <a:solidFill>
                  <a:srgbClr val="FFC000"/>
                </a:solidFill>
                <a:latin typeface="Lucida Sans Unicode"/>
                <a:cs typeface="Lucida Sans Unicode"/>
              </a:rPr>
              <a:t>10</a:t>
            </a:r>
            <a:r>
              <a:rPr dirty="0" sz="1650" spc="-30">
                <a:solidFill>
                  <a:srgbClr val="FFC000"/>
                </a:solidFill>
                <a:latin typeface="Lucida Sans Unicode"/>
                <a:cs typeface="Lucida Sans Unicode"/>
              </a:rPr>
              <a:t>%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20">
                <a:solidFill>
                  <a:srgbClr val="FFC000"/>
                </a:solidFill>
                <a:latin typeface="Lucida Sans Unicode"/>
                <a:cs typeface="Lucida Sans Unicode"/>
              </a:rPr>
              <a:t>sobr</a:t>
            </a:r>
            <a:r>
              <a:rPr dirty="0" sz="1650" spc="-15">
                <a:solidFill>
                  <a:srgbClr val="FFC000"/>
                </a:solidFill>
                <a:latin typeface="Lucida Sans Unicode"/>
                <a:cs typeface="Lucida Sans Unicode"/>
              </a:rPr>
              <a:t>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5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25">
                <a:solidFill>
                  <a:srgbClr val="FFC000"/>
                </a:solidFill>
                <a:latin typeface="Lucida Sans Unicode"/>
                <a:cs typeface="Lucida Sans Unicode"/>
              </a:rPr>
              <a:t>benefício</a:t>
            </a:r>
            <a:endParaRPr sz="1650">
              <a:latin typeface="Lucida Sans Unicode"/>
              <a:cs typeface="Lucida Sans Unicode"/>
            </a:endParaRPr>
          </a:p>
          <a:p>
            <a:pPr algn="r" marR="5080">
              <a:lnSpc>
                <a:spcPct val="100000"/>
              </a:lnSpc>
              <a:spcBef>
                <a:spcPts val="495"/>
              </a:spcBef>
            </a:pPr>
            <a:r>
              <a:rPr dirty="0" sz="1650" spc="65">
                <a:solidFill>
                  <a:srgbClr val="FFC000"/>
                </a:solidFill>
                <a:latin typeface="Lucida Sans Unicode"/>
                <a:cs typeface="Lucida Sans Unicode"/>
              </a:rPr>
              <a:t>econômico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 rot="20520000">
            <a:off x="1036266" y="944619"/>
            <a:ext cx="2422994" cy="536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225"/>
              </a:lnSpc>
            </a:pPr>
            <a:r>
              <a:rPr dirty="0" sz="4200" spc="-5" b="1">
                <a:solidFill>
                  <a:srgbClr val="FF0000"/>
                </a:solidFill>
                <a:latin typeface="Arial"/>
                <a:cs typeface="Arial"/>
              </a:rPr>
              <a:t>MODEL</a:t>
            </a:r>
            <a:r>
              <a:rPr dirty="0" baseline="2645" sz="6300" spc="-7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baseline="2645" sz="6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 rot="20520000">
            <a:off x="3155582" y="1380685"/>
            <a:ext cx="628047" cy="536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225"/>
              </a:lnSpc>
            </a:pPr>
            <a:r>
              <a:rPr dirty="0" sz="4200" spc="170" b="1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4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3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6712" y="624777"/>
            <a:ext cx="2516505" cy="894080"/>
          </a:xfrm>
          <a:prstGeom prst="rect"/>
        </p:spPr>
        <p:txBody>
          <a:bodyPr wrap="square" lIns="0" tIns="64135" rIns="0" bIns="0" rtlCol="0" vert="horz">
            <a:spAutoFit/>
          </a:bodyPr>
          <a:lstStyle/>
          <a:p>
            <a:pPr marL="12700" marR="5080" indent="191770">
              <a:lnSpc>
                <a:spcPts val="3240"/>
              </a:lnSpc>
              <a:spcBef>
                <a:spcPts val="505"/>
              </a:spcBef>
            </a:pPr>
            <a:r>
              <a:rPr dirty="0" spc="114"/>
              <a:t>FORMAÇÃO  </a:t>
            </a:r>
            <a:r>
              <a:rPr dirty="0" spc="-45"/>
              <a:t>PATRIMONIAL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3043" y="1805013"/>
            <a:ext cx="4592955" cy="164020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53670" indent="-140970">
              <a:lnSpc>
                <a:spcPct val="100000"/>
              </a:lnSpc>
              <a:spcBef>
                <a:spcPts val="315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>
                <a:latin typeface="Lucida Sans Unicode"/>
                <a:cs typeface="Lucida Sans Unicode"/>
              </a:rPr>
              <a:t>Imóvel</a:t>
            </a:r>
            <a:r>
              <a:rPr dirty="0" sz="1650" spc="-110">
                <a:latin typeface="Lucida Sans Unicode"/>
                <a:cs typeface="Lucida Sans Unicode"/>
              </a:rPr>
              <a:t> </a:t>
            </a:r>
            <a:r>
              <a:rPr dirty="0" sz="1650" spc="80">
                <a:latin typeface="Lucida Sans Unicode"/>
                <a:cs typeface="Lucida Sans Unicode"/>
              </a:rPr>
              <a:t>A</a:t>
            </a:r>
            <a:endParaRPr sz="1650">
              <a:latin typeface="Lucida Sans Unicode"/>
              <a:cs typeface="Lucida Sans Unicode"/>
            </a:endParaRPr>
          </a:p>
          <a:p>
            <a:pPr marL="305435">
              <a:lnSpc>
                <a:spcPct val="100000"/>
              </a:lnSpc>
              <a:spcBef>
                <a:spcPts val="200"/>
              </a:spcBef>
              <a:tabLst>
                <a:tab pos="3629660" algn="l"/>
              </a:tabLst>
            </a:pPr>
            <a:r>
              <a:rPr dirty="0" sz="1500">
                <a:latin typeface="Courier New"/>
                <a:cs typeface="Courier New"/>
              </a:rPr>
              <a:t>o</a:t>
            </a:r>
            <a:r>
              <a:rPr dirty="0" sz="1500" spc="-295">
                <a:latin typeface="Courier New"/>
                <a:cs typeface="Courier New"/>
              </a:rPr>
              <a:t> </a:t>
            </a:r>
            <a:r>
              <a:rPr dirty="0" sz="1500">
                <a:latin typeface="Lucida Sans Unicode"/>
                <a:cs typeface="Lucida Sans Unicode"/>
              </a:rPr>
              <a:t>Valor</a:t>
            </a:r>
            <a:r>
              <a:rPr dirty="0" sz="1500" spc="-60">
                <a:latin typeface="Lucida Sans Unicode"/>
                <a:cs typeface="Lucida Sans Unicode"/>
              </a:rPr>
              <a:t> </a:t>
            </a:r>
            <a:r>
              <a:rPr dirty="0" sz="1500" spc="85">
                <a:latin typeface="Lucida Sans Unicode"/>
                <a:cs typeface="Lucida Sans Unicode"/>
              </a:rPr>
              <a:t>na</a:t>
            </a:r>
            <a:r>
              <a:rPr dirty="0" sz="1500" spc="-55">
                <a:latin typeface="Lucida Sans Unicode"/>
                <a:cs typeface="Lucida Sans Unicode"/>
              </a:rPr>
              <a:t> </a:t>
            </a:r>
            <a:r>
              <a:rPr dirty="0" sz="1500" spc="-40">
                <a:latin typeface="Lucida Sans Unicode"/>
                <a:cs typeface="Lucida Sans Unicode"/>
              </a:rPr>
              <a:t>DIRPF</a:t>
            </a:r>
            <a:r>
              <a:rPr dirty="0" sz="1500" spc="-60">
                <a:latin typeface="Lucida Sans Unicode"/>
                <a:cs typeface="Lucida Sans Unicode"/>
              </a:rPr>
              <a:t> </a:t>
            </a:r>
            <a:r>
              <a:rPr dirty="0" sz="1500" spc="-65">
                <a:latin typeface="Lucida Sans Unicode"/>
                <a:cs typeface="Lucida Sans Unicode"/>
              </a:rPr>
              <a:t>........................</a:t>
            </a:r>
            <a:r>
              <a:rPr dirty="0" sz="1500" spc="-55">
                <a:latin typeface="Lucida Sans Unicode"/>
                <a:cs typeface="Lucida Sans Unicode"/>
              </a:rPr>
              <a:t> </a:t>
            </a:r>
            <a:r>
              <a:rPr dirty="0" sz="1500" spc="-75">
                <a:latin typeface="Lucida Sans Unicode"/>
                <a:cs typeface="Lucida Sans Unicode"/>
              </a:rPr>
              <a:t>R$.	</a:t>
            </a:r>
            <a:r>
              <a:rPr dirty="0" sz="1500" spc="-114">
                <a:latin typeface="Lucida Sans Unicode"/>
                <a:cs typeface="Lucida Sans Unicode"/>
              </a:rPr>
              <a:t>600.000,00</a:t>
            </a:r>
            <a:endParaRPr sz="1500">
              <a:latin typeface="Lucida Sans Unicode"/>
              <a:cs typeface="Lucida Sans Unicode"/>
            </a:endParaRPr>
          </a:p>
          <a:p>
            <a:pPr marL="305435">
              <a:lnSpc>
                <a:spcPct val="100000"/>
              </a:lnSpc>
              <a:spcBef>
                <a:spcPts val="195"/>
              </a:spcBef>
            </a:pPr>
            <a:r>
              <a:rPr dirty="0" sz="1500">
                <a:latin typeface="Courier New"/>
                <a:cs typeface="Courier New"/>
              </a:rPr>
              <a:t>o</a:t>
            </a:r>
            <a:r>
              <a:rPr dirty="0" sz="1500" spc="-305">
                <a:latin typeface="Courier New"/>
                <a:cs typeface="Courier New"/>
              </a:rPr>
              <a:t> </a:t>
            </a:r>
            <a:r>
              <a:rPr dirty="0" sz="1500">
                <a:latin typeface="Lucida Sans Unicode"/>
                <a:cs typeface="Lucida Sans Unicode"/>
              </a:rPr>
              <a:t>Valo</a:t>
            </a:r>
            <a:r>
              <a:rPr dirty="0" sz="1500" spc="5">
                <a:latin typeface="Lucida Sans Unicode"/>
                <a:cs typeface="Lucida Sans Unicode"/>
              </a:rPr>
              <a:t>r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110">
                <a:latin typeface="Lucida Sans Unicode"/>
                <a:cs typeface="Lucida Sans Unicode"/>
              </a:rPr>
              <a:t>d</a:t>
            </a:r>
            <a:r>
              <a:rPr dirty="0" sz="1500" spc="100">
                <a:latin typeface="Lucida Sans Unicode"/>
                <a:cs typeface="Lucida Sans Unicode"/>
              </a:rPr>
              <a:t>e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80">
                <a:latin typeface="Lucida Sans Unicode"/>
                <a:cs typeface="Lucida Sans Unicode"/>
              </a:rPr>
              <a:t>Mercad</a:t>
            </a:r>
            <a:r>
              <a:rPr dirty="0" sz="1500" spc="90">
                <a:latin typeface="Lucida Sans Unicode"/>
                <a:cs typeface="Lucida Sans Unicode"/>
              </a:rPr>
              <a:t>o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65">
                <a:latin typeface="Lucida Sans Unicode"/>
                <a:cs typeface="Lucida Sans Unicode"/>
              </a:rPr>
              <a:t>................</a:t>
            </a:r>
            <a:r>
              <a:rPr dirty="0" sz="1500" spc="-60">
                <a:latin typeface="Lucida Sans Unicode"/>
                <a:cs typeface="Lucida Sans Unicode"/>
              </a:rPr>
              <a:t>.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85">
                <a:latin typeface="Lucida Sans Unicode"/>
                <a:cs typeface="Lucida Sans Unicode"/>
              </a:rPr>
              <a:t>R</a:t>
            </a:r>
            <a:r>
              <a:rPr dirty="0" sz="1500" spc="-80">
                <a:latin typeface="Lucida Sans Unicode"/>
                <a:cs typeface="Lucida Sans Unicode"/>
              </a:rPr>
              <a:t>$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110">
                <a:latin typeface="Lucida Sans Unicode"/>
                <a:cs typeface="Lucida Sans Unicode"/>
              </a:rPr>
              <a:t>2.300.000,00</a:t>
            </a:r>
            <a:endParaRPr sz="1500">
              <a:latin typeface="Lucida Sans Unicode"/>
              <a:cs typeface="Lucida Sans Unicode"/>
            </a:endParaRPr>
          </a:p>
          <a:p>
            <a:pPr marL="153670" indent="-140970">
              <a:lnSpc>
                <a:spcPct val="100000"/>
              </a:lnSpc>
              <a:spcBef>
                <a:spcPts val="5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>
                <a:latin typeface="Lucida Sans Unicode"/>
                <a:cs typeface="Lucida Sans Unicode"/>
              </a:rPr>
              <a:t>Imóvel</a:t>
            </a:r>
            <a:r>
              <a:rPr dirty="0" sz="1650" spc="-110">
                <a:latin typeface="Lucida Sans Unicode"/>
                <a:cs typeface="Lucida Sans Unicode"/>
              </a:rPr>
              <a:t> </a:t>
            </a:r>
            <a:r>
              <a:rPr dirty="0" sz="1650" spc="-5">
                <a:latin typeface="Lucida Sans Unicode"/>
                <a:cs typeface="Lucida Sans Unicode"/>
              </a:rPr>
              <a:t>B</a:t>
            </a:r>
            <a:endParaRPr sz="1650">
              <a:latin typeface="Lucida Sans Unicode"/>
              <a:cs typeface="Lucida Sans Unicode"/>
            </a:endParaRPr>
          </a:p>
          <a:p>
            <a:pPr marL="305435">
              <a:lnSpc>
                <a:spcPct val="100000"/>
              </a:lnSpc>
              <a:spcBef>
                <a:spcPts val="195"/>
              </a:spcBef>
              <a:tabLst>
                <a:tab pos="3630295" algn="l"/>
              </a:tabLst>
            </a:pPr>
            <a:r>
              <a:rPr dirty="0" sz="1500">
                <a:latin typeface="Courier New"/>
                <a:cs typeface="Courier New"/>
              </a:rPr>
              <a:t>o</a:t>
            </a:r>
            <a:r>
              <a:rPr dirty="0" sz="1500" spc="-295">
                <a:latin typeface="Courier New"/>
                <a:cs typeface="Courier New"/>
              </a:rPr>
              <a:t> </a:t>
            </a:r>
            <a:r>
              <a:rPr dirty="0" sz="1500">
                <a:latin typeface="Lucida Sans Unicode"/>
                <a:cs typeface="Lucida Sans Unicode"/>
              </a:rPr>
              <a:t>Valor</a:t>
            </a:r>
            <a:r>
              <a:rPr dirty="0" sz="1500" spc="-55">
                <a:latin typeface="Lucida Sans Unicode"/>
                <a:cs typeface="Lucida Sans Unicode"/>
              </a:rPr>
              <a:t> </a:t>
            </a:r>
            <a:r>
              <a:rPr dirty="0" sz="1500" spc="85">
                <a:latin typeface="Lucida Sans Unicode"/>
                <a:cs typeface="Lucida Sans Unicode"/>
              </a:rPr>
              <a:t>na</a:t>
            </a:r>
            <a:r>
              <a:rPr dirty="0" sz="1500" spc="-55">
                <a:latin typeface="Lucida Sans Unicode"/>
                <a:cs typeface="Lucida Sans Unicode"/>
              </a:rPr>
              <a:t> </a:t>
            </a:r>
            <a:r>
              <a:rPr dirty="0" sz="1500" spc="-40">
                <a:latin typeface="Lucida Sans Unicode"/>
                <a:cs typeface="Lucida Sans Unicode"/>
              </a:rPr>
              <a:t>DIRPF</a:t>
            </a:r>
            <a:r>
              <a:rPr dirty="0" sz="1500" spc="-60">
                <a:latin typeface="Lucida Sans Unicode"/>
                <a:cs typeface="Lucida Sans Unicode"/>
              </a:rPr>
              <a:t> </a:t>
            </a:r>
            <a:r>
              <a:rPr dirty="0" sz="1500" spc="-65">
                <a:latin typeface="Lucida Sans Unicode"/>
                <a:cs typeface="Lucida Sans Unicode"/>
              </a:rPr>
              <a:t>........................</a:t>
            </a:r>
            <a:r>
              <a:rPr dirty="0" sz="1500" spc="-55">
                <a:latin typeface="Lucida Sans Unicode"/>
                <a:cs typeface="Lucida Sans Unicode"/>
              </a:rPr>
              <a:t> </a:t>
            </a:r>
            <a:r>
              <a:rPr dirty="0" sz="1500" spc="-85">
                <a:latin typeface="Lucida Sans Unicode"/>
                <a:cs typeface="Lucida Sans Unicode"/>
              </a:rPr>
              <a:t>R$	</a:t>
            </a:r>
            <a:r>
              <a:rPr dirty="0" sz="1500" spc="-114">
                <a:latin typeface="Lucida Sans Unicode"/>
                <a:cs typeface="Lucida Sans Unicode"/>
              </a:rPr>
              <a:t>500.000,00</a:t>
            </a:r>
            <a:endParaRPr sz="1500">
              <a:latin typeface="Lucida Sans Unicode"/>
              <a:cs typeface="Lucida Sans Unicode"/>
            </a:endParaRPr>
          </a:p>
          <a:p>
            <a:pPr marL="305435">
              <a:lnSpc>
                <a:spcPct val="100000"/>
              </a:lnSpc>
              <a:spcBef>
                <a:spcPts val="195"/>
              </a:spcBef>
            </a:pPr>
            <a:r>
              <a:rPr dirty="0" sz="1500">
                <a:latin typeface="Courier New"/>
                <a:cs typeface="Courier New"/>
              </a:rPr>
              <a:t>o</a:t>
            </a:r>
            <a:r>
              <a:rPr dirty="0" sz="1500" spc="-305">
                <a:latin typeface="Courier New"/>
                <a:cs typeface="Courier New"/>
              </a:rPr>
              <a:t> </a:t>
            </a:r>
            <a:r>
              <a:rPr dirty="0" sz="1500">
                <a:latin typeface="Lucida Sans Unicode"/>
                <a:cs typeface="Lucida Sans Unicode"/>
              </a:rPr>
              <a:t>Valo</a:t>
            </a:r>
            <a:r>
              <a:rPr dirty="0" sz="1500" spc="5">
                <a:latin typeface="Lucida Sans Unicode"/>
                <a:cs typeface="Lucida Sans Unicode"/>
              </a:rPr>
              <a:t>r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110">
                <a:latin typeface="Lucida Sans Unicode"/>
                <a:cs typeface="Lucida Sans Unicode"/>
              </a:rPr>
              <a:t>d</a:t>
            </a:r>
            <a:r>
              <a:rPr dirty="0" sz="1500" spc="100">
                <a:latin typeface="Lucida Sans Unicode"/>
                <a:cs typeface="Lucida Sans Unicode"/>
              </a:rPr>
              <a:t>e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80">
                <a:latin typeface="Lucida Sans Unicode"/>
                <a:cs typeface="Lucida Sans Unicode"/>
              </a:rPr>
              <a:t>Mercad</a:t>
            </a:r>
            <a:r>
              <a:rPr dirty="0" sz="1500" spc="90">
                <a:latin typeface="Lucida Sans Unicode"/>
                <a:cs typeface="Lucida Sans Unicode"/>
              </a:rPr>
              <a:t>o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65">
                <a:latin typeface="Lucida Sans Unicode"/>
                <a:cs typeface="Lucida Sans Unicode"/>
              </a:rPr>
              <a:t>................</a:t>
            </a:r>
            <a:r>
              <a:rPr dirty="0" sz="1500" spc="-60">
                <a:latin typeface="Lucida Sans Unicode"/>
                <a:cs typeface="Lucida Sans Unicode"/>
              </a:rPr>
              <a:t>.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85">
                <a:latin typeface="Lucida Sans Unicode"/>
                <a:cs typeface="Lucida Sans Unicode"/>
              </a:rPr>
              <a:t>R</a:t>
            </a:r>
            <a:r>
              <a:rPr dirty="0" sz="1500" spc="-80">
                <a:latin typeface="Lucida Sans Unicode"/>
                <a:cs typeface="Lucida Sans Unicode"/>
              </a:rPr>
              <a:t>$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110">
                <a:latin typeface="Lucida Sans Unicode"/>
                <a:cs typeface="Lucida Sans Unicode"/>
              </a:rPr>
              <a:t>1.800.000,00</a:t>
            </a:r>
            <a:endParaRPr sz="15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3043" y="3461601"/>
            <a:ext cx="3432810" cy="81153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53670" indent="-140970">
              <a:lnSpc>
                <a:spcPct val="100000"/>
              </a:lnSpc>
              <a:spcBef>
                <a:spcPts val="315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>
                <a:latin typeface="Lucida Sans Unicode"/>
                <a:cs typeface="Lucida Sans Unicode"/>
              </a:rPr>
              <a:t>Imóvel</a:t>
            </a:r>
            <a:r>
              <a:rPr dirty="0" sz="1650" spc="-110">
                <a:latin typeface="Lucida Sans Unicode"/>
                <a:cs typeface="Lucida Sans Unicode"/>
              </a:rPr>
              <a:t> </a:t>
            </a:r>
            <a:r>
              <a:rPr dirty="0" sz="1650" spc="195">
                <a:latin typeface="Lucida Sans Unicode"/>
                <a:cs typeface="Lucida Sans Unicode"/>
              </a:rPr>
              <a:t>C</a:t>
            </a:r>
            <a:endParaRPr sz="1650">
              <a:latin typeface="Lucida Sans Unicode"/>
              <a:cs typeface="Lucida Sans Unicode"/>
            </a:endParaRPr>
          </a:p>
          <a:p>
            <a:pPr marL="305435">
              <a:lnSpc>
                <a:spcPct val="100000"/>
              </a:lnSpc>
              <a:spcBef>
                <a:spcPts val="200"/>
              </a:spcBef>
            </a:pPr>
            <a:r>
              <a:rPr dirty="0" sz="1500">
                <a:latin typeface="Courier New"/>
                <a:cs typeface="Courier New"/>
              </a:rPr>
              <a:t>o</a:t>
            </a:r>
            <a:r>
              <a:rPr dirty="0" sz="1500" spc="-305">
                <a:latin typeface="Courier New"/>
                <a:cs typeface="Courier New"/>
              </a:rPr>
              <a:t> </a:t>
            </a:r>
            <a:r>
              <a:rPr dirty="0" sz="1500">
                <a:latin typeface="Lucida Sans Unicode"/>
                <a:cs typeface="Lucida Sans Unicode"/>
              </a:rPr>
              <a:t>Valo</a:t>
            </a:r>
            <a:r>
              <a:rPr dirty="0" sz="1500" spc="5">
                <a:latin typeface="Lucida Sans Unicode"/>
                <a:cs typeface="Lucida Sans Unicode"/>
              </a:rPr>
              <a:t>r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90">
                <a:latin typeface="Lucida Sans Unicode"/>
                <a:cs typeface="Lucida Sans Unicode"/>
              </a:rPr>
              <a:t>n</a:t>
            </a:r>
            <a:r>
              <a:rPr dirty="0" sz="1500" spc="80">
                <a:latin typeface="Lucida Sans Unicode"/>
                <a:cs typeface="Lucida Sans Unicode"/>
              </a:rPr>
              <a:t>a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40">
                <a:latin typeface="Lucida Sans Unicode"/>
                <a:cs typeface="Lucida Sans Unicode"/>
              </a:rPr>
              <a:t>DIRP</a:t>
            </a:r>
            <a:r>
              <a:rPr dirty="0" sz="1500" spc="-35">
                <a:latin typeface="Lucida Sans Unicode"/>
                <a:cs typeface="Lucida Sans Unicode"/>
              </a:rPr>
              <a:t>F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65">
                <a:latin typeface="Lucida Sans Unicode"/>
                <a:cs typeface="Lucida Sans Unicode"/>
              </a:rPr>
              <a:t>.......................</a:t>
            </a:r>
            <a:r>
              <a:rPr dirty="0" sz="1500" spc="-60">
                <a:latin typeface="Lucida Sans Unicode"/>
                <a:cs typeface="Lucida Sans Unicode"/>
              </a:rPr>
              <a:t>.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85">
                <a:latin typeface="Lucida Sans Unicode"/>
                <a:cs typeface="Lucida Sans Unicode"/>
              </a:rPr>
              <a:t>R$</a:t>
            </a:r>
            <a:endParaRPr sz="1500">
              <a:latin typeface="Lucida Sans Unicode"/>
              <a:cs typeface="Lucida Sans Unicode"/>
            </a:endParaRPr>
          </a:p>
          <a:p>
            <a:pPr marL="305435">
              <a:lnSpc>
                <a:spcPct val="100000"/>
              </a:lnSpc>
              <a:spcBef>
                <a:spcPts val="195"/>
              </a:spcBef>
            </a:pPr>
            <a:r>
              <a:rPr dirty="0" sz="1500">
                <a:latin typeface="Courier New"/>
                <a:cs typeface="Courier New"/>
              </a:rPr>
              <a:t>o</a:t>
            </a:r>
            <a:r>
              <a:rPr dirty="0" sz="1500" spc="-305">
                <a:latin typeface="Courier New"/>
                <a:cs typeface="Courier New"/>
              </a:rPr>
              <a:t> </a:t>
            </a:r>
            <a:r>
              <a:rPr dirty="0" sz="1500">
                <a:latin typeface="Lucida Sans Unicode"/>
                <a:cs typeface="Lucida Sans Unicode"/>
              </a:rPr>
              <a:t>Valo</a:t>
            </a:r>
            <a:r>
              <a:rPr dirty="0" sz="1500" spc="5">
                <a:latin typeface="Lucida Sans Unicode"/>
                <a:cs typeface="Lucida Sans Unicode"/>
              </a:rPr>
              <a:t>r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110">
                <a:latin typeface="Lucida Sans Unicode"/>
                <a:cs typeface="Lucida Sans Unicode"/>
              </a:rPr>
              <a:t>d</a:t>
            </a:r>
            <a:r>
              <a:rPr dirty="0" sz="1500" spc="100">
                <a:latin typeface="Lucida Sans Unicode"/>
                <a:cs typeface="Lucida Sans Unicode"/>
              </a:rPr>
              <a:t>e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80">
                <a:latin typeface="Lucida Sans Unicode"/>
                <a:cs typeface="Lucida Sans Unicode"/>
              </a:rPr>
              <a:t>Mercad</a:t>
            </a:r>
            <a:r>
              <a:rPr dirty="0" sz="1500" spc="90">
                <a:latin typeface="Lucida Sans Unicode"/>
                <a:cs typeface="Lucida Sans Unicode"/>
              </a:rPr>
              <a:t>o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65">
                <a:latin typeface="Lucida Sans Unicode"/>
                <a:cs typeface="Lucida Sans Unicode"/>
              </a:rPr>
              <a:t>................</a:t>
            </a:r>
            <a:r>
              <a:rPr dirty="0" sz="1500" spc="-60">
                <a:latin typeface="Lucida Sans Unicode"/>
                <a:cs typeface="Lucida Sans Unicode"/>
              </a:rPr>
              <a:t>.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85">
                <a:latin typeface="Lucida Sans Unicode"/>
                <a:cs typeface="Lucida Sans Unicode"/>
              </a:rPr>
              <a:t>R$</a:t>
            </a:r>
            <a:endParaRPr sz="15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09389" y="3740943"/>
            <a:ext cx="976630" cy="53213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18745">
              <a:lnSpc>
                <a:spcPct val="100000"/>
              </a:lnSpc>
              <a:spcBef>
                <a:spcPts val="295"/>
              </a:spcBef>
            </a:pPr>
            <a:r>
              <a:rPr dirty="0" sz="1500" spc="-110">
                <a:latin typeface="Lucida Sans Unicode"/>
                <a:cs typeface="Lucida Sans Unicode"/>
              </a:rPr>
              <a:t>80.000,00</a:t>
            </a:r>
            <a:endParaRPr sz="15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500" spc="-114">
                <a:latin typeface="Lucida Sans Unicode"/>
                <a:cs typeface="Lucida Sans Unicode"/>
              </a:rPr>
              <a:t>400.000,00</a:t>
            </a:r>
            <a:endParaRPr sz="15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3043" y="4289895"/>
            <a:ext cx="4628515" cy="87947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53670" indent="-140970">
              <a:lnSpc>
                <a:spcPct val="100000"/>
              </a:lnSpc>
              <a:spcBef>
                <a:spcPts val="315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50">
                <a:latin typeface="Lucida Sans Unicode"/>
                <a:cs typeface="Lucida Sans Unicode"/>
              </a:rPr>
              <a:t>Aplicações</a:t>
            </a:r>
            <a:r>
              <a:rPr dirty="0" sz="1650" spc="-105">
                <a:latin typeface="Lucida Sans Unicode"/>
                <a:cs typeface="Lucida Sans Unicode"/>
              </a:rPr>
              <a:t> </a:t>
            </a:r>
            <a:r>
              <a:rPr dirty="0" sz="1650" spc="-5">
                <a:latin typeface="Lucida Sans Unicode"/>
                <a:cs typeface="Lucida Sans Unicode"/>
              </a:rPr>
              <a:t>Financeiras</a:t>
            </a:r>
            <a:endParaRPr sz="1650">
              <a:latin typeface="Lucida Sans Unicode"/>
              <a:cs typeface="Lucida Sans Unicode"/>
            </a:endParaRPr>
          </a:p>
          <a:p>
            <a:pPr marL="305435">
              <a:lnSpc>
                <a:spcPct val="100000"/>
              </a:lnSpc>
              <a:spcBef>
                <a:spcPts val="200"/>
              </a:spcBef>
            </a:pPr>
            <a:r>
              <a:rPr dirty="0" sz="1500">
                <a:latin typeface="Courier New"/>
                <a:cs typeface="Courier New"/>
              </a:rPr>
              <a:t>o</a:t>
            </a:r>
            <a:r>
              <a:rPr dirty="0" sz="1500" spc="-305">
                <a:latin typeface="Courier New"/>
                <a:cs typeface="Courier New"/>
              </a:rPr>
              <a:t> </a:t>
            </a:r>
            <a:r>
              <a:rPr dirty="0" sz="1500">
                <a:latin typeface="Lucida Sans Unicode"/>
                <a:cs typeface="Lucida Sans Unicode"/>
              </a:rPr>
              <a:t>Valo</a:t>
            </a:r>
            <a:r>
              <a:rPr dirty="0" sz="1500" spc="5">
                <a:latin typeface="Lucida Sans Unicode"/>
                <a:cs typeface="Lucida Sans Unicode"/>
              </a:rPr>
              <a:t>r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65">
                <a:latin typeface="Lucida Sans Unicode"/>
                <a:cs typeface="Lucida Sans Unicode"/>
              </a:rPr>
              <a:t>.......................................</a:t>
            </a:r>
            <a:r>
              <a:rPr dirty="0" sz="1500" spc="-60">
                <a:latin typeface="Lucida Sans Unicode"/>
                <a:cs typeface="Lucida Sans Unicode"/>
              </a:rPr>
              <a:t>.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85">
                <a:latin typeface="Lucida Sans Unicode"/>
                <a:cs typeface="Lucida Sans Unicode"/>
              </a:rPr>
              <a:t>R</a:t>
            </a:r>
            <a:r>
              <a:rPr dirty="0" sz="1500" spc="-80">
                <a:latin typeface="Lucida Sans Unicode"/>
                <a:cs typeface="Lucida Sans Unicode"/>
              </a:rPr>
              <a:t>$</a:t>
            </a:r>
            <a:r>
              <a:rPr dirty="0" sz="1500">
                <a:latin typeface="Lucida Sans Unicode"/>
                <a:cs typeface="Lucida Sans Unicode"/>
              </a:rPr>
              <a:t> </a:t>
            </a:r>
            <a:r>
              <a:rPr dirty="0" sz="1500" spc="-125">
                <a:latin typeface="Lucida Sans Unicode"/>
                <a:cs typeface="Lucida Sans Unicode"/>
              </a:rPr>
              <a:t> </a:t>
            </a:r>
            <a:r>
              <a:rPr dirty="0" sz="1500" spc="-110">
                <a:latin typeface="Lucida Sans Unicode"/>
                <a:cs typeface="Lucida Sans Unicode"/>
              </a:rPr>
              <a:t>1.300.000,00</a:t>
            </a:r>
            <a:endParaRPr sz="1500">
              <a:latin typeface="Lucida Sans Unicode"/>
              <a:cs typeface="Lucida Sans Unicode"/>
            </a:endParaRPr>
          </a:p>
          <a:p>
            <a:pPr marL="153670" indent="-140970">
              <a:lnSpc>
                <a:spcPct val="100000"/>
              </a:lnSpc>
              <a:spcBef>
                <a:spcPts val="5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20">
                <a:latin typeface="Lucida Sans Unicode"/>
                <a:cs typeface="Lucida Sans Unicode"/>
              </a:rPr>
              <a:t>Carro</a:t>
            </a:r>
            <a:r>
              <a:rPr dirty="0" sz="1650" spc="-114">
                <a:latin typeface="Lucida Sans Unicode"/>
                <a:cs typeface="Lucida Sans Unicode"/>
              </a:rPr>
              <a:t> </a:t>
            </a:r>
            <a:r>
              <a:rPr dirty="0" sz="1650" spc="-130">
                <a:latin typeface="Lucida Sans Unicode"/>
                <a:cs typeface="Lucida Sans Unicode"/>
              </a:rPr>
              <a:t>1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98406" y="5168930"/>
            <a:ext cx="8699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110">
                <a:latin typeface="Lucida Sans Unicode"/>
                <a:cs typeface="Lucida Sans Unicode"/>
              </a:rPr>
              <a:t>75.000,00</a:t>
            </a:r>
            <a:endParaRPr sz="15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3043" y="5105476"/>
            <a:ext cx="3415665" cy="89281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305435">
              <a:lnSpc>
                <a:spcPct val="100000"/>
              </a:lnSpc>
              <a:spcBef>
                <a:spcPts val="600"/>
              </a:spcBef>
            </a:pPr>
            <a:r>
              <a:rPr dirty="0" sz="1500">
                <a:latin typeface="Courier New"/>
                <a:cs typeface="Courier New"/>
              </a:rPr>
              <a:t>o</a:t>
            </a:r>
            <a:r>
              <a:rPr dirty="0" sz="1500" spc="-305">
                <a:latin typeface="Courier New"/>
                <a:cs typeface="Courier New"/>
              </a:rPr>
              <a:t> </a:t>
            </a:r>
            <a:r>
              <a:rPr dirty="0" sz="1500">
                <a:latin typeface="Lucida Sans Unicode"/>
                <a:cs typeface="Lucida Sans Unicode"/>
              </a:rPr>
              <a:t>Valo</a:t>
            </a:r>
            <a:r>
              <a:rPr dirty="0" sz="1500" spc="5">
                <a:latin typeface="Lucida Sans Unicode"/>
                <a:cs typeface="Lucida Sans Unicode"/>
              </a:rPr>
              <a:t>r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65">
                <a:latin typeface="Lucida Sans Unicode"/>
                <a:cs typeface="Lucida Sans Unicode"/>
              </a:rPr>
              <a:t>.......................................</a:t>
            </a:r>
            <a:r>
              <a:rPr dirty="0" sz="1500" spc="-60">
                <a:latin typeface="Lucida Sans Unicode"/>
                <a:cs typeface="Lucida Sans Unicode"/>
              </a:rPr>
              <a:t>.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85">
                <a:latin typeface="Lucida Sans Unicode"/>
                <a:cs typeface="Lucida Sans Unicode"/>
              </a:rPr>
              <a:t>R$</a:t>
            </a:r>
            <a:endParaRPr sz="1500">
              <a:latin typeface="Lucida Sans Unicode"/>
              <a:cs typeface="Lucida Sans Unicode"/>
            </a:endParaRPr>
          </a:p>
          <a:p>
            <a:pPr marL="153670" indent="-140970">
              <a:lnSpc>
                <a:spcPct val="100000"/>
              </a:lnSpc>
              <a:spcBef>
                <a:spcPts val="550"/>
              </a:spcBef>
              <a:buSzPct val="96969"/>
              <a:buFont typeface="Arial MT"/>
              <a:buChar char="•"/>
              <a:tabLst>
                <a:tab pos="153670" algn="l"/>
              </a:tabLst>
            </a:pPr>
            <a:r>
              <a:rPr dirty="0" sz="1650" spc="20">
                <a:latin typeface="Lucida Sans Unicode"/>
                <a:cs typeface="Lucida Sans Unicode"/>
              </a:rPr>
              <a:t>Carro</a:t>
            </a:r>
            <a:r>
              <a:rPr dirty="0" sz="1650" spc="-114">
                <a:latin typeface="Lucida Sans Unicode"/>
                <a:cs typeface="Lucida Sans Unicode"/>
              </a:rPr>
              <a:t> </a:t>
            </a:r>
            <a:r>
              <a:rPr dirty="0" sz="1650" spc="-130">
                <a:latin typeface="Lucida Sans Unicode"/>
                <a:cs typeface="Lucida Sans Unicode"/>
              </a:rPr>
              <a:t>2</a:t>
            </a:r>
            <a:endParaRPr sz="1650">
              <a:latin typeface="Lucida Sans Unicode"/>
              <a:cs typeface="Lucida Sans Unicode"/>
            </a:endParaRPr>
          </a:p>
          <a:p>
            <a:pPr marL="305435">
              <a:lnSpc>
                <a:spcPct val="100000"/>
              </a:lnSpc>
              <a:spcBef>
                <a:spcPts val="195"/>
              </a:spcBef>
            </a:pPr>
            <a:r>
              <a:rPr dirty="0" sz="1500">
                <a:latin typeface="Courier New"/>
                <a:cs typeface="Courier New"/>
              </a:rPr>
              <a:t>o</a:t>
            </a:r>
            <a:r>
              <a:rPr dirty="0" sz="1500" spc="-305">
                <a:latin typeface="Courier New"/>
                <a:cs typeface="Courier New"/>
              </a:rPr>
              <a:t> </a:t>
            </a:r>
            <a:r>
              <a:rPr dirty="0" sz="1500">
                <a:latin typeface="Lucida Sans Unicode"/>
                <a:cs typeface="Lucida Sans Unicode"/>
              </a:rPr>
              <a:t>Valo</a:t>
            </a:r>
            <a:r>
              <a:rPr dirty="0" sz="1500" spc="5">
                <a:latin typeface="Lucida Sans Unicode"/>
                <a:cs typeface="Lucida Sans Unicode"/>
              </a:rPr>
              <a:t>r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65">
                <a:latin typeface="Lucida Sans Unicode"/>
                <a:cs typeface="Lucida Sans Unicode"/>
              </a:rPr>
              <a:t>.......................................</a:t>
            </a:r>
            <a:r>
              <a:rPr dirty="0" sz="1500" spc="-60">
                <a:latin typeface="Lucida Sans Unicode"/>
                <a:cs typeface="Lucida Sans Unicode"/>
              </a:rPr>
              <a:t>.</a:t>
            </a:r>
            <a:r>
              <a:rPr dirty="0" sz="1500" spc="-65">
                <a:latin typeface="Lucida Sans Unicode"/>
                <a:cs typeface="Lucida Sans Unicode"/>
              </a:rPr>
              <a:t> </a:t>
            </a:r>
            <a:r>
              <a:rPr dirty="0" sz="1500" spc="-85">
                <a:latin typeface="Lucida Sans Unicode"/>
                <a:cs typeface="Lucida Sans Unicode"/>
              </a:rPr>
              <a:t>R$</a:t>
            </a:r>
            <a:endParaRPr sz="15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98406" y="5743859"/>
            <a:ext cx="8699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110">
                <a:latin typeface="Lucida Sans Unicode"/>
                <a:cs typeface="Lucida Sans Unicode"/>
              </a:rPr>
              <a:t>95.000,00</a:t>
            </a:r>
            <a:endParaRPr sz="15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1615" y="6623717"/>
            <a:ext cx="2553970" cy="1635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2100"/>
              </a:lnSpc>
              <a:spcBef>
                <a:spcPts val="100"/>
              </a:spcBef>
            </a:pPr>
            <a:r>
              <a:rPr dirty="0" sz="1600">
                <a:latin typeface="Lucida Sans Unicode"/>
                <a:cs typeface="Lucida Sans Unicode"/>
              </a:rPr>
              <a:t>Valo</a:t>
            </a:r>
            <a:r>
              <a:rPr dirty="0" sz="1600" spc="5">
                <a:latin typeface="Lucida Sans Unicode"/>
                <a:cs typeface="Lucida Sans Unicode"/>
              </a:rPr>
              <a:t>r</a:t>
            </a:r>
            <a:r>
              <a:rPr dirty="0" sz="1600" spc="-70">
                <a:latin typeface="Lucida Sans Unicode"/>
                <a:cs typeface="Lucida Sans Unicode"/>
              </a:rPr>
              <a:t> </a:t>
            </a:r>
            <a:r>
              <a:rPr dirty="0" sz="1600" spc="-65">
                <a:latin typeface="Lucida Sans Unicode"/>
                <a:cs typeface="Lucida Sans Unicode"/>
              </a:rPr>
              <a:t>Tota</a:t>
            </a:r>
            <a:r>
              <a:rPr dirty="0" sz="1600" spc="-30">
                <a:latin typeface="Lucida Sans Unicode"/>
                <a:cs typeface="Lucida Sans Unicode"/>
              </a:rPr>
              <a:t>l</a:t>
            </a:r>
            <a:r>
              <a:rPr dirty="0" sz="1600" spc="-70">
                <a:latin typeface="Lucida Sans Unicode"/>
                <a:cs typeface="Lucida Sans Unicode"/>
              </a:rPr>
              <a:t> </a:t>
            </a:r>
            <a:r>
              <a:rPr dirty="0" sz="1600" spc="70">
                <a:latin typeface="Lucida Sans Unicode"/>
                <a:cs typeface="Lucida Sans Unicode"/>
              </a:rPr>
              <a:t>d</a:t>
            </a:r>
            <a:r>
              <a:rPr dirty="0" sz="1600" spc="75">
                <a:latin typeface="Lucida Sans Unicode"/>
                <a:cs typeface="Lucida Sans Unicode"/>
              </a:rPr>
              <a:t>o</a:t>
            </a:r>
            <a:r>
              <a:rPr dirty="0" sz="1600" spc="-65">
                <a:latin typeface="Lucida Sans Unicode"/>
                <a:cs typeface="Lucida Sans Unicode"/>
              </a:rPr>
              <a:t> </a:t>
            </a:r>
            <a:r>
              <a:rPr dirty="0" sz="1600" spc="-25">
                <a:latin typeface="Lucida Sans Unicode"/>
                <a:cs typeface="Lucida Sans Unicode"/>
              </a:rPr>
              <a:t>Patrimônio:  </a:t>
            </a:r>
            <a:r>
              <a:rPr dirty="0" sz="1600" spc="-90">
                <a:latin typeface="Lucida Sans Unicode"/>
                <a:cs typeface="Lucida Sans Unicode"/>
              </a:rPr>
              <a:t>R</a:t>
            </a:r>
            <a:r>
              <a:rPr dirty="0" sz="1600" spc="-85">
                <a:latin typeface="Lucida Sans Unicode"/>
                <a:cs typeface="Lucida Sans Unicode"/>
              </a:rPr>
              <a:t>$</a:t>
            </a:r>
            <a:r>
              <a:rPr dirty="0" sz="1600" spc="-70">
                <a:latin typeface="Lucida Sans Unicode"/>
                <a:cs typeface="Lucida Sans Unicode"/>
              </a:rPr>
              <a:t> </a:t>
            </a:r>
            <a:r>
              <a:rPr dirty="0" sz="1600" spc="-114">
                <a:latin typeface="Lucida Sans Unicode"/>
                <a:cs typeface="Lucida Sans Unicode"/>
              </a:rPr>
              <a:t>5.970.000,00</a:t>
            </a:r>
            <a:endParaRPr sz="16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600">
              <a:latin typeface="Lucida Sans Unicode"/>
              <a:cs typeface="Lucida Sans Unicode"/>
            </a:endParaRPr>
          </a:p>
          <a:p>
            <a:pPr marL="12700" marR="788670">
              <a:lnSpc>
                <a:spcPct val="132100"/>
              </a:lnSpc>
            </a:pPr>
            <a:r>
              <a:rPr dirty="0" sz="1600" spc="-10">
                <a:latin typeface="Lucida Sans Unicode"/>
                <a:cs typeface="Lucida Sans Unicode"/>
              </a:rPr>
              <a:t>Valore</a:t>
            </a:r>
            <a:r>
              <a:rPr dirty="0" sz="1600" spc="-5">
                <a:latin typeface="Lucida Sans Unicode"/>
                <a:cs typeface="Lucida Sans Unicode"/>
              </a:rPr>
              <a:t>s</a:t>
            </a:r>
            <a:r>
              <a:rPr dirty="0" sz="1600" spc="-70">
                <a:latin typeface="Lucida Sans Unicode"/>
                <a:cs typeface="Lucida Sans Unicode"/>
              </a:rPr>
              <a:t> </a:t>
            </a:r>
            <a:r>
              <a:rPr dirty="0" sz="1600" spc="-70">
                <a:latin typeface="Lucida Sans Unicode"/>
                <a:cs typeface="Lucida Sans Unicode"/>
              </a:rPr>
              <a:t>Históricos:  </a:t>
            </a:r>
            <a:r>
              <a:rPr dirty="0" sz="1600" spc="-90">
                <a:latin typeface="Lucida Sans Unicode"/>
                <a:cs typeface="Lucida Sans Unicode"/>
              </a:rPr>
              <a:t>R</a:t>
            </a:r>
            <a:r>
              <a:rPr dirty="0" sz="1600" spc="-85">
                <a:latin typeface="Lucida Sans Unicode"/>
                <a:cs typeface="Lucida Sans Unicode"/>
              </a:rPr>
              <a:t>$</a:t>
            </a:r>
            <a:r>
              <a:rPr dirty="0" sz="1600" spc="-70">
                <a:latin typeface="Lucida Sans Unicode"/>
                <a:cs typeface="Lucida Sans Unicode"/>
              </a:rPr>
              <a:t> </a:t>
            </a:r>
            <a:r>
              <a:rPr dirty="0" sz="1600" spc="-114">
                <a:latin typeface="Lucida Sans Unicode"/>
                <a:cs typeface="Lucida Sans Unicode"/>
              </a:rPr>
              <a:t>2.650.000,00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1615" y="8683149"/>
            <a:ext cx="47561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15">
                <a:latin typeface="Lucida Sans Unicode"/>
                <a:cs typeface="Lucida Sans Unicode"/>
              </a:rPr>
              <a:t>Obs: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96016" y="8683149"/>
            <a:ext cx="495554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70">
                <a:latin typeface="Lucida Sans Unicode"/>
                <a:cs typeface="Lucida Sans Unicode"/>
              </a:rPr>
              <a:t>Todo</a:t>
            </a:r>
            <a:r>
              <a:rPr dirty="0" sz="1600" spc="-55">
                <a:latin typeface="Lucida Sans Unicode"/>
                <a:cs typeface="Lucida Sans Unicode"/>
              </a:rPr>
              <a:t>s</a:t>
            </a:r>
            <a:r>
              <a:rPr dirty="0" sz="1600" spc="-70">
                <a:latin typeface="Lucida Sans Unicode"/>
                <a:cs typeface="Lucida Sans Unicode"/>
              </a:rPr>
              <a:t> </a:t>
            </a:r>
            <a:r>
              <a:rPr dirty="0" sz="1600" spc="-80">
                <a:latin typeface="Lucida Sans Unicode"/>
                <a:cs typeface="Lucida Sans Unicode"/>
              </a:rPr>
              <a:t>o</a:t>
            </a:r>
            <a:r>
              <a:rPr dirty="0" sz="1600" spc="-60">
                <a:latin typeface="Lucida Sans Unicode"/>
                <a:cs typeface="Lucida Sans Unicode"/>
              </a:rPr>
              <a:t>s</a:t>
            </a:r>
            <a:r>
              <a:rPr dirty="0" sz="1600" spc="-70">
                <a:latin typeface="Lucida Sans Unicode"/>
                <a:cs typeface="Lucida Sans Unicode"/>
              </a:rPr>
              <a:t> </a:t>
            </a:r>
            <a:r>
              <a:rPr dirty="0" sz="1600">
                <a:latin typeface="Lucida Sans Unicode"/>
                <a:cs typeface="Lucida Sans Unicode"/>
              </a:rPr>
              <a:t>ben</a:t>
            </a:r>
            <a:r>
              <a:rPr dirty="0" sz="1600">
                <a:latin typeface="Lucida Sans Unicode"/>
                <a:cs typeface="Lucida Sans Unicode"/>
              </a:rPr>
              <a:t>s</a:t>
            </a:r>
            <a:r>
              <a:rPr dirty="0" sz="1600" spc="-70">
                <a:latin typeface="Lucida Sans Unicode"/>
                <a:cs typeface="Lucida Sans Unicode"/>
              </a:rPr>
              <a:t> </a:t>
            </a:r>
            <a:r>
              <a:rPr dirty="0" sz="1600" spc="25">
                <a:latin typeface="Lucida Sans Unicode"/>
                <a:cs typeface="Lucida Sans Unicode"/>
              </a:rPr>
              <a:t>estã</a:t>
            </a:r>
            <a:r>
              <a:rPr dirty="0" sz="1600" spc="40">
                <a:latin typeface="Lucida Sans Unicode"/>
                <a:cs typeface="Lucida Sans Unicode"/>
              </a:rPr>
              <a:t>o</a:t>
            </a:r>
            <a:r>
              <a:rPr dirty="0" sz="1600" spc="-70">
                <a:latin typeface="Lucida Sans Unicode"/>
                <a:cs typeface="Lucida Sans Unicode"/>
              </a:rPr>
              <a:t> </a:t>
            </a:r>
            <a:r>
              <a:rPr dirty="0" sz="1600" spc="-40">
                <a:latin typeface="Lucida Sans Unicode"/>
                <a:cs typeface="Lucida Sans Unicode"/>
              </a:rPr>
              <a:t>situado</a:t>
            </a:r>
            <a:r>
              <a:rPr dirty="0" sz="1600" spc="-35">
                <a:latin typeface="Lucida Sans Unicode"/>
                <a:cs typeface="Lucida Sans Unicode"/>
              </a:rPr>
              <a:t>s</a:t>
            </a:r>
            <a:r>
              <a:rPr dirty="0" sz="1600" spc="-70">
                <a:latin typeface="Lucida Sans Unicode"/>
                <a:cs typeface="Lucida Sans Unicode"/>
              </a:rPr>
              <a:t> </a:t>
            </a:r>
            <a:r>
              <a:rPr dirty="0" sz="1600" spc="95">
                <a:latin typeface="Lucida Sans Unicode"/>
                <a:cs typeface="Lucida Sans Unicode"/>
              </a:rPr>
              <a:t>n</a:t>
            </a:r>
            <a:r>
              <a:rPr dirty="0" sz="1600" spc="90">
                <a:latin typeface="Lucida Sans Unicode"/>
                <a:cs typeface="Lucida Sans Unicode"/>
              </a:rPr>
              <a:t>a</a:t>
            </a:r>
            <a:r>
              <a:rPr dirty="0" sz="1600" spc="-70">
                <a:latin typeface="Lucida Sans Unicode"/>
                <a:cs typeface="Lucida Sans Unicode"/>
              </a:rPr>
              <a:t> </a:t>
            </a:r>
            <a:r>
              <a:rPr dirty="0" sz="1600" spc="95">
                <a:latin typeface="Lucida Sans Unicode"/>
                <a:cs typeface="Lucida Sans Unicode"/>
              </a:rPr>
              <a:t>cidad</a:t>
            </a:r>
            <a:r>
              <a:rPr dirty="0" sz="1600" spc="105">
                <a:latin typeface="Lucida Sans Unicode"/>
                <a:cs typeface="Lucida Sans Unicode"/>
              </a:rPr>
              <a:t>e</a:t>
            </a:r>
            <a:r>
              <a:rPr dirty="0" sz="1600" spc="-70">
                <a:latin typeface="Lucida Sans Unicode"/>
                <a:cs typeface="Lucida Sans Unicode"/>
              </a:rPr>
              <a:t> </a:t>
            </a:r>
            <a:r>
              <a:rPr dirty="0" sz="1600" spc="70">
                <a:latin typeface="Lucida Sans Unicode"/>
                <a:cs typeface="Lucida Sans Unicode"/>
              </a:rPr>
              <a:t>d</a:t>
            </a:r>
            <a:r>
              <a:rPr dirty="0" sz="1600" spc="75">
                <a:latin typeface="Lucida Sans Unicode"/>
                <a:cs typeface="Lucida Sans Unicode"/>
              </a:rPr>
              <a:t>o</a:t>
            </a:r>
            <a:r>
              <a:rPr dirty="0" sz="1600" spc="-65">
                <a:latin typeface="Lucida Sans Unicode"/>
                <a:cs typeface="Lucida Sans Unicode"/>
              </a:rPr>
              <a:t> </a:t>
            </a:r>
            <a:r>
              <a:rPr dirty="0" sz="1600" spc="-45">
                <a:latin typeface="Lucida Sans Unicode"/>
                <a:cs typeface="Lucida Sans Unicode"/>
              </a:rPr>
              <a:t>Ri</a:t>
            </a:r>
            <a:r>
              <a:rPr dirty="0" sz="1600" spc="-50">
                <a:latin typeface="Lucida Sans Unicode"/>
                <a:cs typeface="Lucida Sans Unicode"/>
              </a:rPr>
              <a:t>o</a:t>
            </a:r>
            <a:r>
              <a:rPr dirty="0" sz="1600" spc="-70">
                <a:latin typeface="Lucida Sans Unicode"/>
                <a:cs typeface="Lucida Sans Unicode"/>
              </a:rPr>
              <a:t> </a:t>
            </a:r>
            <a:r>
              <a:rPr dirty="0" sz="1600" spc="110">
                <a:latin typeface="Lucida Sans Unicode"/>
                <a:cs typeface="Lucida Sans Unicode"/>
              </a:rPr>
              <a:t>de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26630" y="8878221"/>
            <a:ext cx="106172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40">
                <a:latin typeface="Lucida Sans Unicode"/>
                <a:cs typeface="Lucida Sans Unicode"/>
              </a:rPr>
              <a:t>Janeiro/RJ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2789" y="2411571"/>
            <a:ext cx="5551805" cy="807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r" marR="10795">
              <a:lnSpc>
                <a:spcPts val="3080"/>
              </a:lnSpc>
              <a:spcBef>
                <a:spcPts val="100"/>
              </a:spcBef>
            </a:pPr>
            <a:r>
              <a:rPr dirty="0" sz="2700" spc="-50"/>
              <a:t>CUSTO</a:t>
            </a:r>
            <a:r>
              <a:rPr dirty="0" sz="2700" spc="-120"/>
              <a:t> </a:t>
            </a:r>
            <a:r>
              <a:rPr dirty="0" sz="2700"/>
              <a:t>DAS</a:t>
            </a:r>
            <a:r>
              <a:rPr dirty="0" sz="2700" spc="-114"/>
              <a:t> </a:t>
            </a:r>
            <a:r>
              <a:rPr dirty="0" sz="2700" spc="5"/>
              <a:t>HORAS</a:t>
            </a:r>
            <a:r>
              <a:rPr dirty="0" sz="2700" spc="-114"/>
              <a:t> </a:t>
            </a:r>
            <a:r>
              <a:rPr dirty="0" sz="2700" spc="-20"/>
              <a:t>DE</a:t>
            </a:r>
            <a:r>
              <a:rPr dirty="0" sz="2700" spc="-114"/>
              <a:t> </a:t>
            </a:r>
            <a:r>
              <a:rPr dirty="0" sz="2700" spc="-65"/>
              <a:t>TRABALHO</a:t>
            </a:r>
            <a:endParaRPr sz="2700"/>
          </a:p>
          <a:p>
            <a:pPr algn="r" marR="5080">
              <a:lnSpc>
                <a:spcPts val="3080"/>
              </a:lnSpc>
            </a:pPr>
            <a:r>
              <a:rPr dirty="0" sz="2700" spc="90"/>
              <a:t>POR</a:t>
            </a:r>
            <a:r>
              <a:rPr dirty="0" sz="2700" spc="-200"/>
              <a:t> </a:t>
            </a:r>
            <a:r>
              <a:rPr dirty="0" sz="2700" spc="65"/>
              <a:t>MODELO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549700" y="8210950"/>
            <a:ext cx="5581650" cy="6515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100"/>
              </a:spcBef>
            </a:pPr>
            <a:r>
              <a:rPr dirty="0" sz="1650" spc="65" i="1">
                <a:latin typeface="Arial"/>
                <a:cs typeface="Arial"/>
              </a:rPr>
              <a:t>Vejamos</a:t>
            </a:r>
            <a:r>
              <a:rPr dirty="0" sz="1650" spc="-15" i="1">
                <a:latin typeface="Arial"/>
                <a:cs typeface="Arial"/>
              </a:rPr>
              <a:t> </a:t>
            </a:r>
            <a:r>
              <a:rPr dirty="0" sz="1650" spc="125" i="1">
                <a:latin typeface="Arial"/>
                <a:cs typeface="Arial"/>
              </a:rPr>
              <a:t>ainda</a:t>
            </a:r>
            <a:r>
              <a:rPr dirty="0" sz="1650" spc="-10" i="1">
                <a:latin typeface="Arial"/>
                <a:cs typeface="Arial"/>
              </a:rPr>
              <a:t> </a:t>
            </a:r>
            <a:r>
              <a:rPr dirty="0" sz="1650" spc="155" i="1">
                <a:latin typeface="Arial"/>
                <a:cs typeface="Arial"/>
              </a:rPr>
              <a:t>o</a:t>
            </a:r>
            <a:r>
              <a:rPr dirty="0" sz="1650" i="1">
                <a:latin typeface="Arial"/>
                <a:cs typeface="Arial"/>
              </a:rPr>
              <a:t> </a:t>
            </a:r>
            <a:r>
              <a:rPr dirty="0" sz="1650" spc="90" i="1">
                <a:solidFill>
                  <a:srgbClr val="FFC000"/>
                </a:solidFill>
                <a:latin typeface="Arial"/>
                <a:cs typeface="Arial"/>
              </a:rPr>
              <a:t>benefício</a:t>
            </a:r>
            <a:r>
              <a:rPr dirty="0" sz="1650" spc="-10" i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1650" spc="140" i="1">
                <a:solidFill>
                  <a:srgbClr val="FFC000"/>
                </a:solidFill>
                <a:latin typeface="Arial"/>
                <a:cs typeface="Arial"/>
              </a:rPr>
              <a:t>econômico</a:t>
            </a:r>
            <a:r>
              <a:rPr dirty="0" sz="1650" spc="10" i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1650" spc="150" i="1">
                <a:latin typeface="Arial"/>
                <a:cs typeface="Arial"/>
              </a:rPr>
              <a:t>e</a:t>
            </a:r>
            <a:r>
              <a:rPr dirty="0" sz="1650" spc="-10" i="1">
                <a:latin typeface="Arial"/>
                <a:cs typeface="Arial"/>
              </a:rPr>
              <a:t> </a:t>
            </a:r>
            <a:r>
              <a:rPr dirty="0" sz="1650" spc="5" i="1">
                <a:latin typeface="Arial"/>
                <a:cs typeface="Arial"/>
              </a:rPr>
              <a:t>as</a:t>
            </a:r>
            <a:r>
              <a:rPr dirty="0" sz="1650" i="1">
                <a:latin typeface="Arial"/>
                <a:cs typeface="Arial"/>
              </a:rPr>
              <a:t> </a:t>
            </a:r>
            <a:r>
              <a:rPr dirty="0" sz="1650" spc="120" i="1">
                <a:solidFill>
                  <a:srgbClr val="FFC000"/>
                </a:solidFill>
                <a:latin typeface="Arial"/>
                <a:cs typeface="Arial"/>
              </a:rPr>
              <a:t>deduções </a:t>
            </a:r>
            <a:r>
              <a:rPr dirty="0" sz="1650" spc="-445" i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1650" spc="55" i="1">
                <a:latin typeface="Arial"/>
                <a:cs typeface="Arial"/>
              </a:rPr>
              <a:t>dos</a:t>
            </a:r>
            <a:r>
              <a:rPr dirty="0" sz="1650" spc="-15" i="1">
                <a:latin typeface="Arial"/>
                <a:cs typeface="Arial"/>
              </a:rPr>
              <a:t> </a:t>
            </a:r>
            <a:r>
              <a:rPr dirty="0" sz="1650" spc="40" i="1">
                <a:latin typeface="Arial"/>
                <a:cs typeface="Arial"/>
              </a:rPr>
              <a:t>valores</a:t>
            </a:r>
            <a:r>
              <a:rPr dirty="0" sz="1650" spc="-10" i="1">
                <a:latin typeface="Arial"/>
                <a:cs typeface="Arial"/>
              </a:rPr>
              <a:t> </a:t>
            </a:r>
            <a:r>
              <a:rPr dirty="0" sz="1650" spc="80" i="1">
                <a:latin typeface="Arial"/>
                <a:cs typeface="Arial"/>
              </a:rPr>
              <a:t>já</a:t>
            </a:r>
            <a:r>
              <a:rPr dirty="0" sz="1650" spc="-10" i="1">
                <a:latin typeface="Arial"/>
                <a:cs typeface="Arial"/>
              </a:rPr>
              <a:t> </a:t>
            </a:r>
            <a:r>
              <a:rPr dirty="0" sz="1650" spc="60" i="1">
                <a:latin typeface="Arial"/>
                <a:cs typeface="Arial"/>
              </a:rPr>
              <a:t>pagos...</a:t>
            </a:r>
            <a:endParaRPr sz="165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71927" y="3352045"/>
          <a:ext cx="6028055" cy="41059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4145"/>
                <a:gridCol w="1112520"/>
                <a:gridCol w="1112519"/>
                <a:gridCol w="1116964"/>
              </a:tblGrid>
              <a:tr h="205274">
                <a:tc>
                  <a:txBody>
                    <a:bodyPr/>
                    <a:lstStyle/>
                    <a:p>
                      <a:pPr algn="ctr" marL="4445">
                        <a:lnSpc>
                          <a:spcPts val="1515"/>
                        </a:lnSpc>
                      </a:pPr>
                      <a:r>
                        <a:rPr dirty="0" sz="1300" spc="-20" b="1">
                          <a:latin typeface="Calibri"/>
                          <a:cs typeface="Calibri"/>
                        </a:rPr>
                        <a:t>Ato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6830">
                        <a:lnSpc>
                          <a:spcPts val="1515"/>
                        </a:lnSpc>
                      </a:pPr>
                      <a:r>
                        <a:rPr dirty="0" sz="1300" spc="-5" b="1">
                          <a:latin typeface="Calibri"/>
                          <a:cs typeface="Calibri"/>
                        </a:rPr>
                        <a:t>Modelo</a:t>
                      </a:r>
                      <a:r>
                        <a:rPr dirty="0" sz="13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 b="1">
                          <a:latin typeface="Calibri"/>
                          <a:cs typeface="Calibri"/>
                        </a:rPr>
                        <a:t>Básico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6195">
                        <a:lnSpc>
                          <a:spcPts val="1515"/>
                        </a:lnSpc>
                      </a:pPr>
                      <a:r>
                        <a:rPr dirty="0" sz="1300" spc="-5" b="1">
                          <a:latin typeface="Calibri"/>
                          <a:cs typeface="Calibri"/>
                        </a:rPr>
                        <a:t>Duas</a:t>
                      </a:r>
                      <a:r>
                        <a:rPr dirty="0" sz="13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 b="1">
                          <a:latin typeface="Calibri"/>
                          <a:cs typeface="Calibri"/>
                        </a:rPr>
                        <a:t>Células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0">
                        <a:lnSpc>
                          <a:spcPts val="1515"/>
                        </a:lnSpc>
                      </a:pPr>
                      <a:r>
                        <a:rPr dirty="0" sz="1300" spc="-25" b="1">
                          <a:latin typeface="Calibri"/>
                          <a:cs typeface="Calibri"/>
                        </a:rPr>
                        <a:t>Três</a:t>
                      </a:r>
                      <a:r>
                        <a:rPr dirty="0" sz="13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 b="1">
                          <a:latin typeface="Calibri"/>
                          <a:cs typeface="Calibri"/>
                        </a:rPr>
                        <a:t>Células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Sessão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estratégica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viabilidade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Montagem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Croqui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5">
                          <a:latin typeface="Arial MT"/>
                          <a:cs typeface="Arial MT"/>
                        </a:rPr>
                        <a:t>7.5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5">
                          <a:latin typeface="Arial MT"/>
                          <a:cs typeface="Arial MT"/>
                        </a:rPr>
                        <a:t>7.5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5">
                          <a:latin typeface="Arial MT"/>
                          <a:cs typeface="Arial MT"/>
                        </a:rPr>
                        <a:t>7.5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Apresentação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Aprovação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do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Croqui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Análise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organização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da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documentação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3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3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3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Produção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das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minutas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5">
                          <a:latin typeface="Arial MT"/>
                          <a:cs typeface="Arial MT"/>
                        </a:rPr>
                        <a:t>10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5">
                          <a:latin typeface="Arial MT"/>
                          <a:cs typeface="Arial MT"/>
                        </a:rPr>
                        <a:t>14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Constituição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Célula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Cofre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Integralização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dos Bens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na Célula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Cofre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Processamento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Não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Incidência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ITBI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6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6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6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Registro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Imóveis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6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6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6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Alteração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Domicílio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Fiscal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Implementação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de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Endereço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Fiscal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Constituição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da Célula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Destino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Constituição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da Célula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Veículo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Alteração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Tipo Societário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Célula 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Veículo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Formação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da Célula 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Veículo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como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Controladora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Planejamento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Sucessório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4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4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4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Aquisição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Célula 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Veículo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pela Célula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Destino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Processamento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Imposto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de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Herança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25" b="1">
                          <a:latin typeface="Calibri"/>
                          <a:cs typeface="Calibri"/>
                        </a:rPr>
                        <a:t>Total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42.5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49.5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58.5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6CAA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71927" y="7658057"/>
          <a:ext cx="6028055" cy="4159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4145"/>
                <a:gridCol w="384175"/>
                <a:gridCol w="728344"/>
                <a:gridCol w="384175"/>
                <a:gridCol w="728345"/>
                <a:gridCol w="384175"/>
                <a:gridCol w="733425"/>
              </a:tblGrid>
              <a:tr h="20527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 b="1">
                          <a:latin typeface="Calibri"/>
                          <a:cs typeface="Calibri"/>
                        </a:rPr>
                        <a:t>Preço</a:t>
                      </a:r>
                      <a:r>
                        <a:rPr dirty="0" sz="10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0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hora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trabalho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40"/>
                        </a:lnSpc>
                        <a:spcBef>
                          <a:spcPts val="37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R$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40"/>
                        </a:lnSpc>
                        <a:spcBef>
                          <a:spcPts val="37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600.00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40"/>
                        </a:lnSpc>
                        <a:spcBef>
                          <a:spcPts val="37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R$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40"/>
                        </a:lnSpc>
                        <a:spcBef>
                          <a:spcPts val="37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600.00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40"/>
                        </a:lnSpc>
                        <a:spcBef>
                          <a:spcPts val="37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R$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6195">
                        <a:lnSpc>
                          <a:spcPts val="1140"/>
                        </a:lnSpc>
                        <a:spcBef>
                          <a:spcPts val="37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600.00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000" spc="-10" b="1">
                          <a:latin typeface="Calibri"/>
                          <a:cs typeface="Calibri"/>
                        </a:rPr>
                        <a:t>Preço</a:t>
                      </a:r>
                      <a:r>
                        <a:rPr dirty="0" sz="10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total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dos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 Honorários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ts val="1140"/>
                        </a:lnSpc>
                        <a:spcBef>
                          <a:spcPts val="37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R$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3495">
                        <a:lnSpc>
                          <a:spcPts val="1140"/>
                        </a:lnSpc>
                        <a:spcBef>
                          <a:spcPts val="37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25,500.00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ts val="1140"/>
                        </a:lnSpc>
                        <a:spcBef>
                          <a:spcPts val="37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R$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3495">
                        <a:lnSpc>
                          <a:spcPts val="1140"/>
                        </a:lnSpc>
                        <a:spcBef>
                          <a:spcPts val="37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29,700.00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ts val="1140"/>
                        </a:lnSpc>
                        <a:spcBef>
                          <a:spcPts val="37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R$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7940">
                        <a:lnSpc>
                          <a:spcPts val="1140"/>
                        </a:lnSpc>
                        <a:spcBef>
                          <a:spcPts val="37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35,100.00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 rot="20520000">
            <a:off x="1036266" y="944619"/>
            <a:ext cx="2422994" cy="536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225"/>
              </a:lnSpc>
            </a:pPr>
            <a:r>
              <a:rPr dirty="0" sz="4200" spc="-5" b="1">
                <a:solidFill>
                  <a:srgbClr val="FF0000"/>
                </a:solidFill>
                <a:latin typeface="Arial"/>
                <a:cs typeface="Arial"/>
              </a:rPr>
              <a:t>MODEL</a:t>
            </a:r>
            <a:r>
              <a:rPr dirty="0" baseline="2645" sz="6300" spc="-7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baseline="2645" sz="6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 rot="20520000">
            <a:off x="3155582" y="1380685"/>
            <a:ext cx="628047" cy="536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225"/>
              </a:lnSpc>
            </a:pPr>
            <a:r>
              <a:rPr dirty="0" sz="4200" spc="170" b="1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4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7999" cy="156107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298207" y="4845621"/>
            <a:ext cx="403987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75">
                <a:latin typeface="Lucida Sans Unicode"/>
                <a:cs typeface="Lucida Sans Unicode"/>
              </a:rPr>
              <a:t>ESS</a:t>
            </a:r>
            <a:r>
              <a:rPr dirty="0" sz="3000" spc="-70">
                <a:latin typeface="Lucida Sans Unicode"/>
                <a:cs typeface="Lucida Sans Unicode"/>
              </a:rPr>
              <a:t>E</a:t>
            </a:r>
            <a:r>
              <a:rPr dirty="0" sz="3000" spc="-125">
                <a:latin typeface="Lucida Sans Unicode"/>
                <a:cs typeface="Lucida Sans Unicode"/>
              </a:rPr>
              <a:t> </a:t>
            </a:r>
            <a:r>
              <a:rPr dirty="0" sz="3000" spc="-120">
                <a:latin typeface="Lucida Sans Unicode"/>
                <a:cs typeface="Lucida Sans Unicode"/>
              </a:rPr>
              <a:t>SLID</a:t>
            </a:r>
            <a:r>
              <a:rPr dirty="0" sz="3000" spc="-114">
                <a:latin typeface="Lucida Sans Unicode"/>
                <a:cs typeface="Lucida Sans Unicode"/>
              </a:rPr>
              <a:t>E</a:t>
            </a:r>
            <a:r>
              <a:rPr dirty="0" sz="3000" spc="-125">
                <a:latin typeface="Lucida Sans Unicode"/>
                <a:cs typeface="Lucida Sans Unicode"/>
              </a:rPr>
              <a:t> </a:t>
            </a:r>
            <a:r>
              <a:rPr dirty="0" sz="3000" spc="130">
                <a:latin typeface="Lucida Sans Unicode"/>
                <a:cs typeface="Lucida Sans Unicode"/>
              </a:rPr>
              <a:t>NÃ</a:t>
            </a:r>
            <a:r>
              <a:rPr dirty="0" sz="3000" spc="150">
                <a:latin typeface="Lucida Sans Unicode"/>
                <a:cs typeface="Lucida Sans Unicode"/>
              </a:rPr>
              <a:t>O</a:t>
            </a:r>
            <a:r>
              <a:rPr dirty="0" sz="3000" spc="-130">
                <a:latin typeface="Lucida Sans Unicode"/>
                <a:cs typeface="Lucida Sans Unicode"/>
              </a:rPr>
              <a:t> </a:t>
            </a:r>
            <a:r>
              <a:rPr dirty="0" sz="3000" spc="-175">
                <a:latin typeface="Lucida Sans Unicode"/>
                <a:cs typeface="Lucida Sans Unicode"/>
              </a:rPr>
              <a:t>EXISTE</a:t>
            </a:r>
            <a:endParaRPr sz="30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 rot="20520000">
            <a:off x="1036266" y="944619"/>
            <a:ext cx="2422994" cy="536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225"/>
              </a:lnSpc>
            </a:pPr>
            <a:r>
              <a:rPr dirty="0" sz="4200" spc="-5" b="1">
                <a:solidFill>
                  <a:srgbClr val="FF0000"/>
                </a:solidFill>
                <a:latin typeface="Arial"/>
                <a:cs typeface="Arial"/>
              </a:rPr>
              <a:t>MODEL</a:t>
            </a:r>
            <a:r>
              <a:rPr dirty="0" baseline="2645" sz="6300" spc="-7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baseline="2645" sz="6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 rot="20520000">
            <a:off x="3155582" y="1380685"/>
            <a:ext cx="628047" cy="536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225"/>
              </a:lnSpc>
            </a:pPr>
            <a:r>
              <a:rPr dirty="0" sz="4200" spc="170" b="1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4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3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8728" y="1904919"/>
            <a:ext cx="3884929" cy="894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r" marR="13970">
              <a:lnSpc>
                <a:spcPts val="3420"/>
              </a:lnSpc>
              <a:spcBef>
                <a:spcPts val="100"/>
              </a:spcBef>
            </a:pPr>
            <a:r>
              <a:rPr dirty="0" spc="70"/>
              <a:t>CÁLCUL</a:t>
            </a:r>
            <a:r>
              <a:rPr dirty="0" spc="100"/>
              <a:t>O</a:t>
            </a:r>
            <a:r>
              <a:rPr dirty="0" spc="-130"/>
              <a:t> </a:t>
            </a:r>
            <a:r>
              <a:rPr dirty="0" spc="-95"/>
              <a:t>FINA</a:t>
            </a:r>
            <a:r>
              <a:rPr dirty="0" spc="-80"/>
              <a:t>L</a:t>
            </a:r>
            <a:r>
              <a:rPr dirty="0" spc="-130"/>
              <a:t> </a:t>
            </a:r>
            <a:r>
              <a:rPr dirty="0" spc="40"/>
              <a:t>DOS</a:t>
            </a:r>
          </a:p>
          <a:p>
            <a:pPr algn="r" marR="5080">
              <a:lnSpc>
                <a:spcPts val="3420"/>
              </a:lnSpc>
            </a:pPr>
            <a:r>
              <a:rPr dirty="0" spc="30"/>
              <a:t>HONORÁRIOS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789" y="7566000"/>
            <a:ext cx="5714365" cy="1762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6600"/>
              </a:lnSpc>
              <a:spcBef>
                <a:spcPts val="95"/>
              </a:spcBef>
            </a:pPr>
            <a:r>
              <a:rPr dirty="0" sz="1500" spc="120" i="1">
                <a:latin typeface="Arial"/>
                <a:cs typeface="Arial"/>
              </a:rPr>
              <a:t>A </a:t>
            </a:r>
            <a:r>
              <a:rPr dirty="0" sz="1500" spc="105" i="1">
                <a:latin typeface="Arial"/>
                <a:cs typeface="Arial"/>
              </a:rPr>
              <a:t>forma </a:t>
            </a:r>
            <a:r>
              <a:rPr dirty="0" sz="1500" spc="175" i="1">
                <a:latin typeface="Arial"/>
                <a:cs typeface="Arial"/>
              </a:rPr>
              <a:t>de </a:t>
            </a:r>
            <a:r>
              <a:rPr dirty="0" sz="1500" spc="160" i="1">
                <a:latin typeface="Arial"/>
                <a:cs typeface="Arial"/>
              </a:rPr>
              <a:t>pagamento </a:t>
            </a:r>
            <a:r>
              <a:rPr dirty="0" sz="1500" spc="145" i="1">
                <a:latin typeface="Arial"/>
                <a:cs typeface="Arial"/>
              </a:rPr>
              <a:t>há </a:t>
            </a:r>
            <a:r>
              <a:rPr dirty="0" sz="1500" spc="175" i="1">
                <a:latin typeface="Arial"/>
                <a:cs typeface="Arial"/>
              </a:rPr>
              <a:t>de </a:t>
            </a:r>
            <a:r>
              <a:rPr dirty="0" sz="1500" spc="-20" i="1">
                <a:latin typeface="Arial"/>
                <a:cs typeface="Arial"/>
              </a:rPr>
              <a:t>ser </a:t>
            </a:r>
            <a:r>
              <a:rPr dirty="0" sz="1500" spc="95" i="1">
                <a:latin typeface="Arial"/>
                <a:cs typeface="Arial"/>
              </a:rPr>
              <a:t>ajustada </a:t>
            </a:r>
            <a:r>
              <a:rPr dirty="0" sz="1500" spc="185" i="1">
                <a:latin typeface="Arial"/>
                <a:cs typeface="Arial"/>
              </a:rPr>
              <a:t>com </a:t>
            </a:r>
            <a:r>
              <a:rPr dirty="0" sz="1500" spc="160" i="1">
                <a:latin typeface="Arial"/>
                <a:cs typeface="Arial"/>
              </a:rPr>
              <a:t>o </a:t>
            </a:r>
            <a:r>
              <a:rPr dirty="0" sz="1500" spc="75" i="1">
                <a:latin typeface="Arial"/>
                <a:cs typeface="Arial"/>
              </a:rPr>
              <a:t>cliente. </a:t>
            </a:r>
            <a:r>
              <a:rPr dirty="0" sz="1500" spc="80" i="1">
                <a:latin typeface="Arial"/>
                <a:cs typeface="Arial"/>
              </a:rPr>
              <a:t> </a:t>
            </a:r>
            <a:r>
              <a:rPr dirty="0" sz="1500" spc="60" i="1">
                <a:latin typeface="Arial"/>
                <a:cs typeface="Arial"/>
              </a:rPr>
              <a:t>Para </a:t>
            </a:r>
            <a:r>
              <a:rPr dirty="0" sz="1500" spc="40" i="1">
                <a:latin typeface="Arial"/>
                <a:cs typeface="Arial"/>
              </a:rPr>
              <a:t>assegurar </a:t>
            </a:r>
            <a:r>
              <a:rPr dirty="0" sz="1500" spc="160" i="1">
                <a:latin typeface="Arial"/>
                <a:cs typeface="Arial"/>
              </a:rPr>
              <a:t>o </a:t>
            </a:r>
            <a:r>
              <a:rPr dirty="0" sz="1500" spc="95" i="1">
                <a:latin typeface="Arial"/>
                <a:cs typeface="Arial"/>
              </a:rPr>
              <a:t>benefício </a:t>
            </a:r>
            <a:r>
              <a:rPr dirty="0" sz="1500" spc="200" i="1">
                <a:latin typeface="Arial"/>
                <a:cs typeface="Arial"/>
              </a:rPr>
              <a:t>da </a:t>
            </a:r>
            <a:r>
              <a:rPr dirty="0" sz="1500" spc="45" i="1">
                <a:latin typeface="Arial"/>
                <a:cs typeface="Arial"/>
              </a:rPr>
              <a:t>Política </a:t>
            </a:r>
            <a:r>
              <a:rPr dirty="0" sz="1500" spc="175" i="1">
                <a:latin typeface="Arial"/>
                <a:cs typeface="Arial"/>
              </a:rPr>
              <a:t>de </a:t>
            </a:r>
            <a:r>
              <a:rPr dirty="0" sz="1500" spc="75" i="1">
                <a:latin typeface="Arial"/>
                <a:cs typeface="Arial"/>
              </a:rPr>
              <a:t>Incentivo, </a:t>
            </a:r>
            <a:r>
              <a:rPr dirty="0" sz="1500" spc="160" i="1">
                <a:latin typeface="Arial"/>
                <a:cs typeface="Arial"/>
              </a:rPr>
              <a:t>o </a:t>
            </a:r>
            <a:r>
              <a:rPr dirty="0" sz="1500" spc="165" i="1">
                <a:latin typeface="Arial"/>
                <a:cs typeface="Arial"/>
              </a:rPr>
              <a:t> </a:t>
            </a:r>
            <a:r>
              <a:rPr dirty="0" sz="1500" spc="90" i="1">
                <a:latin typeface="Arial"/>
                <a:cs typeface="Arial"/>
              </a:rPr>
              <a:t>cliente</a:t>
            </a:r>
            <a:r>
              <a:rPr dirty="0" sz="1500" spc="-5" i="1">
                <a:latin typeface="Arial"/>
                <a:cs typeface="Arial"/>
              </a:rPr>
              <a:t> </a:t>
            </a:r>
            <a:r>
              <a:rPr dirty="0" sz="1500" spc="120" i="1">
                <a:latin typeface="Arial"/>
                <a:cs typeface="Arial"/>
              </a:rPr>
              <a:t>deverá</a:t>
            </a:r>
            <a:r>
              <a:rPr dirty="0" sz="1500" spc="5" i="1">
                <a:latin typeface="Arial"/>
                <a:cs typeface="Arial"/>
              </a:rPr>
              <a:t> </a:t>
            </a:r>
            <a:r>
              <a:rPr dirty="0" sz="1500" spc="110" i="1">
                <a:latin typeface="Arial"/>
                <a:cs typeface="Arial"/>
              </a:rPr>
              <a:t>adiantar</a:t>
            </a:r>
            <a:r>
              <a:rPr dirty="0" sz="1500" spc="5" i="1">
                <a:latin typeface="Arial"/>
                <a:cs typeface="Arial"/>
              </a:rPr>
              <a:t> </a:t>
            </a:r>
            <a:r>
              <a:rPr dirty="0" sz="1500" spc="-50" i="1">
                <a:latin typeface="Arial"/>
                <a:cs typeface="Arial"/>
              </a:rPr>
              <a:t>10%</a:t>
            </a:r>
            <a:r>
              <a:rPr dirty="0" sz="1500" spc="5" i="1">
                <a:latin typeface="Arial"/>
                <a:cs typeface="Arial"/>
              </a:rPr>
              <a:t> </a:t>
            </a:r>
            <a:r>
              <a:rPr dirty="0" sz="1500" spc="180" i="1">
                <a:latin typeface="Arial"/>
                <a:cs typeface="Arial"/>
              </a:rPr>
              <a:t>do</a:t>
            </a:r>
            <a:r>
              <a:rPr dirty="0" sz="1500" spc="5" i="1">
                <a:latin typeface="Arial"/>
                <a:cs typeface="Arial"/>
              </a:rPr>
              <a:t> </a:t>
            </a:r>
            <a:r>
              <a:rPr dirty="0" sz="1500" spc="70" i="1">
                <a:latin typeface="Arial"/>
                <a:cs typeface="Arial"/>
              </a:rPr>
              <a:t>valor</a:t>
            </a:r>
            <a:r>
              <a:rPr dirty="0" sz="1500" i="1">
                <a:latin typeface="Arial"/>
                <a:cs typeface="Arial"/>
              </a:rPr>
              <a:t> </a:t>
            </a:r>
            <a:r>
              <a:rPr dirty="0" sz="1500" spc="145" i="1">
                <a:latin typeface="Arial"/>
                <a:cs typeface="Arial"/>
              </a:rPr>
              <a:t>orçado</a:t>
            </a:r>
            <a:r>
              <a:rPr dirty="0" sz="1500" spc="5" i="1">
                <a:latin typeface="Arial"/>
                <a:cs typeface="Arial"/>
              </a:rPr>
              <a:t> </a:t>
            </a:r>
            <a:r>
              <a:rPr dirty="0" sz="1500" spc="135" i="1">
                <a:latin typeface="Arial"/>
                <a:cs typeface="Arial"/>
              </a:rPr>
              <a:t>para</a:t>
            </a:r>
            <a:r>
              <a:rPr dirty="0" sz="1500" spc="5" i="1">
                <a:latin typeface="Arial"/>
                <a:cs typeface="Arial"/>
              </a:rPr>
              <a:t> </a:t>
            </a:r>
            <a:r>
              <a:rPr dirty="0" sz="1500" spc="160" i="1">
                <a:latin typeface="Arial"/>
                <a:cs typeface="Arial"/>
              </a:rPr>
              <a:t>o</a:t>
            </a:r>
            <a:r>
              <a:rPr dirty="0" sz="1500" spc="5" i="1">
                <a:latin typeface="Arial"/>
                <a:cs typeface="Arial"/>
              </a:rPr>
              <a:t> </a:t>
            </a:r>
            <a:r>
              <a:rPr dirty="0" sz="1500" spc="130" i="1">
                <a:latin typeface="Arial"/>
                <a:cs typeface="Arial"/>
              </a:rPr>
              <a:t>modelo </a:t>
            </a:r>
            <a:r>
              <a:rPr dirty="0" sz="1500" spc="-400" i="1">
                <a:latin typeface="Arial"/>
                <a:cs typeface="Arial"/>
              </a:rPr>
              <a:t> </a:t>
            </a:r>
            <a:r>
              <a:rPr dirty="0" sz="1500" spc="175" i="1">
                <a:latin typeface="Arial"/>
                <a:cs typeface="Arial"/>
              </a:rPr>
              <a:t>de </a:t>
            </a:r>
            <a:r>
              <a:rPr dirty="0" sz="1500" spc="-220" i="1">
                <a:latin typeface="Arial"/>
                <a:cs typeface="Arial"/>
              </a:rPr>
              <a:t>TRÊS</a:t>
            </a:r>
            <a:r>
              <a:rPr dirty="0" sz="1500" spc="-215" i="1">
                <a:latin typeface="Arial"/>
                <a:cs typeface="Arial"/>
              </a:rPr>
              <a:t> </a:t>
            </a:r>
            <a:r>
              <a:rPr dirty="0" sz="1500" spc="50" i="1">
                <a:latin typeface="Arial"/>
                <a:cs typeface="Arial"/>
              </a:rPr>
              <a:t>células. </a:t>
            </a:r>
            <a:r>
              <a:rPr dirty="0" sz="1500" spc="150" i="1">
                <a:latin typeface="Arial"/>
                <a:cs typeface="Arial"/>
              </a:rPr>
              <a:t>O </a:t>
            </a:r>
            <a:r>
              <a:rPr dirty="0" sz="1500" spc="70" i="1">
                <a:latin typeface="Arial"/>
                <a:cs typeface="Arial"/>
              </a:rPr>
              <a:t>restante </a:t>
            </a:r>
            <a:r>
              <a:rPr dirty="0" sz="1500" spc="35" i="1">
                <a:latin typeface="Arial"/>
                <a:cs typeface="Arial"/>
              </a:rPr>
              <a:t>será </a:t>
            </a:r>
            <a:r>
              <a:rPr dirty="0" sz="1500" spc="95" i="1">
                <a:latin typeface="Arial"/>
                <a:cs typeface="Arial"/>
              </a:rPr>
              <a:t>definido após </a:t>
            </a:r>
            <a:r>
              <a:rPr dirty="0" sz="1500" spc="200" i="1">
                <a:latin typeface="Arial"/>
                <a:cs typeface="Arial"/>
              </a:rPr>
              <a:t>a </a:t>
            </a:r>
            <a:r>
              <a:rPr dirty="0" sz="1500" spc="85" i="1">
                <a:latin typeface="Arial"/>
                <a:cs typeface="Arial"/>
              </a:rPr>
              <a:t>escolha </a:t>
            </a:r>
            <a:r>
              <a:rPr dirty="0" sz="1500" spc="175" i="1">
                <a:latin typeface="Arial"/>
                <a:cs typeface="Arial"/>
              </a:rPr>
              <a:t>do </a:t>
            </a:r>
            <a:r>
              <a:rPr dirty="0" sz="1500" spc="-405" i="1">
                <a:latin typeface="Arial"/>
                <a:cs typeface="Arial"/>
              </a:rPr>
              <a:t> </a:t>
            </a:r>
            <a:r>
              <a:rPr dirty="0" sz="1500" spc="90" i="1">
                <a:latin typeface="Arial"/>
                <a:cs typeface="Arial"/>
              </a:rPr>
              <a:t>cliente </a:t>
            </a:r>
            <a:r>
              <a:rPr dirty="0" sz="1500" spc="185" i="1">
                <a:latin typeface="Arial"/>
                <a:cs typeface="Arial"/>
              </a:rPr>
              <a:t>com </a:t>
            </a:r>
            <a:r>
              <a:rPr dirty="0" sz="1500" spc="160" i="1">
                <a:latin typeface="Arial"/>
                <a:cs typeface="Arial"/>
              </a:rPr>
              <a:t>o </a:t>
            </a:r>
            <a:r>
              <a:rPr dirty="0" sz="1500" spc="130" i="1">
                <a:latin typeface="Arial"/>
                <a:cs typeface="Arial"/>
              </a:rPr>
              <a:t>modelo </a:t>
            </a:r>
            <a:r>
              <a:rPr dirty="0" sz="1500" spc="200" i="1">
                <a:latin typeface="Arial"/>
                <a:cs typeface="Arial"/>
              </a:rPr>
              <a:t>a </a:t>
            </a:r>
            <a:r>
              <a:rPr dirty="0" sz="1500" spc="-20" i="1">
                <a:latin typeface="Arial"/>
                <a:cs typeface="Arial"/>
              </a:rPr>
              <a:t>ser </a:t>
            </a:r>
            <a:r>
              <a:rPr dirty="0" sz="1500" spc="125" i="1">
                <a:latin typeface="Arial"/>
                <a:cs typeface="Arial"/>
              </a:rPr>
              <a:t>implementado </a:t>
            </a:r>
            <a:r>
              <a:rPr dirty="0" sz="1500" spc="150" i="1">
                <a:latin typeface="Arial"/>
                <a:cs typeface="Arial"/>
              </a:rPr>
              <a:t>e </a:t>
            </a:r>
            <a:r>
              <a:rPr dirty="0" sz="1500" spc="185" i="1">
                <a:latin typeface="Arial"/>
                <a:cs typeface="Arial"/>
              </a:rPr>
              <a:t>com </a:t>
            </a:r>
            <a:r>
              <a:rPr dirty="0" sz="1500" spc="200" i="1">
                <a:latin typeface="Arial"/>
                <a:cs typeface="Arial"/>
              </a:rPr>
              <a:t>a </a:t>
            </a:r>
            <a:r>
              <a:rPr dirty="0" sz="1500" spc="105" i="1">
                <a:latin typeface="Arial"/>
                <a:cs typeface="Arial"/>
              </a:rPr>
              <a:t>forma </a:t>
            </a:r>
            <a:r>
              <a:rPr dirty="0" sz="1500" spc="-405" i="1">
                <a:latin typeface="Arial"/>
                <a:cs typeface="Arial"/>
              </a:rPr>
              <a:t> </a:t>
            </a:r>
            <a:r>
              <a:rPr dirty="0" sz="1500" spc="175" i="1">
                <a:latin typeface="Arial"/>
                <a:cs typeface="Arial"/>
              </a:rPr>
              <a:t>de</a:t>
            </a:r>
            <a:r>
              <a:rPr dirty="0" sz="1500" spc="-5" i="1">
                <a:latin typeface="Arial"/>
                <a:cs typeface="Arial"/>
              </a:rPr>
              <a:t> </a:t>
            </a:r>
            <a:r>
              <a:rPr dirty="0" sz="1500" spc="160" i="1">
                <a:latin typeface="Arial"/>
                <a:cs typeface="Arial"/>
              </a:rPr>
              <a:t>pagamento</a:t>
            </a:r>
            <a:r>
              <a:rPr dirty="0" sz="1500" i="1">
                <a:latin typeface="Arial"/>
                <a:cs typeface="Arial"/>
              </a:rPr>
              <a:t> </a:t>
            </a:r>
            <a:r>
              <a:rPr dirty="0" sz="1500" spc="100" i="1">
                <a:latin typeface="Arial"/>
                <a:cs typeface="Arial"/>
              </a:rPr>
              <a:t>estabelecida.</a:t>
            </a:r>
            <a:endParaRPr sz="15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58006" y="2925177"/>
          <a:ext cx="5898515" cy="13646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0945"/>
                <a:gridCol w="369569"/>
                <a:gridCol w="764539"/>
                <a:gridCol w="369570"/>
                <a:gridCol w="764539"/>
                <a:gridCol w="369570"/>
                <a:gridCol w="764539"/>
              </a:tblGrid>
              <a:tr h="339899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spc="-10" b="1">
                          <a:latin typeface="Calibri"/>
                          <a:cs typeface="Calibri"/>
                        </a:rPr>
                        <a:t>Elemento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Modelo</a:t>
                      </a:r>
                      <a:r>
                        <a:rPr dirty="0" sz="9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Básico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806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Duas</a:t>
                      </a:r>
                      <a:r>
                        <a:rPr dirty="0" sz="9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Células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spc="-5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900" spc="-15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ê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 Células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9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Custo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Família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com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Inventário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74295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490,600.00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12395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794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490,600.00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794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490,600.00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  <a:tr h="339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Custo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Família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com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Sistema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74295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126,650.00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12395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9144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61,200.00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9144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12,200.00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  <a:tr h="339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Benefício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Econômico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74295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363,950.00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12395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794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429,400.00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794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478,400.00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58002" y="4403783"/>
          <a:ext cx="5898515" cy="689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0945"/>
                <a:gridCol w="401319"/>
                <a:gridCol w="732789"/>
                <a:gridCol w="401320"/>
                <a:gridCol w="732789"/>
                <a:gridCol w="401320"/>
                <a:gridCol w="732789"/>
              </a:tblGrid>
              <a:tr h="339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Honorários</a:t>
                      </a:r>
                      <a:r>
                        <a:rPr dirty="0" sz="900" spc="-1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(10%</a:t>
                      </a:r>
                      <a:r>
                        <a:rPr dirty="0" sz="900" spc="-1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900" spc="-1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Benefício</a:t>
                      </a:r>
                      <a:r>
                        <a:rPr dirty="0" sz="900" spc="-1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 i="1">
                          <a:latin typeface="Calibri"/>
                          <a:cs typeface="Calibri"/>
                        </a:rPr>
                        <a:t>Econômico)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8270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R$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7940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36,395.00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118745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R$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90170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42,940.00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8270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R$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7940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47,840.00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  <a:tr h="339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Preço</a:t>
                      </a:r>
                      <a:r>
                        <a:rPr dirty="0" sz="900" spc="-20" b="1" i="1">
                          <a:latin typeface="Calibri"/>
                          <a:cs typeface="Calibri"/>
                        </a:rPr>
                        <a:t> Total</a:t>
                      </a:r>
                      <a:r>
                        <a:rPr dirty="0" sz="900" spc="-1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das</a:t>
                      </a:r>
                      <a:r>
                        <a:rPr dirty="0" sz="900" spc="-1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Horas</a:t>
                      </a:r>
                      <a:r>
                        <a:rPr dirty="0" sz="900" spc="-2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00" spc="-1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Trabalho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8270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R$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7940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25,500.00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118745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R$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90170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29,700.00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8270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R$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7940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35,100.00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58002" y="5219689"/>
          <a:ext cx="5898515" cy="349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0945"/>
                <a:gridCol w="401319"/>
                <a:gridCol w="732789"/>
                <a:gridCol w="401320"/>
                <a:gridCol w="732789"/>
                <a:gridCol w="401320"/>
                <a:gridCol w="732789"/>
              </a:tblGrid>
              <a:tr h="339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90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10" b="1" i="1">
                          <a:latin typeface="Calibri"/>
                          <a:cs typeface="Calibri"/>
                        </a:rPr>
                        <a:t>Prevalece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8270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R$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36,395.00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8270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R$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42,940.00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8270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R$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47,840.00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62762" y="5701865"/>
          <a:ext cx="5884545" cy="1024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0945"/>
                <a:gridCol w="414019"/>
                <a:gridCol w="719454"/>
                <a:gridCol w="414020"/>
                <a:gridCol w="719454"/>
                <a:gridCol w="414020"/>
                <a:gridCol w="719454"/>
              </a:tblGrid>
              <a:tr h="339899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Dedução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valor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pago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na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Sessão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Estratégica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779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-R$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9144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600.00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779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-R$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9144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600.00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779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-R$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9144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600.00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  <a:tr h="339899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Dedução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valor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pago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Croqui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334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-R$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699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2,500.00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334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-R$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699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2,500.00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334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-R$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699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2,500.00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  <a:tr h="339899">
                <a:tc>
                  <a:txBody>
                    <a:bodyPr/>
                    <a:lstStyle/>
                    <a:p>
                      <a:pPr marL="14630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Preço</a:t>
                      </a:r>
                      <a:r>
                        <a:rPr dirty="0" sz="900" spc="-4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dos</a:t>
                      </a:r>
                      <a:r>
                        <a:rPr dirty="0" sz="900" spc="-4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Honorários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811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699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33,295.00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811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699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39,840.00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811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699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44,740.00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58000" y="6858024"/>
          <a:ext cx="5898515" cy="689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0945"/>
                <a:gridCol w="425450"/>
                <a:gridCol w="709294"/>
                <a:gridCol w="425450"/>
                <a:gridCol w="709295"/>
                <a:gridCol w="425450"/>
                <a:gridCol w="709295"/>
              </a:tblGrid>
              <a:tr h="339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Política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Inventivo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(10% no dia do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Croqui)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827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9017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3,329.50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827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9017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3,984.00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827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9017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4,474.00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  <a:tr h="339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50495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10" b="1">
                          <a:latin typeface="Calibri"/>
                          <a:cs typeface="Calibri"/>
                        </a:rPr>
                        <a:t>Preço</a:t>
                      </a:r>
                      <a:r>
                        <a:rPr dirty="0" sz="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Final</a:t>
                      </a:r>
                      <a:r>
                        <a:rPr dirty="0" sz="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Ajustado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811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699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29,965.50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811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699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35,856.00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811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699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40,266.00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 rot="20520000">
            <a:off x="1036266" y="944619"/>
            <a:ext cx="2422994" cy="536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225"/>
              </a:lnSpc>
            </a:pPr>
            <a:r>
              <a:rPr dirty="0" sz="4200" spc="-5" b="1">
                <a:solidFill>
                  <a:srgbClr val="FF0000"/>
                </a:solidFill>
                <a:latin typeface="Arial"/>
                <a:cs typeface="Arial"/>
              </a:rPr>
              <a:t>MODEL</a:t>
            </a:r>
            <a:r>
              <a:rPr dirty="0" baseline="2645" sz="6300" spc="-7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baseline="2645" sz="6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 rot="20520000">
            <a:off x="3155582" y="1380685"/>
            <a:ext cx="628047" cy="536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225"/>
              </a:lnSpc>
            </a:pPr>
            <a:r>
              <a:rPr dirty="0" sz="4200" spc="170" b="1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4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3040" y="1996817"/>
            <a:ext cx="3884929" cy="894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r" marR="13970">
              <a:lnSpc>
                <a:spcPts val="3420"/>
              </a:lnSpc>
              <a:spcBef>
                <a:spcPts val="100"/>
              </a:spcBef>
            </a:pPr>
            <a:r>
              <a:rPr dirty="0" spc="70"/>
              <a:t>CÁLCUL</a:t>
            </a:r>
            <a:r>
              <a:rPr dirty="0" spc="100"/>
              <a:t>O</a:t>
            </a:r>
            <a:r>
              <a:rPr dirty="0" spc="-130"/>
              <a:t> </a:t>
            </a:r>
            <a:r>
              <a:rPr dirty="0" spc="-95"/>
              <a:t>FINA</a:t>
            </a:r>
            <a:r>
              <a:rPr dirty="0" spc="-80"/>
              <a:t>L</a:t>
            </a:r>
            <a:r>
              <a:rPr dirty="0" spc="-130"/>
              <a:t> </a:t>
            </a:r>
            <a:r>
              <a:rPr dirty="0" spc="40"/>
              <a:t>DOS</a:t>
            </a:r>
          </a:p>
          <a:p>
            <a:pPr algn="r" marR="5080">
              <a:lnSpc>
                <a:spcPts val="3420"/>
              </a:lnSpc>
            </a:pPr>
            <a:r>
              <a:rPr dirty="0" spc="30"/>
              <a:t>HONORÁRIOS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9702" y="7313466"/>
            <a:ext cx="5734050" cy="1762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6600"/>
              </a:lnSpc>
              <a:spcBef>
                <a:spcPts val="95"/>
              </a:spcBef>
            </a:pPr>
            <a:r>
              <a:rPr dirty="0" sz="1500" spc="120" i="1">
                <a:latin typeface="Arial"/>
                <a:cs typeface="Arial"/>
              </a:rPr>
              <a:t>A </a:t>
            </a:r>
            <a:r>
              <a:rPr dirty="0" sz="1500" spc="105" i="1">
                <a:latin typeface="Arial"/>
                <a:cs typeface="Arial"/>
              </a:rPr>
              <a:t>forma </a:t>
            </a:r>
            <a:r>
              <a:rPr dirty="0" sz="1500" spc="175" i="1">
                <a:latin typeface="Arial"/>
                <a:cs typeface="Arial"/>
              </a:rPr>
              <a:t>de </a:t>
            </a:r>
            <a:r>
              <a:rPr dirty="0" sz="1500" spc="160" i="1">
                <a:latin typeface="Arial"/>
                <a:cs typeface="Arial"/>
              </a:rPr>
              <a:t>pagamento </a:t>
            </a:r>
            <a:r>
              <a:rPr dirty="0" sz="1500" spc="145" i="1">
                <a:latin typeface="Arial"/>
                <a:cs typeface="Arial"/>
              </a:rPr>
              <a:t>há </a:t>
            </a:r>
            <a:r>
              <a:rPr dirty="0" sz="1500" spc="175" i="1">
                <a:latin typeface="Arial"/>
                <a:cs typeface="Arial"/>
              </a:rPr>
              <a:t>de </a:t>
            </a:r>
            <a:r>
              <a:rPr dirty="0" sz="1500" spc="-20" i="1">
                <a:latin typeface="Arial"/>
                <a:cs typeface="Arial"/>
              </a:rPr>
              <a:t>ser </a:t>
            </a:r>
            <a:r>
              <a:rPr dirty="0" sz="1500" spc="95" i="1">
                <a:latin typeface="Arial"/>
                <a:cs typeface="Arial"/>
              </a:rPr>
              <a:t>ajustada </a:t>
            </a:r>
            <a:r>
              <a:rPr dirty="0" sz="1500" spc="185" i="1">
                <a:latin typeface="Arial"/>
                <a:cs typeface="Arial"/>
              </a:rPr>
              <a:t>com </a:t>
            </a:r>
            <a:r>
              <a:rPr dirty="0" sz="1500" spc="160" i="1">
                <a:latin typeface="Arial"/>
                <a:cs typeface="Arial"/>
              </a:rPr>
              <a:t>o </a:t>
            </a:r>
            <a:r>
              <a:rPr dirty="0" sz="1500" spc="75" i="1">
                <a:latin typeface="Arial"/>
                <a:cs typeface="Arial"/>
              </a:rPr>
              <a:t>cliente. </a:t>
            </a:r>
            <a:r>
              <a:rPr dirty="0" sz="1500" spc="80" i="1">
                <a:latin typeface="Arial"/>
                <a:cs typeface="Arial"/>
              </a:rPr>
              <a:t> </a:t>
            </a:r>
            <a:r>
              <a:rPr dirty="0" sz="1500" spc="60" i="1">
                <a:latin typeface="Arial"/>
                <a:cs typeface="Arial"/>
              </a:rPr>
              <a:t>Para</a:t>
            </a:r>
            <a:r>
              <a:rPr dirty="0" sz="1500" i="1">
                <a:latin typeface="Arial"/>
                <a:cs typeface="Arial"/>
              </a:rPr>
              <a:t> </a:t>
            </a:r>
            <a:r>
              <a:rPr dirty="0" sz="1500" spc="40" i="1">
                <a:latin typeface="Arial"/>
                <a:cs typeface="Arial"/>
              </a:rPr>
              <a:t>assegurar</a:t>
            </a:r>
            <a:r>
              <a:rPr dirty="0" sz="1500" spc="5" i="1">
                <a:latin typeface="Arial"/>
                <a:cs typeface="Arial"/>
              </a:rPr>
              <a:t> </a:t>
            </a:r>
            <a:r>
              <a:rPr dirty="0" sz="1500" spc="160" i="1">
                <a:latin typeface="Arial"/>
                <a:cs typeface="Arial"/>
              </a:rPr>
              <a:t>o</a:t>
            </a:r>
            <a:r>
              <a:rPr dirty="0" sz="1500" spc="5" i="1">
                <a:latin typeface="Arial"/>
                <a:cs typeface="Arial"/>
              </a:rPr>
              <a:t> </a:t>
            </a:r>
            <a:r>
              <a:rPr dirty="0" sz="1500" spc="95" i="1">
                <a:latin typeface="Arial"/>
                <a:cs typeface="Arial"/>
              </a:rPr>
              <a:t>benefício</a:t>
            </a:r>
            <a:r>
              <a:rPr dirty="0" sz="1500" spc="5" i="1">
                <a:latin typeface="Arial"/>
                <a:cs typeface="Arial"/>
              </a:rPr>
              <a:t> </a:t>
            </a:r>
            <a:r>
              <a:rPr dirty="0" sz="1500" spc="200" i="1">
                <a:latin typeface="Arial"/>
                <a:cs typeface="Arial"/>
              </a:rPr>
              <a:t>da</a:t>
            </a:r>
            <a:r>
              <a:rPr dirty="0" sz="1500" spc="5" i="1">
                <a:latin typeface="Arial"/>
                <a:cs typeface="Arial"/>
              </a:rPr>
              <a:t> </a:t>
            </a:r>
            <a:r>
              <a:rPr dirty="0" sz="1500" spc="45" i="1">
                <a:latin typeface="Arial"/>
                <a:cs typeface="Arial"/>
              </a:rPr>
              <a:t>Política</a:t>
            </a:r>
            <a:r>
              <a:rPr dirty="0" sz="1500" spc="5" i="1">
                <a:latin typeface="Arial"/>
                <a:cs typeface="Arial"/>
              </a:rPr>
              <a:t> </a:t>
            </a:r>
            <a:r>
              <a:rPr dirty="0" sz="1500" spc="175" i="1">
                <a:latin typeface="Arial"/>
                <a:cs typeface="Arial"/>
              </a:rPr>
              <a:t>de</a:t>
            </a:r>
            <a:r>
              <a:rPr dirty="0" sz="1500" spc="5" i="1">
                <a:latin typeface="Arial"/>
                <a:cs typeface="Arial"/>
              </a:rPr>
              <a:t> </a:t>
            </a:r>
            <a:r>
              <a:rPr dirty="0" sz="1500" spc="75" i="1">
                <a:latin typeface="Arial"/>
                <a:cs typeface="Arial"/>
              </a:rPr>
              <a:t>Incentivo,</a:t>
            </a:r>
            <a:r>
              <a:rPr dirty="0" sz="1500" spc="5" i="1">
                <a:latin typeface="Arial"/>
                <a:cs typeface="Arial"/>
              </a:rPr>
              <a:t> </a:t>
            </a:r>
            <a:r>
              <a:rPr dirty="0" sz="1500" spc="160" i="1">
                <a:latin typeface="Arial"/>
                <a:cs typeface="Arial"/>
              </a:rPr>
              <a:t>o</a:t>
            </a:r>
            <a:r>
              <a:rPr dirty="0" sz="1500" spc="5" i="1">
                <a:latin typeface="Arial"/>
                <a:cs typeface="Arial"/>
              </a:rPr>
              <a:t> </a:t>
            </a:r>
            <a:r>
              <a:rPr dirty="0" sz="1500" spc="90" i="1">
                <a:latin typeface="Arial"/>
                <a:cs typeface="Arial"/>
              </a:rPr>
              <a:t>cliente </a:t>
            </a:r>
            <a:r>
              <a:rPr dirty="0" sz="1500" spc="-400" i="1">
                <a:latin typeface="Arial"/>
                <a:cs typeface="Arial"/>
              </a:rPr>
              <a:t> </a:t>
            </a:r>
            <a:r>
              <a:rPr dirty="0" sz="1500" spc="120" i="1">
                <a:latin typeface="Arial"/>
                <a:cs typeface="Arial"/>
              </a:rPr>
              <a:t>deverá </a:t>
            </a:r>
            <a:r>
              <a:rPr dirty="0" sz="1500" spc="110" i="1">
                <a:latin typeface="Arial"/>
                <a:cs typeface="Arial"/>
              </a:rPr>
              <a:t>adiantar </a:t>
            </a:r>
            <a:r>
              <a:rPr dirty="0" sz="1500" spc="-50" i="1">
                <a:latin typeface="Arial"/>
                <a:cs typeface="Arial"/>
              </a:rPr>
              <a:t>10% </a:t>
            </a:r>
            <a:r>
              <a:rPr dirty="0" sz="1500" spc="180" i="1">
                <a:latin typeface="Arial"/>
                <a:cs typeface="Arial"/>
              </a:rPr>
              <a:t>do </a:t>
            </a:r>
            <a:r>
              <a:rPr dirty="0" sz="1500" spc="70" i="1">
                <a:latin typeface="Arial"/>
                <a:cs typeface="Arial"/>
              </a:rPr>
              <a:t>valor </a:t>
            </a:r>
            <a:r>
              <a:rPr dirty="0" sz="1500" spc="145" i="1">
                <a:latin typeface="Arial"/>
                <a:cs typeface="Arial"/>
              </a:rPr>
              <a:t>orçado </a:t>
            </a:r>
            <a:r>
              <a:rPr dirty="0" sz="1500" spc="135" i="1">
                <a:latin typeface="Arial"/>
                <a:cs typeface="Arial"/>
              </a:rPr>
              <a:t>para </a:t>
            </a:r>
            <a:r>
              <a:rPr dirty="0" sz="1500" spc="160" i="1">
                <a:latin typeface="Arial"/>
                <a:cs typeface="Arial"/>
              </a:rPr>
              <a:t>o </a:t>
            </a:r>
            <a:r>
              <a:rPr dirty="0" sz="1500" spc="130" i="1">
                <a:latin typeface="Arial"/>
                <a:cs typeface="Arial"/>
              </a:rPr>
              <a:t>modelo </a:t>
            </a:r>
            <a:r>
              <a:rPr dirty="0" sz="1500" spc="175" i="1">
                <a:latin typeface="Arial"/>
                <a:cs typeface="Arial"/>
              </a:rPr>
              <a:t>de </a:t>
            </a:r>
            <a:r>
              <a:rPr dirty="0" sz="1500" spc="180" i="1">
                <a:latin typeface="Arial"/>
                <a:cs typeface="Arial"/>
              </a:rPr>
              <a:t> </a:t>
            </a:r>
            <a:r>
              <a:rPr dirty="0" sz="1500" spc="-220" i="1">
                <a:latin typeface="Arial"/>
                <a:cs typeface="Arial"/>
              </a:rPr>
              <a:t>TRÊS</a:t>
            </a:r>
            <a:r>
              <a:rPr dirty="0" sz="1500" spc="-215" i="1">
                <a:latin typeface="Arial"/>
                <a:cs typeface="Arial"/>
              </a:rPr>
              <a:t> </a:t>
            </a:r>
            <a:r>
              <a:rPr dirty="0" sz="1500" spc="50" i="1">
                <a:latin typeface="Arial"/>
                <a:cs typeface="Arial"/>
              </a:rPr>
              <a:t>células. </a:t>
            </a:r>
            <a:r>
              <a:rPr dirty="0" sz="1500" spc="150" i="1">
                <a:latin typeface="Arial"/>
                <a:cs typeface="Arial"/>
              </a:rPr>
              <a:t>O </a:t>
            </a:r>
            <a:r>
              <a:rPr dirty="0" sz="1500" spc="70" i="1">
                <a:latin typeface="Arial"/>
                <a:cs typeface="Arial"/>
              </a:rPr>
              <a:t>restante </a:t>
            </a:r>
            <a:r>
              <a:rPr dirty="0" sz="1500" spc="35" i="1">
                <a:latin typeface="Arial"/>
                <a:cs typeface="Arial"/>
              </a:rPr>
              <a:t>será </a:t>
            </a:r>
            <a:r>
              <a:rPr dirty="0" sz="1500" spc="95" i="1">
                <a:latin typeface="Arial"/>
                <a:cs typeface="Arial"/>
              </a:rPr>
              <a:t>definido após </a:t>
            </a:r>
            <a:r>
              <a:rPr dirty="0" sz="1500" spc="200" i="1">
                <a:latin typeface="Arial"/>
                <a:cs typeface="Arial"/>
              </a:rPr>
              <a:t>a </a:t>
            </a:r>
            <a:r>
              <a:rPr dirty="0" sz="1500" spc="85" i="1">
                <a:latin typeface="Arial"/>
                <a:cs typeface="Arial"/>
              </a:rPr>
              <a:t>escolha </a:t>
            </a:r>
            <a:r>
              <a:rPr dirty="0" sz="1500" spc="175" i="1">
                <a:latin typeface="Arial"/>
                <a:cs typeface="Arial"/>
              </a:rPr>
              <a:t>do </a:t>
            </a:r>
            <a:r>
              <a:rPr dirty="0" sz="1500" spc="180" i="1">
                <a:latin typeface="Arial"/>
                <a:cs typeface="Arial"/>
              </a:rPr>
              <a:t> </a:t>
            </a:r>
            <a:r>
              <a:rPr dirty="0" sz="1500" spc="90" i="1">
                <a:latin typeface="Arial"/>
                <a:cs typeface="Arial"/>
              </a:rPr>
              <a:t>cliente </a:t>
            </a:r>
            <a:r>
              <a:rPr dirty="0" sz="1500" spc="185" i="1">
                <a:latin typeface="Arial"/>
                <a:cs typeface="Arial"/>
              </a:rPr>
              <a:t>com </a:t>
            </a:r>
            <a:r>
              <a:rPr dirty="0" sz="1500" spc="160" i="1">
                <a:latin typeface="Arial"/>
                <a:cs typeface="Arial"/>
              </a:rPr>
              <a:t>o </a:t>
            </a:r>
            <a:r>
              <a:rPr dirty="0" sz="1500" spc="130" i="1">
                <a:latin typeface="Arial"/>
                <a:cs typeface="Arial"/>
              </a:rPr>
              <a:t>modelo </a:t>
            </a:r>
            <a:r>
              <a:rPr dirty="0" sz="1500" spc="200" i="1">
                <a:latin typeface="Arial"/>
                <a:cs typeface="Arial"/>
              </a:rPr>
              <a:t>a </a:t>
            </a:r>
            <a:r>
              <a:rPr dirty="0" sz="1500" spc="-20" i="1">
                <a:latin typeface="Arial"/>
                <a:cs typeface="Arial"/>
              </a:rPr>
              <a:t>ser </a:t>
            </a:r>
            <a:r>
              <a:rPr dirty="0" sz="1500" spc="125" i="1">
                <a:latin typeface="Arial"/>
                <a:cs typeface="Arial"/>
              </a:rPr>
              <a:t>implementado </a:t>
            </a:r>
            <a:r>
              <a:rPr dirty="0" sz="1500" spc="150" i="1">
                <a:latin typeface="Arial"/>
                <a:cs typeface="Arial"/>
              </a:rPr>
              <a:t>e </a:t>
            </a:r>
            <a:r>
              <a:rPr dirty="0" sz="1500" spc="185" i="1">
                <a:latin typeface="Arial"/>
                <a:cs typeface="Arial"/>
              </a:rPr>
              <a:t>com </a:t>
            </a:r>
            <a:r>
              <a:rPr dirty="0" sz="1500" spc="200" i="1">
                <a:latin typeface="Arial"/>
                <a:cs typeface="Arial"/>
              </a:rPr>
              <a:t>a </a:t>
            </a:r>
            <a:r>
              <a:rPr dirty="0" sz="1500" spc="105" i="1">
                <a:latin typeface="Arial"/>
                <a:cs typeface="Arial"/>
              </a:rPr>
              <a:t>forma </a:t>
            </a:r>
            <a:r>
              <a:rPr dirty="0" sz="1500" spc="-405" i="1">
                <a:latin typeface="Arial"/>
                <a:cs typeface="Arial"/>
              </a:rPr>
              <a:t> </a:t>
            </a:r>
            <a:r>
              <a:rPr dirty="0" sz="1500" spc="175" i="1">
                <a:latin typeface="Arial"/>
                <a:cs typeface="Arial"/>
              </a:rPr>
              <a:t>de</a:t>
            </a:r>
            <a:r>
              <a:rPr dirty="0" sz="1500" spc="-5" i="1">
                <a:latin typeface="Arial"/>
                <a:cs typeface="Arial"/>
              </a:rPr>
              <a:t> </a:t>
            </a:r>
            <a:r>
              <a:rPr dirty="0" sz="1500" spc="160" i="1">
                <a:latin typeface="Arial"/>
                <a:cs typeface="Arial"/>
              </a:rPr>
              <a:t>pagamento</a:t>
            </a:r>
            <a:r>
              <a:rPr dirty="0" sz="1500" i="1">
                <a:latin typeface="Arial"/>
                <a:cs typeface="Arial"/>
              </a:rPr>
              <a:t> </a:t>
            </a:r>
            <a:r>
              <a:rPr dirty="0" sz="1500" spc="100" i="1">
                <a:latin typeface="Arial"/>
                <a:cs typeface="Arial"/>
              </a:rPr>
              <a:t>estabelecida.</a:t>
            </a:r>
            <a:endParaRPr sz="15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71920" y="3315139"/>
          <a:ext cx="5919470" cy="13646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835"/>
                <a:gridCol w="371475"/>
                <a:gridCol w="766445"/>
                <a:gridCol w="371475"/>
                <a:gridCol w="766445"/>
                <a:gridCol w="371475"/>
                <a:gridCol w="766445"/>
              </a:tblGrid>
              <a:tr h="339899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spc="-10" b="1">
                          <a:latin typeface="Calibri"/>
                          <a:cs typeface="Calibri"/>
                        </a:rPr>
                        <a:t>Elemento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241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Modelo</a:t>
                      </a:r>
                      <a:r>
                        <a:rPr dirty="0" sz="9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Básico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8257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Duas</a:t>
                      </a:r>
                      <a:r>
                        <a:rPr dirty="0" sz="9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Células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035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spc="-5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900" spc="-15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ê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 Células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9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52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Custo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Família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com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Inventário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10287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6034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490,600.00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381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7620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490,600.00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1430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6034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490,600.00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  <a:tr h="339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52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Custo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Família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com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Sistema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10287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6034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126,650.00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381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7620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61,200.00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1430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89535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12,200.00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  <a:tr h="339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52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Benefício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Econômico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10287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6034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363,950.00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381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7620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429,400.00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1430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6034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478,400.00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71916" y="4793746"/>
          <a:ext cx="5919470" cy="349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835"/>
                <a:gridCol w="403225"/>
                <a:gridCol w="734695"/>
                <a:gridCol w="403225"/>
                <a:gridCol w="734695"/>
                <a:gridCol w="403225"/>
                <a:gridCol w="734695"/>
              </a:tblGrid>
              <a:tr h="339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52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Honorários</a:t>
                      </a:r>
                      <a:r>
                        <a:rPr dirty="0" sz="900" spc="-1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(10%</a:t>
                      </a:r>
                      <a:r>
                        <a:rPr dirty="0" sz="900" spc="-1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900" spc="-1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Benefício</a:t>
                      </a:r>
                      <a:r>
                        <a:rPr dirty="0" sz="900" spc="-1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 i="1">
                          <a:latin typeface="Calibri"/>
                          <a:cs typeface="Calibri"/>
                        </a:rPr>
                        <a:t>Econômico)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30175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R$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36,395.00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30175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R$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42,940.00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30175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R$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ts val="1015"/>
                        </a:lnSpc>
                      </a:pPr>
                      <a:r>
                        <a:rPr dirty="0" sz="900" spc="-5" b="1" i="1">
                          <a:latin typeface="Arial"/>
                          <a:cs typeface="Arial"/>
                        </a:rPr>
                        <a:t>47,840.00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76675" y="5275921"/>
          <a:ext cx="5904865" cy="1024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835"/>
                <a:gridCol w="416560"/>
                <a:gridCol w="721995"/>
                <a:gridCol w="416560"/>
                <a:gridCol w="721995"/>
                <a:gridCol w="416560"/>
                <a:gridCol w="721995"/>
              </a:tblGrid>
              <a:tr h="339899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Dedução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valor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pago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na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Sessão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Estratégica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969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-R$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9334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600.00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969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-R$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9334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600.00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969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-R$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9334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600.00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  <a:tr h="339899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Dedução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valor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pago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Croqui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525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-R$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890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2,500.00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525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-R$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890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2,500.00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525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-R$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890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2,500.00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  <a:tr h="339899">
                <a:tc>
                  <a:txBody>
                    <a:bodyPr/>
                    <a:lstStyle/>
                    <a:p>
                      <a:pPr marL="14719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Preço</a:t>
                      </a:r>
                      <a:r>
                        <a:rPr dirty="0" sz="900" spc="-4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dos</a:t>
                      </a:r>
                      <a:r>
                        <a:rPr dirty="0" sz="900" spc="-4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Honorários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0014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890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33,295.00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0014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890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39,840.00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0014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890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44,740.00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AE4D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71913" y="6432080"/>
          <a:ext cx="5919470" cy="689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835"/>
                <a:gridCol w="427355"/>
                <a:gridCol w="711200"/>
                <a:gridCol w="427354"/>
                <a:gridCol w="711200"/>
                <a:gridCol w="427354"/>
                <a:gridCol w="711200"/>
              </a:tblGrid>
              <a:tr h="339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525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Política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Inventivo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(10% no dia do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Croqui)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30175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9271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3,329.50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30175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9271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3,984.00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R="12065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R$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92710">
                        <a:lnSpc>
                          <a:spcPts val="1015"/>
                        </a:lnSpc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4,474.00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AE4D4"/>
                    </a:solidFill>
                  </a:tcPr>
                </a:tc>
              </a:tr>
              <a:tr h="339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51384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10" b="1">
                          <a:latin typeface="Calibri"/>
                          <a:cs typeface="Calibri"/>
                        </a:rPr>
                        <a:t>Preço</a:t>
                      </a:r>
                      <a:r>
                        <a:rPr dirty="0" sz="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Final</a:t>
                      </a:r>
                      <a:r>
                        <a:rPr dirty="0" sz="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Ajustado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0014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890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29,965.50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0014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890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35,856.00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 marR="5715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R$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88900">
                        <a:lnSpc>
                          <a:spcPts val="1015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40,266.00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6CAAB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 rot="20520000">
            <a:off x="1036266" y="944619"/>
            <a:ext cx="2422994" cy="536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225"/>
              </a:lnSpc>
            </a:pPr>
            <a:r>
              <a:rPr dirty="0" sz="4200" spc="-5" b="1">
                <a:solidFill>
                  <a:srgbClr val="FF0000"/>
                </a:solidFill>
                <a:latin typeface="Arial"/>
                <a:cs typeface="Arial"/>
              </a:rPr>
              <a:t>MODEL</a:t>
            </a:r>
            <a:r>
              <a:rPr dirty="0" baseline="2645" sz="6300" spc="-7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baseline="2645" sz="6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 rot="20520000">
            <a:off x="3155582" y="1380685"/>
            <a:ext cx="628047" cy="536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225"/>
              </a:lnSpc>
            </a:pPr>
            <a:r>
              <a:rPr dirty="0" sz="4200" spc="170" b="1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4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213931"/>
            <a:ext cx="6857999" cy="267936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38935" y="3192405"/>
            <a:ext cx="5295900" cy="1597025"/>
          </a:xfrm>
          <a:prstGeom prst="rect"/>
        </p:spPr>
        <p:txBody>
          <a:bodyPr wrap="square" lIns="0" tIns="163830" rIns="0" bIns="0" rtlCol="0" vert="horz">
            <a:spAutoFit/>
          </a:bodyPr>
          <a:lstStyle/>
          <a:p>
            <a:pPr marL="3153410">
              <a:lnSpc>
                <a:spcPct val="100000"/>
              </a:lnSpc>
              <a:spcBef>
                <a:spcPts val="1290"/>
              </a:spcBef>
            </a:pPr>
            <a:r>
              <a:rPr dirty="0" spc="-20"/>
              <a:t>GARANTIAS</a:t>
            </a:r>
          </a:p>
          <a:p>
            <a:pPr algn="r" marL="46990" marR="10795" indent="-34925">
              <a:lnSpc>
                <a:spcPct val="125000"/>
              </a:lnSpc>
              <a:spcBef>
                <a:spcPts val="155"/>
              </a:spcBef>
            </a:pPr>
            <a:r>
              <a:rPr dirty="0" sz="1650" spc="80">
                <a:solidFill>
                  <a:srgbClr val="FFC000"/>
                </a:solidFill>
              </a:rPr>
              <a:t>A</a:t>
            </a:r>
            <a:r>
              <a:rPr dirty="0" sz="1650" spc="-70">
                <a:solidFill>
                  <a:srgbClr val="FFC000"/>
                </a:solidFill>
              </a:rPr>
              <a:t> </a:t>
            </a:r>
            <a:r>
              <a:rPr dirty="0" sz="1650" spc="60">
                <a:solidFill>
                  <a:srgbClr val="FFC000"/>
                </a:solidFill>
              </a:rPr>
              <a:t>obrigaçã</a:t>
            </a:r>
            <a:r>
              <a:rPr dirty="0" sz="1650" spc="80">
                <a:solidFill>
                  <a:srgbClr val="FFC000"/>
                </a:solidFill>
              </a:rPr>
              <a:t>o</a:t>
            </a:r>
            <a:r>
              <a:rPr dirty="0" sz="1650" spc="-70">
                <a:solidFill>
                  <a:srgbClr val="FFC000"/>
                </a:solidFill>
              </a:rPr>
              <a:t> </a:t>
            </a:r>
            <a:r>
              <a:rPr dirty="0" sz="1650" spc="120">
                <a:solidFill>
                  <a:srgbClr val="FFC000"/>
                </a:solidFill>
              </a:rPr>
              <a:t>d</a:t>
            </a:r>
            <a:r>
              <a:rPr dirty="0" sz="1650" spc="114">
                <a:solidFill>
                  <a:srgbClr val="FFC000"/>
                </a:solidFill>
              </a:rPr>
              <a:t>e</a:t>
            </a:r>
            <a:r>
              <a:rPr dirty="0" sz="1650" spc="-70">
                <a:solidFill>
                  <a:srgbClr val="FFC000"/>
                </a:solidFill>
              </a:rPr>
              <a:t> </a:t>
            </a:r>
            <a:r>
              <a:rPr dirty="0" sz="1650" spc="-90">
                <a:solidFill>
                  <a:srgbClr val="FFC000"/>
                </a:solidFill>
              </a:rPr>
              <a:t>nosso</a:t>
            </a:r>
            <a:r>
              <a:rPr dirty="0" sz="1650" spc="-75">
                <a:solidFill>
                  <a:srgbClr val="FFC000"/>
                </a:solidFill>
              </a:rPr>
              <a:t>s</a:t>
            </a:r>
            <a:r>
              <a:rPr dirty="0" sz="1650" spc="-70">
                <a:solidFill>
                  <a:srgbClr val="FFC000"/>
                </a:solidFill>
              </a:rPr>
              <a:t> </a:t>
            </a:r>
            <a:r>
              <a:rPr dirty="0" sz="1650" spc="-15">
                <a:solidFill>
                  <a:srgbClr val="FFC000"/>
                </a:solidFill>
              </a:rPr>
              <a:t>trabalhos</a:t>
            </a:r>
            <a:r>
              <a:rPr dirty="0" sz="1650" spc="-10">
                <a:solidFill>
                  <a:srgbClr val="FFC000"/>
                </a:solidFill>
              </a:rPr>
              <a:t>,</a:t>
            </a:r>
            <a:r>
              <a:rPr dirty="0" sz="1650" spc="-70">
                <a:solidFill>
                  <a:srgbClr val="FFC000"/>
                </a:solidFill>
              </a:rPr>
              <a:t> </a:t>
            </a:r>
            <a:r>
              <a:rPr dirty="0" sz="1650" spc="75">
                <a:solidFill>
                  <a:srgbClr val="FFC000"/>
                </a:solidFill>
              </a:rPr>
              <a:t>d</a:t>
            </a:r>
            <a:r>
              <a:rPr dirty="0" sz="1650" spc="75">
                <a:solidFill>
                  <a:srgbClr val="FFC000"/>
                </a:solidFill>
              </a:rPr>
              <a:t>o</a:t>
            </a:r>
            <a:r>
              <a:rPr dirty="0" sz="1650" spc="-70">
                <a:solidFill>
                  <a:srgbClr val="FFC000"/>
                </a:solidFill>
              </a:rPr>
              <a:t> </a:t>
            </a:r>
            <a:r>
              <a:rPr dirty="0" sz="1650" spc="20">
                <a:solidFill>
                  <a:srgbClr val="FFC000"/>
                </a:solidFill>
              </a:rPr>
              <a:t>pont</a:t>
            </a:r>
            <a:r>
              <a:rPr dirty="0" sz="1650" spc="30">
                <a:solidFill>
                  <a:srgbClr val="FFC000"/>
                </a:solidFill>
              </a:rPr>
              <a:t>o</a:t>
            </a:r>
            <a:r>
              <a:rPr dirty="0" sz="1650" spc="-70">
                <a:solidFill>
                  <a:srgbClr val="FFC000"/>
                </a:solidFill>
              </a:rPr>
              <a:t> </a:t>
            </a:r>
            <a:r>
              <a:rPr dirty="0" sz="1650" spc="120">
                <a:solidFill>
                  <a:srgbClr val="FFC000"/>
                </a:solidFill>
              </a:rPr>
              <a:t>d</a:t>
            </a:r>
            <a:r>
              <a:rPr dirty="0" sz="1650" spc="114">
                <a:solidFill>
                  <a:srgbClr val="FFC000"/>
                </a:solidFill>
              </a:rPr>
              <a:t>e</a:t>
            </a:r>
            <a:r>
              <a:rPr dirty="0" sz="1650" spc="-70">
                <a:solidFill>
                  <a:srgbClr val="FFC000"/>
                </a:solidFill>
              </a:rPr>
              <a:t> </a:t>
            </a:r>
            <a:r>
              <a:rPr dirty="0" sz="1650" spc="-30">
                <a:solidFill>
                  <a:srgbClr val="FFC000"/>
                </a:solidFill>
              </a:rPr>
              <a:t>vista  </a:t>
            </a:r>
            <a:r>
              <a:rPr dirty="0" sz="1650" spc="55">
                <a:solidFill>
                  <a:srgbClr val="FFC000"/>
                </a:solidFill>
              </a:rPr>
              <a:t>técnico</a:t>
            </a:r>
            <a:r>
              <a:rPr dirty="0" sz="1650" spc="-75">
                <a:solidFill>
                  <a:srgbClr val="FFC000"/>
                </a:solidFill>
              </a:rPr>
              <a:t> </a:t>
            </a:r>
            <a:r>
              <a:rPr dirty="0" sz="1650" spc="150">
                <a:solidFill>
                  <a:srgbClr val="FFC000"/>
                </a:solidFill>
              </a:rPr>
              <a:t>e</a:t>
            </a:r>
            <a:r>
              <a:rPr dirty="0" sz="1650" spc="-75">
                <a:solidFill>
                  <a:srgbClr val="FFC000"/>
                </a:solidFill>
              </a:rPr>
              <a:t> </a:t>
            </a:r>
            <a:r>
              <a:rPr dirty="0" sz="1650" spc="10">
                <a:solidFill>
                  <a:srgbClr val="FFC000"/>
                </a:solidFill>
              </a:rPr>
              <a:t>legal,</a:t>
            </a:r>
            <a:r>
              <a:rPr dirty="0" sz="1650" spc="-70">
                <a:solidFill>
                  <a:srgbClr val="FFC000"/>
                </a:solidFill>
              </a:rPr>
              <a:t> </a:t>
            </a:r>
            <a:r>
              <a:rPr dirty="0" sz="1650" spc="150">
                <a:solidFill>
                  <a:srgbClr val="FFC000"/>
                </a:solidFill>
              </a:rPr>
              <a:t>é</a:t>
            </a:r>
            <a:r>
              <a:rPr dirty="0" sz="1650" spc="-75">
                <a:solidFill>
                  <a:srgbClr val="FFC000"/>
                </a:solidFill>
              </a:rPr>
              <a:t> </a:t>
            </a:r>
            <a:r>
              <a:rPr dirty="0" sz="1650" spc="120">
                <a:solidFill>
                  <a:srgbClr val="FFC000"/>
                </a:solidFill>
              </a:rPr>
              <a:t>de</a:t>
            </a:r>
            <a:r>
              <a:rPr dirty="0" sz="1650" spc="-75">
                <a:solidFill>
                  <a:srgbClr val="FFC000"/>
                </a:solidFill>
              </a:rPr>
              <a:t> </a:t>
            </a:r>
            <a:r>
              <a:rPr dirty="0" sz="1650" spc="15">
                <a:solidFill>
                  <a:srgbClr val="FFC000"/>
                </a:solidFill>
              </a:rPr>
              <a:t>meio</a:t>
            </a:r>
            <a:r>
              <a:rPr dirty="0" sz="1650" spc="-70">
                <a:solidFill>
                  <a:srgbClr val="FFC000"/>
                </a:solidFill>
              </a:rPr>
              <a:t> </a:t>
            </a:r>
            <a:r>
              <a:rPr dirty="0" sz="1650" spc="150">
                <a:solidFill>
                  <a:srgbClr val="FFC000"/>
                </a:solidFill>
              </a:rPr>
              <a:t>e</a:t>
            </a:r>
            <a:r>
              <a:rPr dirty="0" sz="1650" spc="-75">
                <a:solidFill>
                  <a:srgbClr val="FFC000"/>
                </a:solidFill>
              </a:rPr>
              <a:t> </a:t>
            </a:r>
            <a:r>
              <a:rPr dirty="0" sz="1650" spc="85">
                <a:solidFill>
                  <a:srgbClr val="FFC000"/>
                </a:solidFill>
              </a:rPr>
              <a:t>não</a:t>
            </a:r>
            <a:r>
              <a:rPr dirty="0" sz="1650" spc="-75">
                <a:solidFill>
                  <a:srgbClr val="FFC000"/>
                </a:solidFill>
              </a:rPr>
              <a:t> </a:t>
            </a:r>
            <a:r>
              <a:rPr dirty="0" sz="1650" spc="120">
                <a:solidFill>
                  <a:srgbClr val="FFC000"/>
                </a:solidFill>
              </a:rPr>
              <a:t>de</a:t>
            </a:r>
            <a:r>
              <a:rPr dirty="0" sz="1650" spc="-70">
                <a:solidFill>
                  <a:srgbClr val="FFC000"/>
                </a:solidFill>
              </a:rPr>
              <a:t> </a:t>
            </a:r>
            <a:r>
              <a:rPr dirty="0" sz="1650" spc="-20">
                <a:solidFill>
                  <a:srgbClr val="FFC000"/>
                </a:solidFill>
              </a:rPr>
              <a:t>resultado.</a:t>
            </a:r>
            <a:r>
              <a:rPr dirty="0" sz="1650" spc="-75">
                <a:solidFill>
                  <a:srgbClr val="FFC000"/>
                </a:solidFill>
              </a:rPr>
              <a:t> </a:t>
            </a:r>
            <a:r>
              <a:rPr dirty="0" sz="1650" spc="30">
                <a:solidFill>
                  <a:srgbClr val="FFC000"/>
                </a:solidFill>
              </a:rPr>
              <a:t>Mas </a:t>
            </a:r>
            <a:r>
              <a:rPr dirty="0" sz="1650" spc="-505">
                <a:solidFill>
                  <a:srgbClr val="FFC000"/>
                </a:solidFill>
              </a:rPr>
              <a:t> </a:t>
            </a:r>
            <a:r>
              <a:rPr dirty="0" sz="1650">
                <a:solidFill>
                  <a:srgbClr val="FFC000"/>
                </a:solidFill>
              </a:rPr>
              <a:t>queremos</a:t>
            </a:r>
            <a:r>
              <a:rPr dirty="0" sz="1650" spc="-75">
                <a:solidFill>
                  <a:srgbClr val="FFC000"/>
                </a:solidFill>
              </a:rPr>
              <a:t> </a:t>
            </a:r>
            <a:r>
              <a:rPr dirty="0" sz="1650" spc="15">
                <a:solidFill>
                  <a:srgbClr val="FFC000"/>
                </a:solidFill>
              </a:rPr>
              <a:t>entregar</a:t>
            </a:r>
            <a:r>
              <a:rPr dirty="0" sz="1650" spc="-70">
                <a:solidFill>
                  <a:srgbClr val="FFC000"/>
                </a:solidFill>
              </a:rPr>
              <a:t> </a:t>
            </a:r>
            <a:r>
              <a:rPr dirty="0" sz="1650" spc="15">
                <a:solidFill>
                  <a:srgbClr val="FFC000"/>
                </a:solidFill>
              </a:rPr>
              <a:t>algumas</a:t>
            </a:r>
            <a:r>
              <a:rPr dirty="0" sz="1650" spc="-70">
                <a:solidFill>
                  <a:srgbClr val="FFC000"/>
                </a:solidFill>
              </a:rPr>
              <a:t> </a:t>
            </a:r>
            <a:r>
              <a:rPr dirty="0" sz="1650">
                <a:solidFill>
                  <a:srgbClr val="FFC000"/>
                </a:solidFill>
              </a:rPr>
              <a:t>garantias.</a:t>
            </a:r>
            <a:endParaRPr sz="1650"/>
          </a:p>
        </p:txBody>
      </p:sp>
      <p:sp>
        <p:nvSpPr>
          <p:cNvPr id="4" name="object 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3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84818" y="1767039"/>
            <a:ext cx="215455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GARANTIAS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1275" rIns="0" bIns="0" rtlCol="0" vert="horz">
            <a:spAutoFit/>
          </a:bodyPr>
          <a:lstStyle/>
          <a:p>
            <a:pPr marL="157480" marR="20955" indent="-140970">
              <a:lnSpc>
                <a:spcPts val="1780"/>
              </a:lnSpc>
              <a:spcBef>
                <a:spcPts val="325"/>
              </a:spcBef>
              <a:buSzPct val="96969"/>
              <a:buFont typeface="Arial MT"/>
              <a:buChar char="•"/>
              <a:tabLst>
                <a:tab pos="158115" algn="l"/>
              </a:tabLst>
            </a:pPr>
            <a:r>
              <a:rPr dirty="0" spc="5"/>
              <a:t>Durant</a:t>
            </a:r>
            <a:r>
              <a:rPr dirty="0" spc="10"/>
              <a:t>e</a:t>
            </a:r>
            <a:r>
              <a:rPr dirty="0" spc="-70"/>
              <a:t> </a:t>
            </a:r>
            <a:r>
              <a:rPr dirty="0" spc="-135"/>
              <a:t>1</a:t>
            </a:r>
            <a:r>
              <a:rPr dirty="0" spc="-130"/>
              <a:t>2</a:t>
            </a:r>
            <a:r>
              <a:rPr dirty="0" spc="-70"/>
              <a:t> </a:t>
            </a:r>
            <a:r>
              <a:rPr dirty="0" spc="-35"/>
              <a:t>meses</a:t>
            </a:r>
            <a:r>
              <a:rPr dirty="0" spc="-15"/>
              <a:t>,</a:t>
            </a:r>
            <a:r>
              <a:rPr dirty="0" spc="-70"/>
              <a:t> </a:t>
            </a:r>
            <a:r>
              <a:rPr dirty="0" spc="-65"/>
              <a:t>noss</a:t>
            </a:r>
            <a:r>
              <a:rPr dirty="0" spc="-65"/>
              <a:t>o</a:t>
            </a:r>
            <a:r>
              <a:rPr dirty="0" spc="-70"/>
              <a:t> </a:t>
            </a:r>
            <a:r>
              <a:rPr dirty="0" spc="-45"/>
              <a:t>escritóri</a:t>
            </a:r>
            <a:r>
              <a:rPr dirty="0" spc="-55"/>
              <a:t>o</a:t>
            </a:r>
            <a:r>
              <a:rPr dirty="0" spc="-70"/>
              <a:t> </a:t>
            </a:r>
            <a:r>
              <a:rPr dirty="0" spc="75"/>
              <a:t>permanece  </a:t>
            </a:r>
            <a:r>
              <a:rPr dirty="0" spc="10"/>
              <a:t>prestando</a:t>
            </a:r>
            <a:r>
              <a:rPr dirty="0" spc="-65"/>
              <a:t> </a:t>
            </a:r>
            <a:r>
              <a:rPr dirty="0" spc="-35"/>
              <a:t>serviços</a:t>
            </a:r>
            <a:r>
              <a:rPr dirty="0" spc="-60"/>
              <a:t> </a:t>
            </a:r>
            <a:r>
              <a:rPr dirty="0" spc="120"/>
              <a:t>de</a:t>
            </a:r>
            <a:r>
              <a:rPr dirty="0" spc="-60"/>
              <a:t> </a:t>
            </a:r>
            <a:r>
              <a:rPr dirty="0" spc="-25"/>
              <a:t>consultoria</a:t>
            </a:r>
            <a:r>
              <a:rPr dirty="0" spc="-60"/>
              <a:t> </a:t>
            </a:r>
            <a:r>
              <a:rPr dirty="0" spc="-25"/>
              <a:t>jurídica</a:t>
            </a:r>
            <a:r>
              <a:rPr dirty="0" spc="-65"/>
              <a:t> </a:t>
            </a:r>
            <a:r>
              <a:rPr dirty="0" spc="150"/>
              <a:t>e</a:t>
            </a:r>
            <a:r>
              <a:rPr dirty="0" spc="-60"/>
              <a:t> </a:t>
            </a:r>
            <a:r>
              <a:rPr dirty="0" spc="120"/>
              <a:t>advocacia </a:t>
            </a:r>
            <a:r>
              <a:rPr dirty="0" spc="-505"/>
              <a:t> </a:t>
            </a:r>
            <a:r>
              <a:rPr dirty="0" spc="75"/>
              <a:t>par</a:t>
            </a:r>
            <a:r>
              <a:rPr dirty="0" spc="85"/>
              <a:t>a</a:t>
            </a:r>
            <a:r>
              <a:rPr dirty="0" spc="-70"/>
              <a:t> </a:t>
            </a:r>
            <a:r>
              <a:rPr dirty="0" spc="-80"/>
              <a:t>o</a:t>
            </a:r>
            <a:r>
              <a:rPr dirty="0" spc="-65"/>
              <a:t>s</a:t>
            </a:r>
            <a:r>
              <a:rPr dirty="0" spc="-70"/>
              <a:t> </a:t>
            </a:r>
            <a:r>
              <a:rPr dirty="0" spc="-40"/>
              <a:t>sistem</a:t>
            </a:r>
            <a:r>
              <a:rPr dirty="0" spc="-35"/>
              <a:t>a</a:t>
            </a:r>
            <a:r>
              <a:rPr dirty="0" spc="-70"/>
              <a:t> </a:t>
            </a:r>
            <a:r>
              <a:rPr dirty="0" spc="20"/>
              <a:t>implementado.</a:t>
            </a:r>
          </a:p>
          <a:p>
            <a:pPr marL="3810">
              <a:lnSpc>
                <a:spcPct val="100000"/>
              </a:lnSpc>
              <a:spcBef>
                <a:spcPts val="60"/>
              </a:spcBef>
              <a:buFont typeface="Arial MT"/>
              <a:buChar char="•"/>
            </a:pPr>
            <a:endParaRPr sz="2100"/>
          </a:p>
          <a:p>
            <a:pPr marL="157480" marR="130810" indent="-140970">
              <a:lnSpc>
                <a:spcPts val="1780"/>
              </a:lnSpc>
              <a:buSzPct val="96969"/>
              <a:buFont typeface="Arial MT"/>
              <a:buChar char="•"/>
              <a:tabLst>
                <a:tab pos="158115" algn="l"/>
              </a:tabLst>
            </a:pPr>
            <a:r>
              <a:rPr dirty="0" spc="65"/>
              <a:t>Caso</a:t>
            </a:r>
            <a:r>
              <a:rPr dirty="0" spc="-70"/>
              <a:t> </a:t>
            </a:r>
            <a:r>
              <a:rPr dirty="0" spc="65"/>
              <a:t>o</a:t>
            </a:r>
            <a:r>
              <a:rPr dirty="0" spc="-70"/>
              <a:t> </a:t>
            </a:r>
            <a:r>
              <a:rPr dirty="0" spc="15"/>
              <a:t>cliente</a:t>
            </a:r>
            <a:r>
              <a:rPr dirty="0" spc="-65"/>
              <a:t> </a:t>
            </a:r>
            <a:r>
              <a:rPr dirty="0" spc="70"/>
              <a:t>venha</a:t>
            </a:r>
            <a:r>
              <a:rPr dirty="0" spc="-70"/>
              <a:t> </a:t>
            </a:r>
            <a:r>
              <a:rPr dirty="0" spc="215"/>
              <a:t>a</a:t>
            </a:r>
            <a:r>
              <a:rPr dirty="0" spc="-65"/>
              <a:t> </a:t>
            </a:r>
            <a:r>
              <a:rPr dirty="0" spc="-35"/>
              <a:t>ter</a:t>
            </a:r>
            <a:r>
              <a:rPr dirty="0" spc="-70"/>
              <a:t> </a:t>
            </a:r>
            <a:r>
              <a:rPr dirty="0" spc="65"/>
              <a:t>que</a:t>
            </a:r>
            <a:r>
              <a:rPr dirty="0" spc="-70"/>
              <a:t> </a:t>
            </a:r>
            <a:r>
              <a:rPr dirty="0" spc="80"/>
              <a:t>pagar</a:t>
            </a:r>
            <a:r>
              <a:rPr dirty="0" spc="-65"/>
              <a:t> </a:t>
            </a:r>
            <a:r>
              <a:rPr dirty="0" spc="65"/>
              <a:t>o</a:t>
            </a:r>
            <a:r>
              <a:rPr dirty="0" spc="-70"/>
              <a:t> </a:t>
            </a:r>
            <a:r>
              <a:rPr dirty="0" spc="-5"/>
              <a:t>valor</a:t>
            </a:r>
            <a:r>
              <a:rPr dirty="0" spc="-65"/>
              <a:t> </a:t>
            </a:r>
            <a:r>
              <a:rPr dirty="0" spc="75"/>
              <a:t>do</a:t>
            </a:r>
            <a:r>
              <a:rPr dirty="0" spc="-70"/>
              <a:t> </a:t>
            </a:r>
            <a:r>
              <a:rPr dirty="0" spc="-130"/>
              <a:t>ITBI, </a:t>
            </a:r>
            <a:r>
              <a:rPr dirty="0" spc="-125"/>
              <a:t> </a:t>
            </a:r>
            <a:r>
              <a:rPr dirty="0" spc="50"/>
              <a:t>colocamo</a:t>
            </a:r>
            <a:r>
              <a:rPr dirty="0" spc="50"/>
              <a:t>s</a:t>
            </a:r>
            <a:r>
              <a:rPr dirty="0" spc="-70"/>
              <a:t> </a:t>
            </a:r>
            <a:r>
              <a:rPr dirty="0" spc="-65"/>
              <a:t>noss</a:t>
            </a:r>
            <a:r>
              <a:rPr dirty="0" spc="-65"/>
              <a:t>o</a:t>
            </a:r>
            <a:r>
              <a:rPr dirty="0" spc="-70"/>
              <a:t> </a:t>
            </a:r>
            <a:r>
              <a:rPr dirty="0" spc="-45"/>
              <a:t>escritóri</a:t>
            </a:r>
            <a:r>
              <a:rPr dirty="0" spc="-55"/>
              <a:t>o</a:t>
            </a:r>
            <a:r>
              <a:rPr dirty="0" spc="-70"/>
              <a:t> </a:t>
            </a:r>
            <a:r>
              <a:rPr dirty="0" spc="75"/>
              <a:t>par</a:t>
            </a:r>
            <a:r>
              <a:rPr dirty="0" spc="85"/>
              <a:t>a</a:t>
            </a:r>
            <a:r>
              <a:rPr dirty="0" spc="-70"/>
              <a:t> </a:t>
            </a:r>
            <a:r>
              <a:rPr dirty="0" spc="-45"/>
              <a:t>realiza</a:t>
            </a:r>
            <a:r>
              <a:rPr dirty="0" spc="-35"/>
              <a:t>r</a:t>
            </a:r>
            <a:r>
              <a:rPr dirty="0" spc="-70"/>
              <a:t> </a:t>
            </a:r>
            <a:r>
              <a:rPr dirty="0" spc="150"/>
              <a:t>a  </a:t>
            </a:r>
            <a:r>
              <a:rPr dirty="0" spc="40"/>
              <a:t>reivindicação</a:t>
            </a:r>
            <a:r>
              <a:rPr dirty="0" spc="-70"/>
              <a:t> </a:t>
            </a:r>
            <a:r>
              <a:rPr dirty="0" spc="-20"/>
              <a:t>judicial</a:t>
            </a:r>
            <a:r>
              <a:rPr dirty="0" spc="-70"/>
              <a:t> </a:t>
            </a:r>
            <a:r>
              <a:rPr dirty="0" spc="-50"/>
              <a:t>posterior</a:t>
            </a:r>
            <a:r>
              <a:rPr dirty="0" spc="-65"/>
              <a:t> </a:t>
            </a:r>
            <a:r>
              <a:rPr dirty="0" spc="75"/>
              <a:t>do</a:t>
            </a:r>
            <a:r>
              <a:rPr dirty="0" spc="-70"/>
              <a:t> </a:t>
            </a:r>
            <a:r>
              <a:rPr dirty="0" spc="30"/>
              <a:t>montante</a:t>
            </a:r>
            <a:r>
              <a:rPr dirty="0" spc="-65"/>
              <a:t> </a:t>
            </a:r>
            <a:r>
              <a:rPr dirty="0" spc="75"/>
              <a:t>cobrado </a:t>
            </a:r>
            <a:r>
              <a:rPr dirty="0" spc="-505"/>
              <a:t> </a:t>
            </a:r>
            <a:r>
              <a:rPr dirty="0" spc="25"/>
              <a:t>indevidamente.</a:t>
            </a:r>
          </a:p>
          <a:p>
            <a:pPr marL="3810">
              <a:lnSpc>
                <a:spcPct val="100000"/>
              </a:lnSpc>
              <a:spcBef>
                <a:spcPts val="65"/>
              </a:spcBef>
              <a:buFont typeface="Arial MT"/>
              <a:buChar char="•"/>
            </a:pPr>
            <a:endParaRPr sz="2100"/>
          </a:p>
          <a:p>
            <a:pPr marL="157480" marR="5080" indent="-140970">
              <a:lnSpc>
                <a:spcPts val="1780"/>
              </a:lnSpc>
              <a:buSzPct val="96969"/>
              <a:buFont typeface="Arial MT"/>
              <a:buChar char="•"/>
              <a:tabLst>
                <a:tab pos="158115" algn="l"/>
              </a:tabLst>
            </a:pPr>
            <a:r>
              <a:rPr dirty="0" spc="65"/>
              <a:t>Caso o </a:t>
            </a:r>
            <a:r>
              <a:rPr dirty="0" spc="15"/>
              <a:t>cliente </a:t>
            </a:r>
            <a:r>
              <a:rPr dirty="0" spc="50"/>
              <a:t>tenha </a:t>
            </a:r>
            <a:r>
              <a:rPr dirty="0" spc="-30"/>
              <a:t>seu </a:t>
            </a:r>
            <a:r>
              <a:rPr dirty="0" spc="-35"/>
              <a:t>próprio </a:t>
            </a:r>
            <a:r>
              <a:rPr dirty="0" spc="-10"/>
              <a:t>serviço </a:t>
            </a:r>
            <a:r>
              <a:rPr dirty="0" spc="114"/>
              <a:t>de </a:t>
            </a:r>
            <a:r>
              <a:rPr dirty="0" spc="120"/>
              <a:t> </a:t>
            </a:r>
            <a:r>
              <a:rPr dirty="0" spc="40"/>
              <a:t>contabilidade </a:t>
            </a:r>
            <a:r>
              <a:rPr dirty="0" spc="20"/>
              <a:t>ou </a:t>
            </a:r>
            <a:r>
              <a:rPr dirty="0"/>
              <a:t>mesmo </a:t>
            </a:r>
            <a:r>
              <a:rPr dirty="0" spc="120"/>
              <a:t>de </a:t>
            </a:r>
            <a:r>
              <a:rPr dirty="0" spc="105"/>
              <a:t>advocacia, </a:t>
            </a:r>
            <a:r>
              <a:rPr dirty="0" spc="110"/>
              <a:t> </a:t>
            </a:r>
            <a:r>
              <a:rPr dirty="0" spc="10"/>
              <a:t>apresentaremos </a:t>
            </a:r>
            <a:r>
              <a:rPr dirty="0" spc="35"/>
              <a:t>todo </a:t>
            </a:r>
            <a:r>
              <a:rPr dirty="0" spc="65"/>
              <a:t>o </a:t>
            </a:r>
            <a:r>
              <a:rPr dirty="0" spc="-40"/>
              <a:t>sistema </a:t>
            </a:r>
            <a:r>
              <a:rPr dirty="0" spc="135"/>
              <a:t>ao </a:t>
            </a:r>
            <a:r>
              <a:rPr dirty="0" spc="20"/>
              <a:t>entendimento </a:t>
            </a:r>
            <a:r>
              <a:rPr dirty="0" spc="25"/>
              <a:t> </a:t>
            </a:r>
            <a:r>
              <a:rPr dirty="0" spc="-40"/>
              <a:t>desses</a:t>
            </a:r>
            <a:r>
              <a:rPr dirty="0" spc="-70"/>
              <a:t> </a:t>
            </a:r>
            <a:r>
              <a:rPr dirty="0" spc="-75"/>
              <a:t>profissionais</a:t>
            </a:r>
            <a:r>
              <a:rPr dirty="0" spc="-70"/>
              <a:t> </a:t>
            </a:r>
            <a:r>
              <a:rPr dirty="0" spc="80"/>
              <a:t>para</a:t>
            </a:r>
            <a:r>
              <a:rPr dirty="0" spc="-65"/>
              <a:t> </a:t>
            </a:r>
            <a:r>
              <a:rPr dirty="0" spc="65"/>
              <a:t>que</a:t>
            </a:r>
            <a:r>
              <a:rPr dirty="0" spc="-70"/>
              <a:t> </a:t>
            </a:r>
            <a:r>
              <a:rPr dirty="0" spc="-5"/>
              <a:t>sejam</a:t>
            </a:r>
            <a:r>
              <a:rPr dirty="0" spc="-65"/>
              <a:t> </a:t>
            </a:r>
            <a:r>
              <a:rPr dirty="0" spc="55"/>
              <a:t>capazes</a:t>
            </a:r>
            <a:r>
              <a:rPr dirty="0" spc="-70"/>
              <a:t> </a:t>
            </a:r>
            <a:r>
              <a:rPr dirty="0" spc="120"/>
              <a:t>de</a:t>
            </a:r>
            <a:r>
              <a:rPr dirty="0" spc="-65"/>
              <a:t> </a:t>
            </a:r>
            <a:r>
              <a:rPr dirty="0" spc="-30"/>
              <a:t>prestar </a:t>
            </a:r>
            <a:r>
              <a:rPr dirty="0" spc="-509"/>
              <a:t> </a:t>
            </a:r>
            <a:r>
              <a:rPr dirty="0" spc="35"/>
              <a:t>eventual</a:t>
            </a:r>
            <a:r>
              <a:rPr dirty="0" spc="-75"/>
              <a:t> </a:t>
            </a:r>
            <a:r>
              <a:rPr dirty="0" spc="-25"/>
              <a:t>assistência.</a:t>
            </a:r>
          </a:p>
          <a:p>
            <a:pPr marL="3810">
              <a:lnSpc>
                <a:spcPct val="100000"/>
              </a:lnSpc>
              <a:spcBef>
                <a:spcPts val="65"/>
              </a:spcBef>
              <a:buFont typeface="Arial MT"/>
              <a:buChar char="•"/>
            </a:pPr>
            <a:endParaRPr sz="2100"/>
          </a:p>
          <a:p>
            <a:pPr marL="157480" marR="119380" indent="-140970">
              <a:lnSpc>
                <a:spcPts val="1780"/>
              </a:lnSpc>
              <a:buSzPct val="96969"/>
              <a:buFont typeface="Arial MT"/>
              <a:buChar char="•"/>
              <a:tabLst>
                <a:tab pos="158115" algn="l"/>
              </a:tabLst>
            </a:pPr>
            <a:r>
              <a:rPr dirty="0" spc="65"/>
              <a:t>Caso o </a:t>
            </a:r>
            <a:r>
              <a:rPr dirty="0" spc="15"/>
              <a:t>cliente </a:t>
            </a:r>
            <a:r>
              <a:rPr dirty="0" spc="70"/>
              <a:t>venha </a:t>
            </a:r>
            <a:r>
              <a:rPr dirty="0" spc="215"/>
              <a:t>a </a:t>
            </a:r>
            <a:r>
              <a:rPr dirty="0" spc="35"/>
              <a:t>contar </a:t>
            </a:r>
            <a:r>
              <a:rPr dirty="0" spc="95"/>
              <a:t>com </a:t>
            </a:r>
            <a:r>
              <a:rPr dirty="0" spc="-70"/>
              <a:t>os </a:t>
            </a:r>
            <a:r>
              <a:rPr dirty="0" spc="-35"/>
              <a:t>serviços </a:t>
            </a:r>
            <a:r>
              <a:rPr dirty="0" spc="70"/>
              <a:t>do </a:t>
            </a:r>
            <a:r>
              <a:rPr dirty="0" spc="75"/>
              <a:t> </a:t>
            </a:r>
            <a:r>
              <a:rPr dirty="0" spc="-45"/>
              <a:t>escritório </a:t>
            </a:r>
            <a:r>
              <a:rPr dirty="0" spc="120"/>
              <a:t>de </a:t>
            </a:r>
            <a:r>
              <a:rPr dirty="0" spc="40"/>
              <a:t>contabilidade </a:t>
            </a:r>
            <a:r>
              <a:rPr dirty="0" spc="15"/>
              <a:t>parceiro, </a:t>
            </a:r>
            <a:r>
              <a:rPr dirty="0" spc="20"/>
              <a:t>durante </a:t>
            </a:r>
            <a:r>
              <a:rPr dirty="0" spc="-75"/>
              <a:t>os </a:t>
            </a:r>
            <a:r>
              <a:rPr dirty="0" spc="-70"/>
              <a:t> </a:t>
            </a:r>
            <a:r>
              <a:rPr dirty="0" spc="-65"/>
              <a:t>primeiro</a:t>
            </a:r>
            <a:r>
              <a:rPr dirty="0" spc="-60"/>
              <a:t>s</a:t>
            </a:r>
            <a:r>
              <a:rPr dirty="0" spc="-70"/>
              <a:t> </a:t>
            </a:r>
            <a:r>
              <a:rPr dirty="0" spc="-135"/>
              <a:t>1</a:t>
            </a:r>
            <a:r>
              <a:rPr dirty="0" spc="-130"/>
              <a:t>2</a:t>
            </a:r>
            <a:r>
              <a:rPr dirty="0" spc="-70"/>
              <a:t> </a:t>
            </a:r>
            <a:r>
              <a:rPr dirty="0" spc="-25"/>
              <a:t>mese</a:t>
            </a:r>
            <a:r>
              <a:rPr dirty="0" spc="-15"/>
              <a:t>s</a:t>
            </a:r>
            <a:r>
              <a:rPr dirty="0" spc="-70"/>
              <a:t> </a:t>
            </a:r>
            <a:r>
              <a:rPr dirty="0" spc="65"/>
              <a:t>haver</a:t>
            </a:r>
            <a:r>
              <a:rPr dirty="0" spc="75"/>
              <a:t>á</a:t>
            </a:r>
            <a:r>
              <a:rPr dirty="0" spc="-70"/>
              <a:t> </a:t>
            </a:r>
            <a:r>
              <a:rPr dirty="0" spc="-15"/>
              <a:t>u</a:t>
            </a:r>
            <a:r>
              <a:rPr dirty="0" spc="-10"/>
              <a:t>m</a:t>
            </a:r>
            <a:r>
              <a:rPr dirty="0" spc="-70"/>
              <a:t> </a:t>
            </a:r>
            <a:r>
              <a:rPr dirty="0" spc="35"/>
              <a:t>descont</a:t>
            </a:r>
            <a:r>
              <a:rPr dirty="0" spc="45"/>
              <a:t>o</a:t>
            </a:r>
            <a:r>
              <a:rPr dirty="0" spc="-70"/>
              <a:t> </a:t>
            </a:r>
            <a:r>
              <a:rPr dirty="0" spc="120"/>
              <a:t>d</a:t>
            </a:r>
            <a:r>
              <a:rPr dirty="0" spc="114"/>
              <a:t>e</a:t>
            </a:r>
            <a:r>
              <a:rPr dirty="0" spc="-70"/>
              <a:t> </a:t>
            </a:r>
            <a:r>
              <a:rPr dirty="0" spc="-35"/>
              <a:t>50</a:t>
            </a:r>
            <a:r>
              <a:rPr dirty="0" spc="-30"/>
              <a:t>%</a:t>
            </a:r>
            <a:r>
              <a:rPr dirty="0" spc="-70"/>
              <a:t> </a:t>
            </a:r>
            <a:r>
              <a:rPr dirty="0" spc="-20"/>
              <a:t>sobre  </a:t>
            </a:r>
            <a:r>
              <a:rPr dirty="0" spc="65"/>
              <a:t>o</a:t>
            </a:r>
            <a:r>
              <a:rPr dirty="0" spc="-75"/>
              <a:t> </a:t>
            </a:r>
            <a:r>
              <a:rPr dirty="0" spc="-5"/>
              <a:t>valor</a:t>
            </a:r>
            <a:r>
              <a:rPr dirty="0" spc="-70"/>
              <a:t> </a:t>
            </a:r>
            <a:r>
              <a:rPr dirty="0" spc="30"/>
              <a:t>apresentado.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213931"/>
            <a:ext cx="6857999" cy="267936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45295" y="3747452"/>
            <a:ext cx="6080760" cy="180911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2700" marR="7620" indent="297815">
              <a:lnSpc>
                <a:spcPct val="125000"/>
              </a:lnSpc>
              <a:spcBef>
                <a:spcPts val="100"/>
              </a:spcBef>
            </a:pPr>
            <a:r>
              <a:rPr dirty="0" sz="2000" spc="65">
                <a:latin typeface="Lucida Sans Unicode"/>
                <a:cs typeface="Lucida Sans Unicode"/>
              </a:rPr>
              <a:t>PO</a:t>
            </a:r>
            <a:r>
              <a:rPr dirty="0" sz="2000" spc="65">
                <a:latin typeface="Lucida Sans Unicode"/>
                <a:cs typeface="Lucida Sans Unicode"/>
              </a:rPr>
              <a:t>R</a:t>
            </a:r>
            <a:r>
              <a:rPr dirty="0" sz="2000" spc="-85">
                <a:latin typeface="Lucida Sans Unicode"/>
                <a:cs typeface="Lucida Sans Unicode"/>
              </a:rPr>
              <a:t> </a:t>
            </a:r>
            <a:r>
              <a:rPr dirty="0" sz="2000" spc="30">
                <a:latin typeface="Lucida Sans Unicode"/>
                <a:cs typeface="Lucida Sans Unicode"/>
              </a:rPr>
              <a:t>QU</a:t>
            </a:r>
            <a:r>
              <a:rPr dirty="0" sz="2000" spc="25">
                <a:latin typeface="Lucida Sans Unicode"/>
                <a:cs typeface="Lucida Sans Unicode"/>
              </a:rPr>
              <a:t>E</a:t>
            </a:r>
            <a:r>
              <a:rPr dirty="0" sz="2000" spc="-85">
                <a:latin typeface="Lucida Sans Unicode"/>
                <a:cs typeface="Lucida Sans Unicode"/>
              </a:rPr>
              <a:t> </a:t>
            </a:r>
            <a:r>
              <a:rPr dirty="0" sz="2000" spc="-80">
                <a:latin typeface="Lucida Sans Unicode"/>
                <a:cs typeface="Lucida Sans Unicode"/>
              </a:rPr>
              <a:t>,</a:t>
            </a:r>
            <a:r>
              <a:rPr dirty="0" sz="2000" spc="-85">
                <a:latin typeface="Lucida Sans Unicode"/>
                <a:cs typeface="Lucida Sans Unicode"/>
              </a:rPr>
              <a:t> </a:t>
            </a:r>
            <a:r>
              <a:rPr dirty="0" sz="2000" spc="-114">
                <a:latin typeface="Lucida Sans Unicode"/>
                <a:cs typeface="Lucida Sans Unicode"/>
              </a:rPr>
              <a:t>NEST</a:t>
            </a:r>
            <a:r>
              <a:rPr dirty="0" sz="2000" spc="-95">
                <a:latin typeface="Lucida Sans Unicode"/>
                <a:cs typeface="Lucida Sans Unicode"/>
              </a:rPr>
              <a:t>E</a:t>
            </a:r>
            <a:r>
              <a:rPr dirty="0" sz="2000" spc="-85">
                <a:latin typeface="Lucida Sans Unicode"/>
                <a:cs typeface="Lucida Sans Unicode"/>
              </a:rPr>
              <a:t> </a:t>
            </a:r>
            <a:r>
              <a:rPr dirty="0" sz="2000" spc="75">
                <a:latin typeface="Lucida Sans Unicode"/>
                <a:cs typeface="Lucida Sans Unicode"/>
              </a:rPr>
              <a:t>CASO</a:t>
            </a:r>
            <a:r>
              <a:rPr dirty="0" sz="2000" spc="35">
                <a:latin typeface="Lucida Sans Unicode"/>
                <a:cs typeface="Lucida Sans Unicode"/>
              </a:rPr>
              <a:t>,</a:t>
            </a:r>
            <a:r>
              <a:rPr dirty="0" sz="2000" spc="-85">
                <a:latin typeface="Lucida Sans Unicode"/>
                <a:cs typeface="Lucida Sans Unicode"/>
              </a:rPr>
              <a:t> </a:t>
            </a:r>
            <a:r>
              <a:rPr dirty="0" sz="2000" spc="-25">
                <a:latin typeface="Lucida Sans Unicode"/>
                <a:cs typeface="Lucida Sans Unicode"/>
              </a:rPr>
              <a:t>ADOTA</a:t>
            </a:r>
            <a:r>
              <a:rPr dirty="0" sz="2000" spc="-15">
                <a:latin typeface="Lucida Sans Unicode"/>
                <a:cs typeface="Lucida Sans Unicode"/>
              </a:rPr>
              <a:t>R</a:t>
            </a:r>
            <a:r>
              <a:rPr dirty="0" sz="2000" spc="-85">
                <a:latin typeface="Lucida Sans Unicode"/>
                <a:cs typeface="Lucida Sans Unicode"/>
              </a:rPr>
              <a:t> </a:t>
            </a:r>
            <a:r>
              <a:rPr dirty="0" sz="2000" spc="180">
                <a:latin typeface="Lucida Sans Unicode"/>
                <a:cs typeface="Lucida Sans Unicode"/>
              </a:rPr>
              <a:t>O</a:t>
            </a:r>
            <a:r>
              <a:rPr dirty="0" sz="2000" spc="-85">
                <a:latin typeface="Lucida Sans Unicode"/>
                <a:cs typeface="Lucida Sans Unicode"/>
              </a:rPr>
              <a:t> </a:t>
            </a:r>
            <a:r>
              <a:rPr dirty="0" sz="2000" spc="-75">
                <a:latin typeface="Lucida Sans Unicode"/>
                <a:cs typeface="Lucida Sans Unicode"/>
              </a:rPr>
              <a:t>SISTEM</a:t>
            </a:r>
            <a:r>
              <a:rPr dirty="0" sz="2000" spc="-85">
                <a:latin typeface="Lucida Sans Unicode"/>
                <a:cs typeface="Lucida Sans Unicode"/>
              </a:rPr>
              <a:t>A</a:t>
            </a:r>
            <a:r>
              <a:rPr dirty="0" sz="2000" spc="-85">
                <a:latin typeface="Lucida Sans Unicode"/>
                <a:cs typeface="Lucida Sans Unicode"/>
              </a:rPr>
              <a:t> </a:t>
            </a:r>
            <a:r>
              <a:rPr dirty="0" sz="2000" spc="-15">
                <a:latin typeface="Lucida Sans Unicode"/>
                <a:cs typeface="Lucida Sans Unicode"/>
              </a:rPr>
              <a:t>DE  </a:t>
            </a:r>
            <a:r>
              <a:rPr dirty="0" sz="2000" spc="10">
                <a:solidFill>
                  <a:srgbClr val="C4220D"/>
                </a:solidFill>
                <a:latin typeface="Lucida Sans Unicode"/>
                <a:cs typeface="Lucida Sans Unicode"/>
              </a:rPr>
              <a:t>HOLDING</a:t>
            </a:r>
            <a:r>
              <a:rPr dirty="0" sz="2000" spc="-90">
                <a:solidFill>
                  <a:srgbClr val="C4220D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-35">
                <a:solidFill>
                  <a:srgbClr val="C4220D"/>
                </a:solidFill>
                <a:latin typeface="Lucida Sans Unicode"/>
                <a:cs typeface="Lucida Sans Unicode"/>
              </a:rPr>
              <a:t>FAMILIAR</a:t>
            </a:r>
            <a:r>
              <a:rPr dirty="0" sz="2000" spc="-65">
                <a:solidFill>
                  <a:srgbClr val="C4220D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latin typeface="Lucida Sans Unicode"/>
                <a:cs typeface="Lucida Sans Unicode"/>
              </a:rPr>
              <a:t>NÃO</a:t>
            </a:r>
            <a:r>
              <a:rPr dirty="0" sz="2000" spc="-90">
                <a:latin typeface="Lucida Sans Unicode"/>
                <a:cs typeface="Lucida Sans Unicode"/>
              </a:rPr>
              <a:t> </a:t>
            </a:r>
            <a:r>
              <a:rPr dirty="0" sz="2000" spc="-15">
                <a:latin typeface="Lucida Sans Unicode"/>
                <a:cs typeface="Lucida Sans Unicode"/>
              </a:rPr>
              <a:t>É</a:t>
            </a:r>
            <a:r>
              <a:rPr dirty="0" sz="2000" spc="-90">
                <a:latin typeface="Lucida Sans Unicode"/>
                <a:cs typeface="Lucida Sans Unicode"/>
              </a:rPr>
              <a:t> </a:t>
            </a:r>
            <a:r>
              <a:rPr dirty="0" sz="2000" spc="45">
                <a:latin typeface="Lucida Sans Unicode"/>
                <a:cs typeface="Lucida Sans Unicode"/>
              </a:rPr>
              <a:t>SÓ</a:t>
            </a:r>
            <a:r>
              <a:rPr dirty="0" sz="2000" spc="-90">
                <a:latin typeface="Lucida Sans Unicode"/>
                <a:cs typeface="Lucida Sans Unicode"/>
              </a:rPr>
              <a:t> </a:t>
            </a:r>
            <a:r>
              <a:rPr dirty="0" sz="2000" spc="40">
                <a:latin typeface="Lucida Sans Unicode"/>
                <a:cs typeface="Lucida Sans Unicode"/>
              </a:rPr>
              <a:t>UMA</a:t>
            </a:r>
            <a:r>
              <a:rPr dirty="0" sz="2000" spc="-90">
                <a:latin typeface="Lucida Sans Unicode"/>
                <a:cs typeface="Lucida Sans Unicode"/>
              </a:rPr>
              <a:t> </a:t>
            </a:r>
            <a:r>
              <a:rPr dirty="0" sz="2000" spc="90">
                <a:latin typeface="Lucida Sans Unicode"/>
                <a:cs typeface="Lucida Sans Unicode"/>
              </a:rPr>
              <a:t>BOA</a:t>
            </a:r>
            <a:r>
              <a:rPr dirty="0" sz="2000" spc="-90">
                <a:latin typeface="Lucida Sans Unicode"/>
                <a:cs typeface="Lucida Sans Unicode"/>
              </a:rPr>
              <a:t> </a:t>
            </a:r>
            <a:r>
              <a:rPr dirty="0" sz="2000" spc="110">
                <a:latin typeface="Lucida Sans Unicode"/>
                <a:cs typeface="Lucida Sans Unicode"/>
              </a:rPr>
              <a:t>OPÇÃO,</a:t>
            </a:r>
            <a:endParaRPr sz="2000">
              <a:latin typeface="Lucida Sans Unicode"/>
              <a:cs typeface="Lucida Sans Unicode"/>
            </a:endParaRPr>
          </a:p>
          <a:p>
            <a:pPr algn="r" marR="5080">
              <a:lnSpc>
                <a:spcPct val="100000"/>
              </a:lnSpc>
              <a:spcBef>
                <a:spcPts val="600"/>
              </a:spcBef>
            </a:pPr>
            <a:r>
              <a:rPr dirty="0" sz="2000" spc="40">
                <a:latin typeface="Lucida Sans Unicode"/>
                <a:cs typeface="Lucida Sans Unicode"/>
              </a:rPr>
              <a:t>MAS</a:t>
            </a:r>
            <a:r>
              <a:rPr dirty="0" sz="2000" spc="-105">
                <a:latin typeface="Lucida Sans Unicode"/>
                <a:cs typeface="Lucida Sans Unicode"/>
              </a:rPr>
              <a:t> </a:t>
            </a:r>
            <a:r>
              <a:rPr dirty="0" sz="2000" spc="40">
                <a:latin typeface="Lucida Sans Unicode"/>
                <a:cs typeface="Lucida Sans Unicode"/>
              </a:rPr>
              <a:t>UMA</a:t>
            </a:r>
            <a:r>
              <a:rPr dirty="0" sz="2000" spc="-80">
                <a:latin typeface="Lucida Sans Unicode"/>
                <a:cs typeface="Lucida Sans Unicode"/>
              </a:rPr>
              <a:t> </a:t>
            </a:r>
            <a:r>
              <a:rPr dirty="0" sz="2000" spc="20">
                <a:solidFill>
                  <a:srgbClr val="FF0000"/>
                </a:solidFill>
                <a:latin typeface="Lucida Sans Unicode"/>
                <a:cs typeface="Lucida Sans Unicode"/>
              </a:rPr>
              <a:t>NECESSIDADE</a:t>
            </a:r>
            <a:r>
              <a:rPr dirty="0" sz="2000" spc="20">
                <a:latin typeface="Lucida Sans Unicode"/>
                <a:cs typeface="Lucida Sans Unicode"/>
              </a:rPr>
              <a:t>?</a:t>
            </a:r>
            <a:endParaRPr sz="2000">
              <a:latin typeface="Lucida Sans Unicode"/>
              <a:cs typeface="Lucida Sans Unicode"/>
            </a:endParaRPr>
          </a:p>
          <a:p>
            <a:pPr marL="1811655" marR="10160" indent="-58419">
              <a:lnSpc>
                <a:spcPts val="1780"/>
              </a:lnSpc>
              <a:spcBef>
                <a:spcPts val="1505"/>
              </a:spcBef>
            </a:pPr>
            <a:r>
              <a:rPr dirty="0" sz="1650" spc="-20">
                <a:latin typeface="Lucida Sans Unicode"/>
                <a:cs typeface="Lucida Sans Unicode"/>
              </a:rPr>
              <a:t>Por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80">
                <a:latin typeface="Lucida Sans Unicode"/>
                <a:cs typeface="Lucida Sans Unicode"/>
              </a:rPr>
              <a:t>causa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dos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15">
                <a:latin typeface="Lucida Sans Unicode"/>
                <a:cs typeface="Lucida Sans Unicode"/>
              </a:rPr>
              <a:t>impactos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5">
                <a:latin typeface="Lucida Sans Unicode"/>
                <a:cs typeface="Lucida Sans Unicode"/>
              </a:rPr>
              <a:t>do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0">
                <a:latin typeface="Lucida Sans Unicode"/>
                <a:cs typeface="Lucida Sans Unicode"/>
              </a:rPr>
              <a:t>Inventário</a:t>
            </a:r>
            <a:r>
              <a:rPr dirty="0" sz="1650" spc="-65">
                <a:latin typeface="Lucida Sans Unicode"/>
                <a:cs typeface="Lucida Sans Unicode"/>
              </a:rPr>
              <a:t> </a:t>
            </a:r>
            <a:r>
              <a:rPr dirty="0" sz="1650" spc="65">
                <a:latin typeface="Lucida Sans Unicode"/>
                <a:cs typeface="Lucida Sans Unicode"/>
              </a:rPr>
              <a:t>que </a:t>
            </a:r>
            <a:r>
              <a:rPr dirty="0" sz="1650" spc="-509">
                <a:latin typeface="Lucida Sans Unicode"/>
                <a:cs typeface="Lucida Sans Unicode"/>
              </a:rPr>
              <a:t> </a:t>
            </a:r>
            <a:r>
              <a:rPr dirty="0" sz="1650" spc="35">
                <a:latin typeface="Lucida Sans Unicode"/>
                <a:cs typeface="Lucida Sans Unicode"/>
              </a:rPr>
              <a:t>recairã</a:t>
            </a:r>
            <a:r>
              <a:rPr dirty="0" sz="1650" spc="55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20">
                <a:latin typeface="Lucida Sans Unicode"/>
                <a:cs typeface="Lucida Sans Unicode"/>
              </a:rPr>
              <a:t>sobr</a:t>
            </a:r>
            <a:r>
              <a:rPr dirty="0" sz="1650" spc="-15">
                <a:latin typeface="Lucida Sans Unicode"/>
                <a:cs typeface="Lucida Sans Unicode"/>
              </a:rPr>
              <a:t>e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80">
                <a:latin typeface="Lucida Sans Unicode"/>
                <a:cs typeface="Lucida Sans Unicode"/>
              </a:rPr>
              <a:t>o</a:t>
            </a:r>
            <a:r>
              <a:rPr dirty="0" sz="1650" spc="-6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95">
                <a:latin typeface="Lucida Sans Unicode"/>
                <a:cs typeface="Lucida Sans Unicode"/>
              </a:rPr>
              <a:t>filho</a:t>
            </a:r>
            <a:r>
              <a:rPr dirty="0" sz="1650" spc="-105">
                <a:latin typeface="Lucida Sans Unicode"/>
                <a:cs typeface="Lucida Sans Unicode"/>
              </a:rPr>
              <a:t>s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75">
                <a:latin typeface="Lucida Sans Unicode"/>
                <a:cs typeface="Lucida Sans Unicode"/>
              </a:rPr>
              <a:t>d</a:t>
            </a:r>
            <a:r>
              <a:rPr dirty="0" sz="1650" spc="75">
                <a:latin typeface="Lucida Sans Unicode"/>
                <a:cs typeface="Lucida Sans Unicode"/>
              </a:rPr>
              <a:t>o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35">
                <a:latin typeface="Lucida Sans Unicode"/>
                <a:cs typeface="Lucida Sans Unicode"/>
              </a:rPr>
              <a:t>casal</a:t>
            </a:r>
            <a:r>
              <a:rPr dirty="0" sz="1650" spc="25">
                <a:latin typeface="Lucida Sans Unicode"/>
                <a:cs typeface="Lucida Sans Unicode"/>
              </a:rPr>
              <a:t>,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5">
                <a:latin typeface="Lucida Sans Unicode"/>
                <a:cs typeface="Lucida Sans Unicode"/>
              </a:rPr>
              <a:t>u</a:t>
            </a:r>
            <a:r>
              <a:rPr dirty="0" sz="1650" spc="-10">
                <a:latin typeface="Lucida Sans Unicode"/>
                <a:cs typeface="Lucida Sans Unicode"/>
              </a:rPr>
              <a:t>m</a:t>
            </a:r>
            <a:r>
              <a:rPr dirty="0" sz="1650" spc="-70">
                <a:latin typeface="Lucida Sans Unicode"/>
                <a:cs typeface="Lucida Sans Unicode"/>
              </a:rPr>
              <a:t> </a:t>
            </a:r>
            <a:r>
              <a:rPr dirty="0" sz="1650" spc="-15">
                <a:latin typeface="Lucida Sans Unicode"/>
                <a:cs typeface="Lucida Sans Unicode"/>
              </a:rPr>
              <a:t>dia...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3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8440" rIns="0" bIns="0" rtlCol="0" vert="horz">
            <a:spAutoFit/>
          </a:bodyPr>
          <a:lstStyle/>
          <a:p>
            <a:pPr marL="440055">
              <a:lnSpc>
                <a:spcPct val="100000"/>
              </a:lnSpc>
              <a:spcBef>
                <a:spcPts val="100"/>
              </a:spcBef>
            </a:pPr>
            <a:r>
              <a:rPr dirty="0" spc="30"/>
              <a:t>IMPACTO</a:t>
            </a:r>
            <a:r>
              <a:rPr dirty="0" spc="-135"/>
              <a:t> </a:t>
            </a:r>
            <a:r>
              <a:rPr dirty="0" spc="-20"/>
              <a:t>DE</a:t>
            </a:r>
            <a:r>
              <a:rPr dirty="0" spc="-130"/>
              <a:t> </a:t>
            </a:r>
            <a:r>
              <a:rPr dirty="0" spc="25"/>
              <a:t>UM</a:t>
            </a:r>
            <a:r>
              <a:rPr dirty="0" spc="-135"/>
              <a:t> </a:t>
            </a:r>
            <a:r>
              <a:rPr dirty="0" spc="-60"/>
              <a:t>INVENTÁRIO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5414" y="3475257"/>
            <a:ext cx="5732780" cy="2203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50" spc="15">
                <a:latin typeface="Lucida Sans Unicode"/>
                <a:cs typeface="Lucida Sans Unicode"/>
              </a:rPr>
              <a:t>Valor</a:t>
            </a:r>
            <a:r>
              <a:rPr dirty="0" sz="1250" spc="-35">
                <a:latin typeface="Lucida Sans Unicode"/>
                <a:cs typeface="Lucida Sans Unicode"/>
              </a:rPr>
              <a:t> </a:t>
            </a:r>
            <a:r>
              <a:rPr dirty="0" sz="1250" spc="75">
                <a:latin typeface="Lucida Sans Unicode"/>
                <a:cs typeface="Lucida Sans Unicode"/>
              </a:rPr>
              <a:t>do</a:t>
            </a:r>
            <a:r>
              <a:rPr dirty="0" sz="1250" spc="-35">
                <a:latin typeface="Lucida Sans Unicode"/>
                <a:cs typeface="Lucida Sans Unicode"/>
              </a:rPr>
              <a:t> </a:t>
            </a:r>
            <a:r>
              <a:rPr dirty="0" sz="1250">
                <a:latin typeface="Lucida Sans Unicode"/>
                <a:cs typeface="Lucida Sans Unicode"/>
              </a:rPr>
              <a:t>Patrimônio</a:t>
            </a:r>
            <a:r>
              <a:rPr dirty="0" sz="1250" spc="-30">
                <a:latin typeface="Lucida Sans Unicode"/>
                <a:cs typeface="Lucida Sans Unicode"/>
              </a:rPr>
              <a:t> </a:t>
            </a:r>
            <a:r>
              <a:rPr dirty="0" sz="1250" spc="75">
                <a:latin typeface="Lucida Sans Unicode"/>
                <a:cs typeface="Lucida Sans Unicode"/>
              </a:rPr>
              <a:t>para</a:t>
            </a:r>
            <a:r>
              <a:rPr dirty="0" sz="1250" spc="-35">
                <a:latin typeface="Lucida Sans Unicode"/>
                <a:cs typeface="Lucida Sans Unicode"/>
              </a:rPr>
              <a:t> </a:t>
            </a:r>
            <a:r>
              <a:rPr dirty="0" sz="1250" spc="40">
                <a:latin typeface="Lucida Sans Unicode"/>
                <a:cs typeface="Lucida Sans Unicode"/>
              </a:rPr>
              <a:t>Base</a:t>
            </a:r>
            <a:r>
              <a:rPr dirty="0" sz="1250" spc="-30">
                <a:latin typeface="Lucida Sans Unicode"/>
                <a:cs typeface="Lucida Sans Unicode"/>
              </a:rPr>
              <a:t> </a:t>
            </a:r>
            <a:r>
              <a:rPr dirty="0" sz="1250" spc="105">
                <a:latin typeface="Lucida Sans Unicode"/>
                <a:cs typeface="Lucida Sans Unicode"/>
              </a:rPr>
              <a:t>de</a:t>
            </a:r>
            <a:r>
              <a:rPr dirty="0" sz="1250" spc="-35">
                <a:latin typeface="Lucida Sans Unicode"/>
                <a:cs typeface="Lucida Sans Unicode"/>
              </a:rPr>
              <a:t> </a:t>
            </a:r>
            <a:r>
              <a:rPr dirty="0" sz="1250" spc="50">
                <a:latin typeface="Lucida Sans Unicode"/>
                <a:cs typeface="Lucida Sans Unicode"/>
              </a:rPr>
              <a:t>Cálculo</a:t>
            </a:r>
            <a:r>
              <a:rPr dirty="0" sz="1250" spc="-35">
                <a:latin typeface="Lucida Sans Unicode"/>
                <a:cs typeface="Lucida Sans Unicode"/>
              </a:rPr>
              <a:t> </a:t>
            </a:r>
            <a:r>
              <a:rPr dirty="0" sz="1250" spc="-50">
                <a:latin typeface="Lucida Sans Unicode"/>
                <a:cs typeface="Lucida Sans Unicode"/>
              </a:rPr>
              <a:t>.........................</a:t>
            </a:r>
            <a:r>
              <a:rPr dirty="0" sz="1250" spc="-35">
                <a:latin typeface="Lucida Sans Unicode"/>
                <a:cs typeface="Lucida Sans Unicode"/>
              </a:rPr>
              <a:t> </a:t>
            </a:r>
            <a:r>
              <a:rPr dirty="0" sz="1250" spc="-55">
                <a:latin typeface="Lucida Sans Unicode"/>
                <a:cs typeface="Lucida Sans Unicode"/>
              </a:rPr>
              <a:t>R$</a:t>
            </a:r>
            <a:r>
              <a:rPr dirty="0" sz="1250" spc="-35">
                <a:latin typeface="Lucida Sans Unicode"/>
                <a:cs typeface="Lucida Sans Unicode"/>
              </a:rPr>
              <a:t> </a:t>
            </a:r>
            <a:r>
              <a:rPr dirty="0" sz="1250" spc="-80">
                <a:latin typeface="Lucida Sans Unicode"/>
                <a:cs typeface="Lucida Sans Unicode"/>
              </a:rPr>
              <a:t>5.970.000,00</a:t>
            </a:r>
            <a:endParaRPr sz="1250">
              <a:latin typeface="Lucida Sans Unicode"/>
              <a:cs typeface="Lucida Sans Unicode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36364" y="3931546"/>
          <a:ext cx="5847715" cy="1216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04105"/>
                <a:gridCol w="943610"/>
              </a:tblGrid>
              <a:tr h="23180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250" spc="5">
                          <a:latin typeface="Lucida Sans Unicode"/>
                          <a:cs typeface="Lucida Sans Unicode"/>
                        </a:rPr>
                        <a:t>Cartório</a:t>
                      </a:r>
                      <a:r>
                        <a:rPr dirty="0" sz="1250" spc="-6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105">
                          <a:latin typeface="Lucida Sans Unicode"/>
                          <a:cs typeface="Lucida Sans Unicode"/>
                        </a:rPr>
                        <a:t>de</a:t>
                      </a:r>
                      <a:r>
                        <a:rPr dirty="0" sz="1250" spc="-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15">
                          <a:latin typeface="Lucida Sans Unicode"/>
                          <a:cs typeface="Lucida Sans Unicode"/>
                        </a:rPr>
                        <a:t>Notas</a:t>
                      </a:r>
                      <a:r>
                        <a:rPr dirty="0" sz="1250" spc="-5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-45">
                          <a:latin typeface="Lucida Sans Unicode"/>
                          <a:cs typeface="Lucida Sans Unicode"/>
                        </a:rPr>
                        <a:t>...................................................................</a:t>
                      </a:r>
                      <a:r>
                        <a:rPr dirty="0" sz="900" spc="-45">
                          <a:latin typeface="Lucida Sans Unicode"/>
                          <a:cs typeface="Lucida Sans Unicode"/>
                        </a:rPr>
                        <a:t>.</a:t>
                      </a:r>
                      <a:r>
                        <a:rPr dirty="0" sz="1250" spc="-45">
                          <a:latin typeface="Lucida Sans Unicode"/>
                          <a:cs typeface="Lucida Sans Unicode"/>
                        </a:rPr>
                        <a:t>.</a:t>
                      </a:r>
                      <a:r>
                        <a:rPr dirty="0" sz="1250" spc="-55">
                          <a:latin typeface="Lucida Sans Unicode"/>
                          <a:cs typeface="Lucida Sans Unicode"/>
                        </a:rPr>
                        <a:t> R$</a:t>
                      </a:r>
                      <a:endParaRPr sz="125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23495"/>
                </a:tc>
                <a:tc>
                  <a:txBody>
                    <a:bodyPr/>
                    <a:lstStyle/>
                    <a:p>
                      <a:pPr algn="r" marR="4254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250" spc="-80">
                          <a:latin typeface="Lucida Sans Unicode"/>
                          <a:cs typeface="Lucida Sans Unicode"/>
                        </a:rPr>
                        <a:t>5.000,00</a:t>
                      </a:r>
                      <a:endParaRPr sz="125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23495"/>
                </a:tc>
              </a:tr>
              <a:tr h="23166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250" spc="-5">
                          <a:latin typeface="Lucida Sans Unicode"/>
                          <a:cs typeface="Lucida Sans Unicode"/>
                        </a:rPr>
                        <a:t>Certidõe</a:t>
                      </a:r>
                      <a:r>
                        <a:rPr dirty="0" sz="1250">
                          <a:latin typeface="Lucida Sans Unicode"/>
                          <a:cs typeface="Lucida Sans Unicode"/>
                        </a:rPr>
                        <a:t>s</a:t>
                      </a:r>
                      <a:r>
                        <a:rPr dirty="0" sz="1250" spc="-5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-5">
                          <a:latin typeface="Lucida Sans Unicode"/>
                          <a:cs typeface="Lucida Sans Unicode"/>
                        </a:rPr>
                        <a:t>................................................................................</a:t>
                      </a:r>
                      <a:r>
                        <a:rPr dirty="0" sz="1250" spc="105">
                          <a:latin typeface="Lucida Sans Unicode"/>
                          <a:cs typeface="Lucida Sans Unicode"/>
                        </a:rPr>
                        <a:t>.</a:t>
                      </a:r>
                      <a:r>
                        <a:rPr dirty="0" sz="1150" spc="-5">
                          <a:latin typeface="Lucida Sans Unicode"/>
                          <a:cs typeface="Lucida Sans Unicode"/>
                        </a:rPr>
                        <a:t>.</a:t>
                      </a:r>
                      <a:r>
                        <a:rPr dirty="0" sz="550" spc="-5">
                          <a:latin typeface="Lucida Sans Unicode"/>
                          <a:cs typeface="Lucida Sans Unicode"/>
                        </a:rPr>
                        <a:t>.</a:t>
                      </a:r>
                      <a:r>
                        <a:rPr dirty="0" sz="1250">
                          <a:latin typeface="Lucida Sans Unicode"/>
                          <a:cs typeface="Lucida Sans Unicode"/>
                        </a:rPr>
                        <a:t>.</a:t>
                      </a:r>
                      <a:r>
                        <a:rPr dirty="0" sz="1250" spc="-4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-5">
                          <a:latin typeface="Lucida Sans Unicode"/>
                          <a:cs typeface="Lucida Sans Unicode"/>
                        </a:rPr>
                        <a:t>R$</a:t>
                      </a:r>
                      <a:endParaRPr sz="125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2286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250" spc="-80">
                          <a:latin typeface="Lucida Sans Unicode"/>
                          <a:cs typeface="Lucida Sans Unicode"/>
                        </a:rPr>
                        <a:t>3.000,00</a:t>
                      </a:r>
                      <a:endParaRPr sz="125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22860"/>
                </a:tc>
              </a:tr>
              <a:tr h="2486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250" spc="5">
                          <a:latin typeface="Lucida Sans Unicode"/>
                          <a:cs typeface="Lucida Sans Unicode"/>
                        </a:rPr>
                        <a:t>Cartório</a:t>
                      </a:r>
                      <a:r>
                        <a:rPr dirty="0" sz="1250" spc="-3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105">
                          <a:latin typeface="Lucida Sans Unicode"/>
                          <a:cs typeface="Lucida Sans Unicode"/>
                        </a:rPr>
                        <a:t>de</a:t>
                      </a:r>
                      <a:r>
                        <a:rPr dirty="0" sz="1250" spc="-2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-25">
                          <a:latin typeface="Lucida Sans Unicode"/>
                          <a:cs typeface="Lucida Sans Unicode"/>
                        </a:rPr>
                        <a:t>Registro </a:t>
                      </a:r>
                      <a:r>
                        <a:rPr dirty="0" sz="1250" spc="105">
                          <a:latin typeface="Lucida Sans Unicode"/>
                          <a:cs typeface="Lucida Sans Unicode"/>
                        </a:rPr>
                        <a:t>de</a:t>
                      </a:r>
                      <a:r>
                        <a:rPr dirty="0" sz="1250" spc="-2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-10">
                          <a:latin typeface="Lucida Sans Unicode"/>
                          <a:cs typeface="Lucida Sans Unicode"/>
                        </a:rPr>
                        <a:t>Imóveis</a:t>
                      </a:r>
                      <a:r>
                        <a:rPr dirty="0" sz="1250" spc="-2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-50">
                          <a:latin typeface="Lucida Sans Unicode"/>
                          <a:cs typeface="Lucida Sans Unicode"/>
                        </a:rPr>
                        <a:t>.............................................</a:t>
                      </a:r>
                      <a:r>
                        <a:rPr dirty="0" sz="1250" spc="-2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-55">
                          <a:latin typeface="Lucida Sans Unicode"/>
                          <a:cs typeface="Lucida Sans Unicode"/>
                        </a:rPr>
                        <a:t>R$</a:t>
                      </a:r>
                      <a:endParaRPr sz="125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22860"/>
                </a:tc>
                <a:tc>
                  <a:txBody>
                    <a:bodyPr/>
                    <a:lstStyle/>
                    <a:p>
                      <a:pPr algn="r" marR="298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250" spc="-80">
                          <a:latin typeface="Lucida Sans Unicode"/>
                          <a:cs typeface="Lucida Sans Unicode"/>
                        </a:rPr>
                        <a:t>5.000,00</a:t>
                      </a:r>
                      <a:endParaRPr sz="125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22860"/>
                </a:tc>
              </a:tr>
              <a:tr h="26821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250" spc="-5">
                          <a:latin typeface="Lucida Sans Unicode"/>
                          <a:cs typeface="Lucida Sans Unicode"/>
                        </a:rPr>
                        <a:t>Imposto</a:t>
                      </a:r>
                      <a:r>
                        <a:rPr dirty="0" sz="1250" spc="-5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>
                          <a:latin typeface="Lucida Sans Unicode"/>
                          <a:cs typeface="Lucida Sans Unicode"/>
                        </a:rPr>
                        <a:t>sobre</a:t>
                      </a:r>
                      <a:r>
                        <a:rPr dirty="0" sz="1250" spc="-5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70">
                          <a:latin typeface="Lucida Sans Unicode"/>
                          <a:cs typeface="Lucida Sans Unicode"/>
                        </a:rPr>
                        <a:t>Herança</a:t>
                      </a:r>
                      <a:r>
                        <a:rPr dirty="0" sz="1250" spc="-5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40">
                          <a:latin typeface="Lucida Sans Unicode"/>
                          <a:cs typeface="Lucida Sans Unicode"/>
                        </a:rPr>
                        <a:t>(8%</a:t>
                      </a:r>
                      <a:r>
                        <a:rPr dirty="0" sz="1250" spc="-5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75">
                          <a:latin typeface="Lucida Sans Unicode"/>
                          <a:cs typeface="Lucida Sans Unicode"/>
                        </a:rPr>
                        <a:t>do</a:t>
                      </a:r>
                      <a:r>
                        <a:rPr dirty="0" sz="1250" spc="-5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5">
                          <a:latin typeface="Lucida Sans Unicode"/>
                          <a:cs typeface="Lucida Sans Unicode"/>
                        </a:rPr>
                        <a:t>Patrimônio)</a:t>
                      </a:r>
                      <a:r>
                        <a:rPr dirty="0" sz="1250" spc="-5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-45">
                          <a:latin typeface="Lucida Sans Unicode"/>
                          <a:cs typeface="Lucida Sans Unicode"/>
                        </a:rPr>
                        <a:t>......................</a:t>
                      </a:r>
                      <a:r>
                        <a:rPr dirty="0" sz="1350" spc="-45">
                          <a:latin typeface="Lucida Sans Unicode"/>
                          <a:cs typeface="Lucida Sans Unicode"/>
                        </a:rPr>
                        <a:t>.</a:t>
                      </a:r>
                      <a:r>
                        <a:rPr dirty="0" sz="1250" spc="-45">
                          <a:latin typeface="Lucida Sans Unicode"/>
                          <a:cs typeface="Lucida Sans Unicode"/>
                        </a:rPr>
                        <a:t>..</a:t>
                      </a:r>
                      <a:r>
                        <a:rPr dirty="0" sz="1250" spc="10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-55">
                          <a:latin typeface="Lucida Sans Unicode"/>
                          <a:cs typeface="Lucida Sans Unicode"/>
                        </a:rPr>
                        <a:t>R$</a:t>
                      </a:r>
                      <a:endParaRPr sz="125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3937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250" spc="-80">
                          <a:latin typeface="Lucida Sans Unicode"/>
                          <a:cs typeface="Lucida Sans Unicode"/>
                        </a:rPr>
                        <a:t>477.600,00</a:t>
                      </a:r>
                      <a:endParaRPr sz="125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52069"/>
                </a:tc>
              </a:tr>
              <a:tr h="23590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250" spc="-20">
                          <a:latin typeface="Lucida Sans Unicode"/>
                          <a:cs typeface="Lucida Sans Unicode"/>
                        </a:rPr>
                        <a:t>Honorários</a:t>
                      </a:r>
                      <a:r>
                        <a:rPr dirty="0" sz="1250" spc="-4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40">
                          <a:latin typeface="Lucida Sans Unicode"/>
                          <a:cs typeface="Lucida Sans Unicode"/>
                        </a:rPr>
                        <a:t>Advocatícios</a:t>
                      </a:r>
                      <a:r>
                        <a:rPr dirty="0" sz="1250" spc="-4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15">
                          <a:latin typeface="Lucida Sans Unicode"/>
                          <a:cs typeface="Lucida Sans Unicode"/>
                        </a:rPr>
                        <a:t>(5%*</a:t>
                      </a:r>
                      <a:r>
                        <a:rPr dirty="0" sz="1250" spc="-4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75">
                          <a:latin typeface="Lucida Sans Unicode"/>
                          <a:cs typeface="Lucida Sans Unicode"/>
                        </a:rPr>
                        <a:t>do</a:t>
                      </a:r>
                      <a:r>
                        <a:rPr dirty="0" sz="1250" spc="-4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5">
                          <a:latin typeface="Lucida Sans Unicode"/>
                          <a:cs typeface="Lucida Sans Unicode"/>
                        </a:rPr>
                        <a:t>Patrimônio)</a:t>
                      </a:r>
                      <a:r>
                        <a:rPr dirty="0" sz="1250" spc="-4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-50">
                          <a:latin typeface="Lucida Sans Unicode"/>
                          <a:cs typeface="Lucida Sans Unicode"/>
                        </a:rPr>
                        <a:t>.......................</a:t>
                      </a:r>
                      <a:r>
                        <a:rPr dirty="0" sz="1250" spc="-4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50" spc="-55">
                          <a:latin typeface="Lucida Sans Unicode"/>
                          <a:cs typeface="Lucida Sans Unicode"/>
                        </a:rPr>
                        <a:t>R$</a:t>
                      </a:r>
                      <a:endParaRPr sz="125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27305"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250" spc="-80">
                          <a:latin typeface="Lucida Sans Unicode"/>
                          <a:cs typeface="Lucida Sans Unicode"/>
                        </a:rPr>
                        <a:t>298.500,00</a:t>
                      </a:r>
                      <a:endParaRPr sz="125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27305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55414" y="5117767"/>
            <a:ext cx="5996305" cy="1969135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marL="1841500">
              <a:lnSpc>
                <a:spcPct val="100000"/>
              </a:lnSpc>
              <a:spcBef>
                <a:spcPts val="415"/>
              </a:spcBef>
              <a:tabLst>
                <a:tab pos="4463415" algn="l"/>
              </a:tabLst>
            </a:pPr>
            <a:r>
              <a:rPr dirty="0" sz="1250" spc="-35">
                <a:latin typeface="Lucida Sans Unicode"/>
                <a:cs typeface="Lucida Sans Unicode"/>
              </a:rPr>
              <a:t>Total</a:t>
            </a:r>
            <a:r>
              <a:rPr dirty="0" sz="1250">
                <a:latin typeface="Lucida Sans Unicode"/>
                <a:cs typeface="Lucida Sans Unicode"/>
              </a:rPr>
              <a:t> </a:t>
            </a:r>
            <a:r>
              <a:rPr dirty="0" sz="1250" spc="-50">
                <a:latin typeface="Lucida Sans Unicode"/>
                <a:cs typeface="Lucida Sans Unicode"/>
              </a:rPr>
              <a:t>.......................................</a:t>
            </a:r>
            <a:r>
              <a:rPr dirty="0" sz="1100" spc="-50">
                <a:latin typeface="Lucida Sans Unicode"/>
                <a:cs typeface="Lucida Sans Unicode"/>
              </a:rPr>
              <a:t>.</a:t>
            </a:r>
            <a:r>
              <a:rPr dirty="0" sz="1250" spc="-50">
                <a:latin typeface="Lucida Sans Unicode"/>
                <a:cs typeface="Lucida Sans Unicode"/>
              </a:rPr>
              <a:t>.</a:t>
            </a:r>
            <a:r>
              <a:rPr dirty="0" sz="1250" spc="5">
                <a:latin typeface="Lucida Sans Unicode"/>
                <a:cs typeface="Lucida Sans Unicode"/>
              </a:rPr>
              <a:t> </a:t>
            </a:r>
            <a:r>
              <a:rPr dirty="0" sz="1250" spc="-55">
                <a:latin typeface="Lucida Sans Unicode"/>
                <a:cs typeface="Lucida Sans Unicode"/>
              </a:rPr>
              <a:t>R$	</a:t>
            </a:r>
            <a:r>
              <a:rPr dirty="0" sz="1250" spc="-80">
                <a:latin typeface="Lucida Sans Unicode"/>
                <a:cs typeface="Lucida Sans Unicode"/>
              </a:rPr>
              <a:t>789.100,00</a:t>
            </a:r>
            <a:endParaRPr sz="1250">
              <a:latin typeface="Lucida Sans Unicode"/>
              <a:cs typeface="Lucida Sans Unicode"/>
            </a:endParaRPr>
          </a:p>
          <a:p>
            <a:pPr marL="1841500">
              <a:lnSpc>
                <a:spcPct val="100000"/>
              </a:lnSpc>
              <a:spcBef>
                <a:spcPts val="325"/>
              </a:spcBef>
              <a:tabLst>
                <a:tab pos="4840605" algn="l"/>
              </a:tabLst>
            </a:pPr>
            <a:r>
              <a:rPr dirty="0" sz="1250" spc="65">
                <a:latin typeface="Lucida Sans Unicode"/>
                <a:cs typeface="Lucida Sans Unicode"/>
              </a:rPr>
              <a:t>Perda</a:t>
            </a:r>
            <a:r>
              <a:rPr dirty="0" sz="1250" spc="-40">
                <a:latin typeface="Lucida Sans Unicode"/>
                <a:cs typeface="Lucida Sans Unicode"/>
              </a:rPr>
              <a:t> </a:t>
            </a:r>
            <a:r>
              <a:rPr dirty="0" sz="1250">
                <a:latin typeface="Lucida Sans Unicode"/>
                <a:cs typeface="Lucida Sans Unicode"/>
              </a:rPr>
              <a:t>Patrimonial</a:t>
            </a:r>
            <a:r>
              <a:rPr dirty="0" sz="1250" spc="-35">
                <a:latin typeface="Lucida Sans Unicode"/>
                <a:cs typeface="Lucida Sans Unicode"/>
              </a:rPr>
              <a:t> </a:t>
            </a:r>
            <a:r>
              <a:rPr dirty="0" sz="1250" spc="-45">
                <a:latin typeface="Lucida Sans Unicode"/>
                <a:cs typeface="Lucida Sans Unicode"/>
              </a:rPr>
              <a:t>................</a:t>
            </a:r>
            <a:r>
              <a:rPr dirty="0" sz="1100" spc="-45">
                <a:latin typeface="Lucida Sans Unicode"/>
                <a:cs typeface="Lucida Sans Unicode"/>
              </a:rPr>
              <a:t>.</a:t>
            </a:r>
            <a:r>
              <a:rPr dirty="0" sz="1250" spc="-45">
                <a:latin typeface="Lucida Sans Unicode"/>
                <a:cs typeface="Lucida Sans Unicode"/>
              </a:rPr>
              <a:t>.	</a:t>
            </a:r>
            <a:r>
              <a:rPr dirty="0" sz="1250" spc="-35">
                <a:latin typeface="Lucida Sans Unicode"/>
                <a:cs typeface="Lucida Sans Unicode"/>
              </a:rPr>
              <a:t>13,2%</a:t>
            </a:r>
            <a:endParaRPr sz="125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200">
              <a:latin typeface="Lucida Sans Unicode"/>
              <a:cs typeface="Lucida Sans Unicode"/>
            </a:endParaRPr>
          </a:p>
          <a:p>
            <a:pPr marL="12700" marR="5080">
              <a:lnSpc>
                <a:spcPct val="148800"/>
              </a:lnSpc>
            </a:pPr>
            <a:r>
              <a:rPr dirty="0" sz="1100" spc="-70">
                <a:latin typeface="Lucida Sans Unicode"/>
                <a:cs typeface="Lucida Sans Unicode"/>
              </a:rPr>
              <a:t>* </a:t>
            </a:r>
            <a:r>
              <a:rPr dirty="0" sz="1100" spc="45">
                <a:latin typeface="Lucida Sans Unicode"/>
                <a:cs typeface="Lucida Sans Unicode"/>
              </a:rPr>
              <a:t>A </a:t>
            </a:r>
            <a:r>
              <a:rPr dirty="0" sz="1100" spc="40">
                <a:latin typeface="Lucida Sans Unicode"/>
                <a:cs typeface="Lucida Sans Unicode"/>
              </a:rPr>
              <a:t>OAB </a:t>
            </a:r>
            <a:r>
              <a:rPr dirty="0" sz="1100" spc="5">
                <a:latin typeface="Lucida Sans Unicode"/>
                <a:cs typeface="Lucida Sans Unicode"/>
              </a:rPr>
              <a:t>determina </a:t>
            </a:r>
            <a:r>
              <a:rPr dirty="0" sz="1100" spc="-15">
                <a:latin typeface="Lucida Sans Unicode"/>
                <a:cs typeface="Lucida Sans Unicode"/>
              </a:rPr>
              <a:t>um </a:t>
            </a:r>
            <a:r>
              <a:rPr dirty="0" sz="1100" spc="-35">
                <a:latin typeface="Lucida Sans Unicode"/>
                <a:cs typeface="Lucida Sans Unicode"/>
              </a:rPr>
              <a:t>mínimo </a:t>
            </a:r>
            <a:r>
              <a:rPr dirty="0" sz="1100" spc="70">
                <a:latin typeface="Lucida Sans Unicode"/>
                <a:cs typeface="Lucida Sans Unicode"/>
              </a:rPr>
              <a:t>de </a:t>
            </a:r>
            <a:r>
              <a:rPr dirty="0" sz="1100" spc="-15">
                <a:latin typeface="Lucida Sans Unicode"/>
                <a:cs typeface="Lucida Sans Unicode"/>
              </a:rPr>
              <a:t>3%, </a:t>
            </a:r>
            <a:r>
              <a:rPr dirty="0" sz="1100" spc="35">
                <a:latin typeface="Lucida Sans Unicode"/>
                <a:cs typeface="Lucida Sans Unicode"/>
              </a:rPr>
              <a:t>o que </a:t>
            </a:r>
            <a:r>
              <a:rPr dirty="0" sz="1100" spc="10">
                <a:latin typeface="Lucida Sans Unicode"/>
                <a:cs typeface="Lucida Sans Unicode"/>
              </a:rPr>
              <a:t>costuma </a:t>
            </a:r>
            <a:r>
              <a:rPr dirty="0" sz="1100" spc="-60">
                <a:latin typeface="Lucida Sans Unicode"/>
                <a:cs typeface="Lucida Sans Unicode"/>
              </a:rPr>
              <a:t>ser </a:t>
            </a:r>
            <a:r>
              <a:rPr dirty="0" sz="1100" spc="25">
                <a:latin typeface="Lucida Sans Unicode"/>
                <a:cs typeface="Lucida Sans Unicode"/>
              </a:rPr>
              <a:t>praticado </a:t>
            </a:r>
            <a:r>
              <a:rPr dirty="0" sz="1100" spc="-15">
                <a:latin typeface="Lucida Sans Unicode"/>
                <a:cs typeface="Lucida Sans Unicode"/>
              </a:rPr>
              <a:t>por </a:t>
            </a:r>
            <a:r>
              <a:rPr dirty="0" sz="1100" spc="-55">
                <a:latin typeface="Lucida Sans Unicode"/>
                <a:cs typeface="Lucida Sans Unicode"/>
              </a:rPr>
              <a:t>profissionais </a:t>
            </a:r>
            <a:r>
              <a:rPr dirty="0" sz="1100" spc="40">
                <a:latin typeface="Lucida Sans Unicode"/>
                <a:cs typeface="Lucida Sans Unicode"/>
              </a:rPr>
              <a:t>em </a:t>
            </a:r>
            <a:r>
              <a:rPr dirty="0" sz="1100" spc="-335">
                <a:latin typeface="Lucida Sans Unicode"/>
                <a:cs typeface="Lucida Sans Unicode"/>
              </a:rPr>
              <a:t> </a:t>
            </a:r>
            <a:r>
              <a:rPr dirty="0" sz="1100" spc="-30">
                <a:latin typeface="Lucida Sans Unicode"/>
                <a:cs typeface="Lucida Sans Unicode"/>
              </a:rPr>
              <a:t>início </a:t>
            </a:r>
            <a:r>
              <a:rPr dirty="0" sz="1100" spc="70">
                <a:latin typeface="Lucida Sans Unicode"/>
                <a:cs typeface="Lucida Sans Unicode"/>
              </a:rPr>
              <a:t>de </a:t>
            </a:r>
            <a:r>
              <a:rPr dirty="0" sz="1100">
                <a:latin typeface="Lucida Sans Unicode"/>
                <a:cs typeface="Lucida Sans Unicode"/>
              </a:rPr>
              <a:t>carreira </a:t>
            </a:r>
            <a:r>
              <a:rPr dirty="0" sz="1100" spc="95">
                <a:latin typeface="Lucida Sans Unicode"/>
                <a:cs typeface="Lucida Sans Unicode"/>
              </a:rPr>
              <a:t>e </a:t>
            </a:r>
            <a:r>
              <a:rPr dirty="0" sz="1100" spc="55">
                <a:latin typeface="Lucida Sans Unicode"/>
                <a:cs typeface="Lucida Sans Unicode"/>
              </a:rPr>
              <a:t>com </a:t>
            </a:r>
            <a:r>
              <a:rPr dirty="0" sz="1100" spc="65">
                <a:latin typeface="Lucida Sans Unicode"/>
                <a:cs typeface="Lucida Sans Unicode"/>
              </a:rPr>
              <a:t>pouca </a:t>
            </a:r>
            <a:r>
              <a:rPr dirty="0" sz="1100">
                <a:latin typeface="Lucida Sans Unicode"/>
                <a:cs typeface="Lucida Sans Unicode"/>
              </a:rPr>
              <a:t>experiência. </a:t>
            </a:r>
            <a:r>
              <a:rPr dirty="0" sz="1100" spc="-45">
                <a:latin typeface="Lucida Sans Unicode"/>
                <a:cs typeface="Lucida Sans Unicode"/>
              </a:rPr>
              <a:t>Nosso </a:t>
            </a:r>
            <a:r>
              <a:rPr dirty="0" sz="1100" spc="-35">
                <a:latin typeface="Lucida Sans Unicode"/>
                <a:cs typeface="Lucida Sans Unicode"/>
              </a:rPr>
              <a:t>escritório </a:t>
            </a:r>
            <a:r>
              <a:rPr dirty="0" sz="1100" spc="10">
                <a:latin typeface="Lucida Sans Unicode"/>
                <a:cs typeface="Lucida Sans Unicode"/>
              </a:rPr>
              <a:t>tem </a:t>
            </a:r>
            <a:r>
              <a:rPr dirty="0" sz="1100" spc="50">
                <a:latin typeface="Lucida Sans Unicode"/>
                <a:cs typeface="Lucida Sans Unicode"/>
              </a:rPr>
              <a:t>como </a:t>
            </a:r>
            <a:r>
              <a:rPr dirty="0" sz="1100" spc="30">
                <a:latin typeface="Lucida Sans Unicode"/>
                <a:cs typeface="Lucida Sans Unicode"/>
              </a:rPr>
              <a:t>base </a:t>
            </a:r>
            <a:r>
              <a:rPr dirty="0" sz="1100" spc="5">
                <a:latin typeface="Lucida Sans Unicode"/>
                <a:cs typeface="Lucida Sans Unicode"/>
              </a:rPr>
              <a:t>7% </a:t>
            </a:r>
            <a:r>
              <a:rPr dirty="0" sz="1100" spc="45">
                <a:latin typeface="Lucida Sans Unicode"/>
                <a:cs typeface="Lucida Sans Unicode"/>
              </a:rPr>
              <a:t>para </a:t>
            </a:r>
            <a:r>
              <a:rPr dirty="0" sz="1100" spc="50">
                <a:latin typeface="Lucida Sans Unicode"/>
                <a:cs typeface="Lucida Sans Unicode"/>
              </a:rPr>
              <a:t> </a:t>
            </a:r>
            <a:r>
              <a:rPr dirty="0" sz="1100" spc="-15">
                <a:latin typeface="Lucida Sans Unicode"/>
                <a:cs typeface="Lucida Sans Unicode"/>
              </a:rPr>
              <a:t>inventário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extrajudicial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95">
                <a:latin typeface="Lucida Sans Unicode"/>
                <a:cs typeface="Lucida Sans Unicode"/>
              </a:rPr>
              <a:t>e</a:t>
            </a:r>
            <a:r>
              <a:rPr dirty="0" sz="1100" spc="-40">
                <a:latin typeface="Lucida Sans Unicode"/>
                <a:cs typeface="Lucida Sans Unicode"/>
              </a:rPr>
              <a:t> </a:t>
            </a:r>
            <a:r>
              <a:rPr dirty="0" sz="1100" spc="-30">
                <a:latin typeface="Lucida Sans Unicode"/>
                <a:cs typeface="Lucida Sans Unicode"/>
              </a:rPr>
              <a:t>12%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45">
                <a:latin typeface="Lucida Sans Unicode"/>
                <a:cs typeface="Lucida Sans Unicode"/>
              </a:rPr>
              <a:t>para</a:t>
            </a:r>
            <a:r>
              <a:rPr dirty="0" sz="1100" spc="-40">
                <a:latin typeface="Lucida Sans Unicode"/>
                <a:cs typeface="Lucida Sans Unicode"/>
              </a:rPr>
              <a:t> </a:t>
            </a:r>
            <a:r>
              <a:rPr dirty="0" sz="1100" spc="-15">
                <a:latin typeface="Lucida Sans Unicode"/>
                <a:cs typeface="Lucida Sans Unicode"/>
              </a:rPr>
              <a:t>inventário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judicial.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Nesse</a:t>
            </a:r>
            <a:r>
              <a:rPr dirty="0" sz="1100" spc="-40">
                <a:latin typeface="Lucida Sans Unicode"/>
                <a:cs typeface="Lucida Sans Unicode"/>
              </a:rPr>
              <a:t> </a:t>
            </a:r>
            <a:r>
              <a:rPr dirty="0" sz="1100">
                <a:latin typeface="Lucida Sans Unicode"/>
                <a:cs typeface="Lucida Sans Unicode"/>
              </a:rPr>
              <a:t>volume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70">
                <a:latin typeface="Lucida Sans Unicode"/>
                <a:cs typeface="Lucida Sans Unicode"/>
              </a:rPr>
              <a:t>de</a:t>
            </a:r>
            <a:r>
              <a:rPr dirty="0" sz="1100" spc="-40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Lucida Sans Unicode"/>
                <a:cs typeface="Lucida Sans Unicode"/>
              </a:rPr>
              <a:t>bens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95">
                <a:latin typeface="Lucida Sans Unicode"/>
                <a:cs typeface="Lucida Sans Unicode"/>
              </a:rPr>
              <a:t>e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sem</a:t>
            </a:r>
            <a:r>
              <a:rPr dirty="0" sz="1100" spc="-40">
                <a:latin typeface="Lucida Sans Unicode"/>
                <a:cs typeface="Lucida Sans Unicode"/>
              </a:rPr>
              <a:t> </a:t>
            </a:r>
            <a:r>
              <a:rPr dirty="0" sz="1100" spc="-15">
                <a:latin typeface="Lucida Sans Unicode"/>
                <a:cs typeface="Lucida Sans Unicode"/>
              </a:rPr>
              <a:t>maior </a:t>
            </a:r>
            <a:r>
              <a:rPr dirty="0" sz="1100" spc="-335">
                <a:latin typeface="Lucida Sans Unicode"/>
                <a:cs typeface="Lucida Sans Unicode"/>
              </a:rPr>
              <a:t> </a:t>
            </a:r>
            <a:r>
              <a:rPr dirty="0" sz="1100" spc="20">
                <a:latin typeface="Lucida Sans Unicode"/>
                <a:cs typeface="Lucida Sans Unicode"/>
              </a:rPr>
              <a:t>complexidade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patrimonial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>
                <a:latin typeface="Lucida Sans Unicode"/>
                <a:cs typeface="Lucida Sans Unicode"/>
              </a:rPr>
              <a:t>e/ou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90">
                <a:latin typeface="Lucida Sans Unicode"/>
                <a:cs typeface="Lucida Sans Unicode"/>
              </a:rPr>
              <a:t>da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estrutura</a:t>
            </a:r>
            <a:r>
              <a:rPr dirty="0" sz="1100" spc="-40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familiar,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>
                <a:latin typeface="Lucida Sans Unicode"/>
                <a:cs typeface="Lucida Sans Unicode"/>
              </a:rPr>
              <a:t>trabalhamos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55">
                <a:latin typeface="Lucida Sans Unicode"/>
                <a:cs typeface="Lucida Sans Unicode"/>
              </a:rPr>
              <a:t>com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5">
                <a:latin typeface="Lucida Sans Unicode"/>
                <a:cs typeface="Lucida Sans Unicode"/>
              </a:rPr>
              <a:t>um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5">
                <a:latin typeface="Lucida Sans Unicode"/>
                <a:cs typeface="Lucida Sans Unicode"/>
              </a:rPr>
              <a:t>teto</a:t>
            </a:r>
            <a:r>
              <a:rPr dirty="0" sz="1100" spc="-40">
                <a:latin typeface="Lucida Sans Unicode"/>
                <a:cs typeface="Lucida Sans Unicode"/>
              </a:rPr>
              <a:t> </a:t>
            </a:r>
            <a:r>
              <a:rPr dirty="0" sz="1100" spc="70">
                <a:latin typeface="Lucida Sans Unicode"/>
                <a:cs typeface="Lucida Sans Unicode"/>
              </a:rPr>
              <a:t>de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5">
                <a:latin typeface="Lucida Sans Unicode"/>
                <a:cs typeface="Lucida Sans Unicode"/>
              </a:rPr>
              <a:t>5%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95">
                <a:latin typeface="Lucida Sans Unicode"/>
                <a:cs typeface="Lucida Sans Unicode"/>
              </a:rPr>
              <a:t>e </a:t>
            </a:r>
            <a:r>
              <a:rPr dirty="0" sz="1100" spc="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acréscimo</a:t>
            </a:r>
            <a:r>
              <a:rPr dirty="0" sz="1100" spc="-50">
                <a:latin typeface="Lucida Sans Unicode"/>
                <a:cs typeface="Lucida Sans Unicode"/>
              </a:rPr>
              <a:t> </a:t>
            </a:r>
            <a:r>
              <a:rPr dirty="0" sz="1100" spc="70">
                <a:latin typeface="Lucida Sans Unicode"/>
                <a:cs typeface="Lucida Sans Unicode"/>
              </a:rPr>
              <a:t>de</a:t>
            </a:r>
            <a:r>
              <a:rPr dirty="0" sz="1100" spc="-50">
                <a:latin typeface="Lucida Sans Unicode"/>
                <a:cs typeface="Lucida Sans Unicode"/>
              </a:rPr>
              <a:t> </a:t>
            </a:r>
            <a:r>
              <a:rPr dirty="0" sz="1100" spc="5">
                <a:latin typeface="Lucida Sans Unicode"/>
                <a:cs typeface="Lucida Sans Unicode"/>
              </a:rPr>
              <a:t>2%</a:t>
            </a:r>
            <a:r>
              <a:rPr dirty="0" sz="1100" spc="-50">
                <a:latin typeface="Lucida Sans Unicode"/>
                <a:cs typeface="Lucida Sans Unicode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se</a:t>
            </a:r>
            <a:r>
              <a:rPr dirty="0" sz="1100" spc="-50">
                <a:latin typeface="Lucida Sans Unicode"/>
                <a:cs typeface="Lucida Sans Unicode"/>
              </a:rPr>
              <a:t> </a:t>
            </a:r>
            <a:r>
              <a:rPr dirty="0" sz="1100" spc="-5">
                <a:latin typeface="Lucida Sans Unicode"/>
                <a:cs typeface="Lucida Sans Unicode"/>
              </a:rPr>
              <a:t>houver</a:t>
            </a:r>
            <a:r>
              <a:rPr dirty="0" sz="1100" spc="-50">
                <a:latin typeface="Lucida Sans Unicode"/>
                <a:cs typeface="Lucida Sans Unicode"/>
              </a:rPr>
              <a:t> </a:t>
            </a:r>
            <a:r>
              <a:rPr dirty="0" sz="1100" spc="20">
                <a:latin typeface="Lucida Sans Unicode"/>
                <a:cs typeface="Lucida Sans Unicode"/>
              </a:rPr>
              <a:t>necessidade</a:t>
            </a:r>
            <a:r>
              <a:rPr dirty="0" sz="1100" spc="-50">
                <a:latin typeface="Lucida Sans Unicode"/>
                <a:cs typeface="Lucida Sans Unicode"/>
              </a:rPr>
              <a:t> </a:t>
            </a:r>
            <a:r>
              <a:rPr dirty="0" sz="1100" spc="70">
                <a:latin typeface="Lucida Sans Unicode"/>
                <a:cs typeface="Lucida Sans Unicode"/>
              </a:rPr>
              <a:t>de</a:t>
            </a:r>
            <a:r>
              <a:rPr dirty="0" sz="1100" spc="-50">
                <a:latin typeface="Lucida Sans Unicode"/>
                <a:cs typeface="Lucida Sans Unicode"/>
              </a:rPr>
              <a:t> </a:t>
            </a:r>
            <a:r>
              <a:rPr dirty="0" sz="1100" spc="-5">
                <a:latin typeface="Lucida Sans Unicode"/>
                <a:cs typeface="Lucida Sans Unicode"/>
              </a:rPr>
              <a:t>judicialização.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8440" rIns="0" bIns="0" rtlCol="0" vert="horz">
            <a:spAutoFit/>
          </a:bodyPr>
          <a:lstStyle/>
          <a:p>
            <a:pPr marL="440055">
              <a:lnSpc>
                <a:spcPct val="100000"/>
              </a:lnSpc>
              <a:spcBef>
                <a:spcPts val="100"/>
              </a:spcBef>
            </a:pPr>
            <a:r>
              <a:rPr dirty="0" spc="30"/>
              <a:t>IMPACTO</a:t>
            </a:r>
            <a:r>
              <a:rPr dirty="0" spc="-135"/>
              <a:t> </a:t>
            </a:r>
            <a:r>
              <a:rPr dirty="0" spc="-20"/>
              <a:t>DE</a:t>
            </a:r>
            <a:r>
              <a:rPr dirty="0" spc="-130"/>
              <a:t> </a:t>
            </a:r>
            <a:r>
              <a:rPr dirty="0" spc="25"/>
              <a:t>UM</a:t>
            </a:r>
            <a:r>
              <a:rPr dirty="0" spc="-135"/>
              <a:t> </a:t>
            </a:r>
            <a:r>
              <a:rPr dirty="0" spc="-60"/>
              <a:t>INVENTÁRIO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2308" y="3033622"/>
            <a:ext cx="5910580" cy="56280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65150">
              <a:lnSpc>
                <a:spcPct val="150300"/>
              </a:lnSpc>
              <a:spcBef>
                <a:spcPts val="95"/>
              </a:spcBef>
            </a:pPr>
            <a:r>
              <a:rPr dirty="0" sz="1400" spc="30">
                <a:latin typeface="Lucida Sans Unicode"/>
                <a:cs typeface="Lucida Sans Unicode"/>
              </a:rPr>
              <a:t>S</a:t>
            </a:r>
            <a:r>
              <a:rPr dirty="0" sz="1400" spc="35">
                <a:latin typeface="Lucida Sans Unicode"/>
                <a:cs typeface="Lucida Sans Unicode"/>
              </a:rPr>
              <a:t>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70">
                <a:latin typeface="Lucida Sans Unicode"/>
                <a:cs typeface="Lucida Sans Unicode"/>
              </a:rPr>
              <a:t>o</a:t>
            </a:r>
            <a:r>
              <a:rPr dirty="0" sz="1400" spc="-55">
                <a:latin typeface="Lucida Sans Unicode"/>
                <a:cs typeface="Lucida Sans Unicode"/>
              </a:rPr>
              <a:t>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30">
                <a:latin typeface="Lucida Sans Unicode"/>
                <a:cs typeface="Lucida Sans Unicode"/>
              </a:rPr>
              <a:t>herdeiro</a:t>
            </a:r>
            <a:r>
              <a:rPr dirty="0" sz="1400" spc="-25">
                <a:latin typeface="Lucida Sans Unicode"/>
                <a:cs typeface="Lucida Sans Unicode"/>
              </a:rPr>
              <a:t>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70">
                <a:latin typeface="Lucida Sans Unicode"/>
                <a:cs typeface="Lucida Sans Unicode"/>
              </a:rPr>
              <a:t>nã</a:t>
            </a:r>
            <a:r>
              <a:rPr dirty="0" sz="1400" spc="75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5">
                <a:latin typeface="Lucida Sans Unicode"/>
                <a:cs typeface="Lucida Sans Unicode"/>
              </a:rPr>
              <a:t>tivere</a:t>
            </a:r>
            <a:r>
              <a:rPr dirty="0" sz="1400">
                <a:latin typeface="Lucida Sans Unicode"/>
                <a:cs typeface="Lucida Sans Unicode"/>
              </a:rPr>
              <a:t>m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55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5">
                <a:latin typeface="Lucida Sans Unicode"/>
                <a:cs typeface="Lucida Sans Unicode"/>
              </a:rPr>
              <a:t>valo</a:t>
            </a:r>
            <a:r>
              <a:rPr dirty="0" sz="1400">
                <a:latin typeface="Lucida Sans Unicode"/>
                <a:cs typeface="Lucida Sans Unicode"/>
              </a:rPr>
              <a:t>r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20">
                <a:latin typeface="Lucida Sans Unicode"/>
                <a:cs typeface="Lucida Sans Unicode"/>
              </a:rPr>
              <a:t>do</a:t>
            </a:r>
            <a:r>
              <a:rPr dirty="0" sz="1400" spc="-10">
                <a:latin typeface="Lucida Sans Unicode"/>
                <a:cs typeface="Lucida Sans Unicode"/>
              </a:rPr>
              <a:t>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20">
                <a:latin typeface="Lucida Sans Unicode"/>
                <a:cs typeface="Lucida Sans Unicode"/>
              </a:rPr>
              <a:t>gasto</a:t>
            </a:r>
            <a:r>
              <a:rPr dirty="0" sz="1400" spc="-15">
                <a:latin typeface="Lucida Sans Unicode"/>
                <a:cs typeface="Lucida Sans Unicode"/>
              </a:rPr>
              <a:t>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45">
                <a:latin typeface="Lucida Sans Unicode"/>
                <a:cs typeface="Lucida Sans Unicode"/>
              </a:rPr>
              <a:t>e</a:t>
            </a:r>
            <a:r>
              <a:rPr dirty="0" sz="1400" spc="85">
                <a:latin typeface="Lucida Sans Unicode"/>
                <a:cs typeface="Lucida Sans Unicode"/>
              </a:rPr>
              <a:t>m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5">
                <a:latin typeface="Lucida Sans Unicode"/>
                <a:cs typeface="Lucida Sans Unicode"/>
              </a:rPr>
              <a:t>mão</a:t>
            </a:r>
            <a:r>
              <a:rPr dirty="0" sz="1400" spc="15">
                <a:latin typeface="Lucida Sans Unicode"/>
                <a:cs typeface="Lucida Sans Unicode"/>
              </a:rPr>
              <a:t>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30">
                <a:latin typeface="Lucida Sans Unicode"/>
                <a:cs typeface="Lucida Sans Unicode"/>
              </a:rPr>
              <a:t>(pelo  </a:t>
            </a:r>
            <a:r>
              <a:rPr dirty="0" sz="1400" spc="-5">
                <a:latin typeface="Lucida Sans Unicode"/>
                <a:cs typeface="Lucida Sans Unicode"/>
              </a:rPr>
              <a:t>menos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70">
                <a:latin typeface="Lucida Sans Unicode"/>
                <a:cs typeface="Lucida Sans Unicode"/>
              </a:rPr>
              <a:t>uns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25">
                <a:latin typeface="Lucida Sans Unicode"/>
                <a:cs typeface="Lucida Sans Unicode"/>
              </a:rPr>
              <a:t>70%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25">
                <a:latin typeface="Lucida Sans Unicode"/>
                <a:cs typeface="Lucida Sans Unicode"/>
              </a:rPr>
              <a:t>dele,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60">
                <a:latin typeface="Lucida Sans Unicode"/>
                <a:cs typeface="Lucida Sans Unicode"/>
              </a:rPr>
              <a:t>que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deverá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70">
                <a:latin typeface="Lucida Sans Unicode"/>
                <a:cs typeface="Lucida Sans Unicode"/>
              </a:rPr>
              <a:t>ser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90">
                <a:latin typeface="Lucida Sans Unicode"/>
                <a:cs typeface="Lucida Sans Unicode"/>
              </a:rPr>
              <a:t>pago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180">
                <a:latin typeface="Lucida Sans Unicode"/>
                <a:cs typeface="Lucida Sans Unicode"/>
              </a:rPr>
              <a:t>à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20">
                <a:latin typeface="Lucida Sans Unicode"/>
                <a:cs typeface="Lucida Sans Unicode"/>
              </a:rPr>
              <a:t>vista),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30">
                <a:latin typeface="Lucida Sans Unicode"/>
                <a:cs typeface="Lucida Sans Unicode"/>
              </a:rPr>
              <a:t>terão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55">
                <a:latin typeface="Lucida Sans Unicode"/>
                <a:cs typeface="Lucida Sans Unicode"/>
              </a:rPr>
              <a:t>que </a:t>
            </a:r>
            <a:r>
              <a:rPr dirty="0" sz="1400" spc="-434">
                <a:latin typeface="Lucida Sans Unicode"/>
                <a:cs typeface="Lucida Sans Unicode"/>
              </a:rPr>
              <a:t> </a:t>
            </a:r>
            <a:r>
              <a:rPr dirty="0" sz="1400" spc="30">
                <a:solidFill>
                  <a:srgbClr val="FFC000"/>
                </a:solidFill>
                <a:latin typeface="Lucida Sans Unicode"/>
                <a:cs typeface="Lucida Sans Unicode"/>
              </a:rPr>
              <a:t>vender</a:t>
            </a:r>
            <a:r>
              <a:rPr dirty="0" sz="1400" spc="-6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400">
                <a:solidFill>
                  <a:srgbClr val="FFC000"/>
                </a:solidFill>
                <a:latin typeface="Lucida Sans Unicode"/>
                <a:cs typeface="Lucida Sans Unicode"/>
              </a:rPr>
              <a:t>bens</a:t>
            </a:r>
            <a:r>
              <a:rPr dirty="0" sz="1400" spc="-5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para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45">
                <a:latin typeface="Lucida Sans Unicode"/>
                <a:cs typeface="Lucida Sans Unicode"/>
              </a:rPr>
              <a:t>receber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10">
                <a:latin typeface="Lucida Sans Unicode"/>
                <a:cs typeface="Lucida Sans Unicode"/>
              </a:rPr>
              <a:t>um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55">
                <a:latin typeface="Lucida Sans Unicode"/>
                <a:cs typeface="Lucida Sans Unicode"/>
              </a:rPr>
              <a:t>sinal </a:t>
            </a:r>
            <a:r>
              <a:rPr dirty="0" sz="1400" spc="130">
                <a:latin typeface="Lucida Sans Unicode"/>
                <a:cs typeface="Lucida Sans Unicode"/>
              </a:rPr>
              <a:t>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55">
                <a:latin typeface="Lucida Sans Unicode"/>
                <a:cs typeface="Lucida Sans Unicode"/>
              </a:rPr>
              <a:t>finalizar </a:t>
            </a:r>
            <a:r>
              <a:rPr dirty="0" sz="1400" spc="55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15">
                <a:latin typeface="Lucida Sans Unicode"/>
                <a:cs typeface="Lucida Sans Unicode"/>
              </a:rPr>
              <a:t>Inventário.</a:t>
            </a:r>
            <a:endParaRPr sz="1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15">
                <a:latin typeface="Lucida Sans Unicode"/>
                <a:cs typeface="Lucida Sans Unicode"/>
              </a:rPr>
              <a:t>Implicações:</a:t>
            </a:r>
            <a:endParaRPr sz="1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Lucida Sans Unicode"/>
              <a:cs typeface="Lucida Sans Unicode"/>
            </a:endParaRPr>
          </a:p>
          <a:p>
            <a:pPr marL="184150" indent="-146050">
              <a:lnSpc>
                <a:spcPct val="100000"/>
              </a:lnSpc>
              <a:spcBef>
                <a:spcPts val="5"/>
              </a:spcBef>
              <a:buSzPct val="96428"/>
              <a:buFont typeface="Arial MT"/>
              <a:buChar char="•"/>
              <a:tabLst>
                <a:tab pos="184150" algn="l"/>
              </a:tabLst>
            </a:pPr>
            <a:r>
              <a:rPr dirty="0" sz="1400" spc="65">
                <a:latin typeface="Lucida Sans Unicode"/>
                <a:cs typeface="Lucida Sans Unicode"/>
              </a:rPr>
              <a:t>Para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30">
                <a:latin typeface="Lucida Sans Unicode"/>
                <a:cs typeface="Lucida Sans Unicode"/>
              </a:rPr>
              <a:t>vender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bens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do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25">
                <a:latin typeface="Lucida Sans Unicode"/>
                <a:cs typeface="Lucida Sans Unicode"/>
              </a:rPr>
              <a:t>espólio,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25">
                <a:latin typeface="Lucida Sans Unicode"/>
                <a:cs typeface="Lucida Sans Unicode"/>
              </a:rPr>
              <a:t>tem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60">
                <a:latin typeface="Lucida Sans Unicode"/>
                <a:cs typeface="Lucida Sans Unicode"/>
              </a:rPr>
              <a:t>que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40">
                <a:latin typeface="Lucida Sans Unicode"/>
                <a:cs typeface="Lucida Sans Unicode"/>
              </a:rPr>
              <a:t>abrir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55">
                <a:latin typeface="Lucida Sans Unicode"/>
                <a:cs typeface="Lucida Sans Unicode"/>
              </a:rPr>
              <a:t>o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10">
                <a:latin typeface="Lucida Sans Unicode"/>
                <a:cs typeface="Lucida Sans Unicode"/>
              </a:rPr>
              <a:t>Inventário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em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25">
                <a:latin typeface="Lucida Sans Unicode"/>
                <a:cs typeface="Lucida Sans Unicode"/>
              </a:rPr>
              <a:t>Juízo.</a:t>
            </a:r>
            <a:endParaRPr sz="1400">
              <a:latin typeface="Lucida Sans Unicode"/>
              <a:cs typeface="Lucida Sans Unicode"/>
            </a:endParaRPr>
          </a:p>
          <a:p>
            <a:pPr marL="184150" marR="74930" indent="-146050">
              <a:lnSpc>
                <a:spcPts val="2520"/>
              </a:lnSpc>
              <a:spcBef>
                <a:spcPts val="35"/>
              </a:spcBef>
              <a:buSzPct val="96428"/>
              <a:buFont typeface="Arial MT"/>
              <a:buChar char="•"/>
              <a:tabLst>
                <a:tab pos="184150" algn="l"/>
              </a:tabLst>
            </a:pPr>
            <a:r>
              <a:rPr dirty="0" sz="1400" spc="65">
                <a:latin typeface="Lucida Sans Unicode"/>
                <a:cs typeface="Lucida Sans Unicode"/>
              </a:rPr>
              <a:t>Quando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25">
                <a:latin typeface="Lucida Sans Unicode"/>
                <a:cs typeface="Lucida Sans Unicode"/>
              </a:rPr>
              <a:t>se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70">
                <a:latin typeface="Lucida Sans Unicode"/>
                <a:cs typeface="Lucida Sans Unicode"/>
              </a:rPr>
              <a:t>vende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20">
                <a:latin typeface="Lucida Sans Unicode"/>
                <a:cs typeface="Lucida Sans Unicode"/>
              </a:rPr>
              <a:t>algum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bem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em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15">
                <a:latin typeface="Lucida Sans Unicode"/>
                <a:cs typeface="Lucida Sans Unicode"/>
              </a:rPr>
              <a:t>inventário,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25">
                <a:latin typeface="Lucida Sans Unicode"/>
                <a:cs typeface="Lucida Sans Unicode"/>
              </a:rPr>
              <a:t>costuma-se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perder, </a:t>
            </a:r>
            <a:r>
              <a:rPr dirty="0" sz="1400" spc="-430">
                <a:latin typeface="Lucida Sans Unicode"/>
                <a:cs typeface="Lucida Sans Unicode"/>
              </a:rPr>
              <a:t> </a:t>
            </a:r>
            <a:r>
              <a:rPr dirty="0" sz="1400" spc="30">
                <a:latin typeface="Lucida Sans Unicode"/>
                <a:cs typeface="Lucida Sans Unicode"/>
              </a:rPr>
              <a:t>pelo </a:t>
            </a:r>
            <a:r>
              <a:rPr dirty="0" sz="1400" spc="-15">
                <a:latin typeface="Lucida Sans Unicode"/>
                <a:cs typeface="Lucida Sans Unicode"/>
              </a:rPr>
              <a:t>menos, </a:t>
            </a:r>
            <a:r>
              <a:rPr dirty="0" sz="1400" spc="-25">
                <a:latin typeface="Lucida Sans Unicode"/>
                <a:cs typeface="Lucida Sans Unicode"/>
              </a:rPr>
              <a:t>20% </a:t>
            </a:r>
            <a:r>
              <a:rPr dirty="0" sz="1400" spc="65">
                <a:latin typeface="Lucida Sans Unicode"/>
                <a:cs typeface="Lucida Sans Unicode"/>
              </a:rPr>
              <a:t>do </a:t>
            </a:r>
            <a:r>
              <a:rPr dirty="0" sz="1400">
                <a:latin typeface="Lucida Sans Unicode"/>
                <a:cs typeface="Lucida Sans Unicode"/>
              </a:rPr>
              <a:t>valor </a:t>
            </a:r>
            <a:r>
              <a:rPr dirty="0" sz="1400" spc="20">
                <a:latin typeface="Lucida Sans Unicode"/>
                <a:cs typeface="Lucida Sans Unicode"/>
              </a:rPr>
              <a:t>deste </a:t>
            </a:r>
            <a:r>
              <a:rPr dirty="0" sz="1400" spc="75">
                <a:latin typeface="Lucida Sans Unicode"/>
                <a:cs typeface="Lucida Sans Unicode"/>
              </a:rPr>
              <a:t>como </a:t>
            </a:r>
            <a:r>
              <a:rPr dirty="0" sz="1400" spc="25">
                <a:latin typeface="Lucida Sans Unicode"/>
                <a:cs typeface="Lucida Sans Unicode"/>
              </a:rPr>
              <a:t>deságio </a:t>
            </a:r>
            <a:r>
              <a:rPr dirty="0" sz="1400" spc="180">
                <a:latin typeface="Lucida Sans Unicode"/>
                <a:cs typeface="Lucida Sans Unicode"/>
              </a:rPr>
              <a:t>a </a:t>
            </a:r>
            <a:r>
              <a:rPr dirty="0" sz="1400" spc="45">
                <a:latin typeface="Lucida Sans Unicode"/>
                <a:cs typeface="Lucida Sans Unicode"/>
              </a:rPr>
              <a:t>quem </a:t>
            </a:r>
            <a:r>
              <a:rPr dirty="0" sz="1400" spc="55">
                <a:latin typeface="Lucida Sans Unicode"/>
                <a:cs typeface="Lucida Sans Unicode"/>
              </a:rPr>
              <a:t>compra </a:t>
            </a:r>
            <a:r>
              <a:rPr dirty="0" sz="1400" spc="-430">
                <a:latin typeface="Lucida Sans Unicode"/>
                <a:cs typeface="Lucida Sans Unicode"/>
              </a:rPr>
              <a:t> </a:t>
            </a:r>
            <a:r>
              <a:rPr dirty="0" sz="1400" spc="75">
                <a:latin typeface="Lucida Sans Unicode"/>
                <a:cs typeface="Lucida Sans Unicode"/>
              </a:rPr>
              <a:t>como</a:t>
            </a:r>
            <a:r>
              <a:rPr dirty="0" sz="1400" spc="-65">
                <a:latin typeface="Lucida Sans Unicode"/>
                <a:cs typeface="Lucida Sans Unicode"/>
              </a:rPr>
              <a:t> </a:t>
            </a:r>
            <a:r>
              <a:rPr dirty="0" sz="1400" spc="-25">
                <a:latin typeface="Lucida Sans Unicode"/>
                <a:cs typeface="Lucida Sans Unicode"/>
              </a:rPr>
              <a:t>investimento.</a:t>
            </a:r>
            <a:endParaRPr sz="1400">
              <a:latin typeface="Lucida Sans Unicode"/>
              <a:cs typeface="Lucida Sans Unicode"/>
            </a:endParaRPr>
          </a:p>
          <a:p>
            <a:pPr marL="184150" indent="-146050">
              <a:lnSpc>
                <a:spcPct val="100000"/>
              </a:lnSpc>
              <a:spcBef>
                <a:spcPts val="975"/>
              </a:spcBef>
              <a:buSzPct val="96428"/>
              <a:buFont typeface="Arial MT"/>
              <a:buChar char="•"/>
              <a:tabLst>
                <a:tab pos="184150" algn="l"/>
              </a:tabLst>
            </a:pPr>
            <a:r>
              <a:rPr dirty="0" sz="1400" spc="-20">
                <a:latin typeface="Lucida Sans Unicode"/>
                <a:cs typeface="Lucida Sans Unicode"/>
              </a:rPr>
              <a:t>Por</a:t>
            </a:r>
            <a:r>
              <a:rPr dirty="0" sz="1400" spc="-50">
                <a:latin typeface="Lucida Sans Unicode"/>
                <a:cs typeface="Lucida Sans Unicode"/>
              </a:rPr>
              <a:t> </a:t>
            </a:r>
            <a:r>
              <a:rPr dirty="0" sz="1400" spc="-70">
                <a:latin typeface="Lucida Sans Unicode"/>
                <a:cs typeface="Lucida Sans Unicode"/>
              </a:rPr>
              <a:t>ser</a:t>
            </a:r>
            <a:r>
              <a:rPr dirty="0" sz="1400" spc="-50">
                <a:latin typeface="Lucida Sans Unicode"/>
                <a:cs typeface="Lucida Sans Unicode"/>
              </a:rPr>
              <a:t> </a:t>
            </a:r>
            <a:r>
              <a:rPr dirty="0" sz="1400" spc="20">
                <a:latin typeface="Lucida Sans Unicode"/>
                <a:cs typeface="Lucida Sans Unicode"/>
              </a:rPr>
              <a:t>Judicial,</a:t>
            </a:r>
            <a:r>
              <a:rPr dirty="0" sz="1400" spc="-50">
                <a:latin typeface="Lucida Sans Unicode"/>
                <a:cs typeface="Lucida Sans Unicode"/>
              </a:rPr>
              <a:t> </a:t>
            </a:r>
            <a:r>
              <a:rPr dirty="0" sz="1400" spc="-60">
                <a:latin typeface="Lucida Sans Unicode"/>
                <a:cs typeface="Lucida Sans Unicode"/>
              </a:rPr>
              <a:t>os</a:t>
            </a:r>
            <a:r>
              <a:rPr dirty="0" sz="1400" spc="-50">
                <a:latin typeface="Lucida Sans Unicode"/>
                <a:cs typeface="Lucida Sans Unicode"/>
              </a:rPr>
              <a:t> </a:t>
            </a:r>
            <a:r>
              <a:rPr dirty="0" sz="1400" spc="-35">
                <a:latin typeface="Lucida Sans Unicode"/>
                <a:cs typeface="Lucida Sans Unicode"/>
              </a:rPr>
              <a:t>honorários</a:t>
            </a:r>
            <a:r>
              <a:rPr dirty="0" sz="1400" spc="-50">
                <a:latin typeface="Lucida Sans Unicode"/>
                <a:cs typeface="Lucida Sans Unicode"/>
              </a:rPr>
              <a:t> </a:t>
            </a:r>
            <a:r>
              <a:rPr dirty="0" sz="1400" spc="35">
                <a:latin typeface="Lucida Sans Unicode"/>
                <a:cs typeface="Lucida Sans Unicode"/>
              </a:rPr>
              <a:t>advocatícios</a:t>
            </a:r>
            <a:r>
              <a:rPr dirty="0" sz="1400" spc="-50">
                <a:latin typeface="Lucida Sans Unicode"/>
                <a:cs typeface="Lucida Sans Unicode"/>
              </a:rPr>
              <a:t> </a:t>
            </a:r>
            <a:r>
              <a:rPr dirty="0" sz="1400" spc="30">
                <a:latin typeface="Lucida Sans Unicode"/>
                <a:cs typeface="Lucida Sans Unicode"/>
              </a:rPr>
              <a:t>ficam</a:t>
            </a:r>
            <a:r>
              <a:rPr dirty="0" sz="1400" spc="-50">
                <a:latin typeface="Lucida Sans Unicode"/>
                <a:cs typeface="Lucida Sans Unicode"/>
              </a:rPr>
              <a:t> </a:t>
            </a:r>
            <a:r>
              <a:rPr dirty="0" sz="1400" spc="-20">
                <a:latin typeface="Lucida Sans Unicode"/>
                <a:cs typeface="Lucida Sans Unicode"/>
              </a:rPr>
              <a:t>maiores.</a:t>
            </a:r>
            <a:endParaRPr sz="1400">
              <a:latin typeface="Lucida Sans Unicode"/>
              <a:cs typeface="Lucida Sans Unicode"/>
            </a:endParaRPr>
          </a:p>
          <a:p>
            <a:pPr algn="just" marL="184150" marR="5080" indent="-146050">
              <a:lnSpc>
                <a:spcPts val="2520"/>
              </a:lnSpc>
              <a:spcBef>
                <a:spcPts val="35"/>
              </a:spcBef>
              <a:buSzPct val="96428"/>
              <a:buFont typeface="Arial MT"/>
              <a:buChar char="•"/>
              <a:tabLst>
                <a:tab pos="184150" algn="l"/>
              </a:tabLst>
            </a:pPr>
            <a:r>
              <a:rPr dirty="0" sz="1400" spc="70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80">
                <a:latin typeface="Lucida Sans Unicode"/>
                <a:cs typeface="Lucida Sans Unicode"/>
              </a:rPr>
              <a:t>venda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do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bem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30">
                <a:latin typeface="Lucida Sans Unicode"/>
                <a:cs typeface="Lucida Sans Unicode"/>
              </a:rPr>
              <a:t>pelo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-20">
                <a:latin typeface="Lucida Sans Unicode"/>
                <a:cs typeface="Lucida Sans Unicode"/>
              </a:rPr>
              <a:t>espólio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55">
                <a:latin typeface="Lucida Sans Unicode"/>
                <a:cs typeface="Lucida Sans Unicode"/>
              </a:rPr>
              <a:t>leva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14">
                <a:latin typeface="Lucida Sans Unicode"/>
                <a:cs typeface="Lucida Sans Unicode"/>
              </a:rPr>
              <a:t>ao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pagamento</a:t>
            </a:r>
            <a:r>
              <a:rPr dirty="0" sz="1400" spc="-55">
                <a:latin typeface="Lucida Sans Unicode"/>
                <a:cs typeface="Lucida Sans Unicode"/>
              </a:rPr>
              <a:t> </a:t>
            </a:r>
            <a:r>
              <a:rPr dirty="0" sz="1400" spc="100">
                <a:latin typeface="Lucida Sans Unicode"/>
                <a:cs typeface="Lucida Sans Unicode"/>
              </a:rPr>
              <a:t>de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20">
                <a:latin typeface="Lucida Sans Unicode"/>
                <a:cs typeface="Lucida Sans Unicode"/>
              </a:rPr>
              <a:t>Imposto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00">
                <a:latin typeface="Lucida Sans Unicode"/>
                <a:cs typeface="Lucida Sans Unicode"/>
              </a:rPr>
              <a:t>de </a:t>
            </a:r>
            <a:r>
              <a:rPr dirty="0" sz="1400" spc="-430">
                <a:latin typeface="Lucida Sans Unicode"/>
                <a:cs typeface="Lucida Sans Unicode"/>
              </a:rPr>
              <a:t> </a:t>
            </a:r>
            <a:r>
              <a:rPr dirty="0" sz="1400" spc="65">
                <a:latin typeface="Lucida Sans Unicode"/>
                <a:cs typeface="Lucida Sans Unicode"/>
              </a:rPr>
              <a:t>Renda</a:t>
            </a:r>
            <a:r>
              <a:rPr dirty="0" sz="1400" spc="-65">
                <a:latin typeface="Lucida Sans Unicode"/>
                <a:cs typeface="Lucida Sans Unicode"/>
              </a:rPr>
              <a:t> </a:t>
            </a:r>
            <a:r>
              <a:rPr dirty="0" sz="1400" spc="-15">
                <a:latin typeface="Lucida Sans Unicode"/>
                <a:cs typeface="Lucida Sans Unicode"/>
              </a:rPr>
              <a:t>sobre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80">
                <a:latin typeface="Lucida Sans Unicode"/>
                <a:cs typeface="Lucida Sans Unicode"/>
              </a:rPr>
              <a:t>Ganho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00">
                <a:latin typeface="Lucida Sans Unicode"/>
                <a:cs typeface="Lucida Sans Unicode"/>
              </a:rPr>
              <a:t>de</a:t>
            </a:r>
            <a:r>
              <a:rPr dirty="0" sz="1400" spc="-65">
                <a:latin typeface="Lucida Sans Unicode"/>
                <a:cs typeface="Lucida Sans Unicode"/>
              </a:rPr>
              <a:t> </a:t>
            </a:r>
            <a:r>
              <a:rPr dirty="0" sz="1400" spc="40">
                <a:latin typeface="Lucida Sans Unicode"/>
                <a:cs typeface="Lucida Sans Unicode"/>
              </a:rPr>
              <a:t>Capital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55">
                <a:latin typeface="Lucida Sans Unicode"/>
                <a:cs typeface="Lucida Sans Unicode"/>
              </a:rPr>
              <a:t>(o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15">
                <a:latin typeface="Lucida Sans Unicode"/>
                <a:cs typeface="Lucida Sans Unicode"/>
              </a:rPr>
              <a:t>lucro</a:t>
            </a:r>
            <a:r>
              <a:rPr dirty="0" sz="1400" spc="-65">
                <a:latin typeface="Lucida Sans Unicode"/>
                <a:cs typeface="Lucida Sans Unicode"/>
              </a:rPr>
              <a:t> </a:t>
            </a:r>
            <a:r>
              <a:rPr dirty="0" sz="1400" spc="-35">
                <a:latin typeface="Lucida Sans Unicode"/>
                <a:cs typeface="Lucida Sans Unicode"/>
              </a:rPr>
              <a:t>imobiliário),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60">
                <a:latin typeface="Lucida Sans Unicode"/>
                <a:cs typeface="Lucida Sans Unicode"/>
              </a:rPr>
              <a:t>que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30">
                <a:latin typeface="Lucida Sans Unicode"/>
                <a:cs typeface="Lucida Sans Unicode"/>
              </a:rPr>
              <a:t>é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00">
                <a:latin typeface="Lucida Sans Unicode"/>
                <a:cs typeface="Lucida Sans Unicode"/>
              </a:rPr>
              <a:t>de</a:t>
            </a:r>
            <a:r>
              <a:rPr dirty="0" sz="1400" spc="-65">
                <a:latin typeface="Lucida Sans Unicode"/>
                <a:cs typeface="Lucida Sans Unicode"/>
              </a:rPr>
              <a:t> </a:t>
            </a:r>
            <a:r>
              <a:rPr dirty="0" sz="1400" spc="-30">
                <a:latin typeface="Lucida Sans Unicode"/>
                <a:cs typeface="Lucida Sans Unicode"/>
              </a:rPr>
              <a:t>15% </a:t>
            </a:r>
            <a:r>
              <a:rPr dirty="0" sz="1400" spc="-430">
                <a:latin typeface="Lucida Sans Unicode"/>
                <a:cs typeface="Lucida Sans Unicode"/>
              </a:rPr>
              <a:t> </a:t>
            </a:r>
            <a:r>
              <a:rPr dirty="0" sz="1400" spc="-15">
                <a:latin typeface="Lucida Sans Unicode"/>
                <a:cs typeface="Lucida Sans Unicode"/>
              </a:rPr>
              <a:t>sobre</a:t>
            </a:r>
            <a:r>
              <a:rPr dirty="0" sz="1400" spc="-65">
                <a:latin typeface="Lucida Sans Unicode"/>
                <a:cs typeface="Lucida Sans Unicode"/>
              </a:rPr>
              <a:t> </a:t>
            </a:r>
            <a:r>
              <a:rPr dirty="0" sz="1400" spc="180">
                <a:latin typeface="Lucida Sans Unicode"/>
                <a:cs typeface="Lucida Sans Unicode"/>
              </a:rPr>
              <a:t>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35">
                <a:latin typeface="Lucida Sans Unicode"/>
                <a:cs typeface="Lucida Sans Unicode"/>
              </a:rPr>
              <a:t>diferença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5">
                <a:latin typeface="Lucida Sans Unicode"/>
                <a:cs typeface="Lucida Sans Unicode"/>
              </a:rPr>
              <a:t>entre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55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valor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25">
                <a:latin typeface="Lucida Sans Unicode"/>
                <a:cs typeface="Lucida Sans Unicode"/>
              </a:rPr>
              <a:t>da</a:t>
            </a:r>
            <a:r>
              <a:rPr dirty="0" sz="1400" spc="-65">
                <a:latin typeface="Lucida Sans Unicode"/>
                <a:cs typeface="Lucida Sans Unicode"/>
              </a:rPr>
              <a:t> </a:t>
            </a:r>
            <a:r>
              <a:rPr dirty="0" sz="1400" spc="80">
                <a:latin typeface="Lucida Sans Unicode"/>
                <a:cs typeface="Lucida Sans Unicode"/>
              </a:rPr>
              <a:t>venda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30">
                <a:latin typeface="Lucida Sans Unicode"/>
                <a:cs typeface="Lucida Sans Unicode"/>
              </a:rPr>
              <a:t>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55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valor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00">
                <a:latin typeface="Lucida Sans Unicode"/>
                <a:cs typeface="Lucida Sans Unicode"/>
              </a:rPr>
              <a:t>de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20">
                <a:latin typeface="Lucida Sans Unicode"/>
                <a:cs typeface="Lucida Sans Unicode"/>
              </a:rPr>
              <a:t>aquisição</a:t>
            </a:r>
            <a:endParaRPr sz="1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Lucida Sans Unicode"/>
              <a:cs typeface="Lucida Sans Unicode"/>
            </a:endParaRPr>
          </a:p>
          <a:p>
            <a:pPr marL="12700" marR="339090">
              <a:lnSpc>
                <a:spcPct val="150300"/>
              </a:lnSpc>
            </a:pPr>
            <a:r>
              <a:rPr dirty="0" sz="1400" spc="60">
                <a:latin typeface="Lucida Sans Unicode"/>
                <a:cs typeface="Lucida Sans Unicode"/>
              </a:rPr>
              <a:t>Co</a:t>
            </a:r>
            <a:r>
              <a:rPr dirty="0" sz="1400" spc="95">
                <a:latin typeface="Lucida Sans Unicode"/>
                <a:cs typeface="Lucida Sans Unicode"/>
              </a:rPr>
              <a:t>m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105">
                <a:latin typeface="Lucida Sans Unicode"/>
                <a:cs typeface="Lucida Sans Unicode"/>
              </a:rPr>
              <a:t>isso</a:t>
            </a:r>
            <a:r>
              <a:rPr dirty="0" sz="1400" spc="-65">
                <a:latin typeface="Lucida Sans Unicode"/>
                <a:cs typeface="Lucida Sans Unicode"/>
              </a:rPr>
              <a:t>,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10">
                <a:latin typeface="Lucida Sans Unicode"/>
                <a:cs typeface="Lucida Sans Unicode"/>
              </a:rPr>
              <a:t>consideraríamo</a:t>
            </a:r>
            <a:r>
              <a:rPr dirty="0" sz="1400" spc="-5">
                <a:latin typeface="Lucida Sans Unicode"/>
                <a:cs typeface="Lucida Sans Unicode"/>
              </a:rPr>
              <a:t>s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35">
                <a:latin typeface="Lucida Sans Unicode"/>
                <a:cs typeface="Lucida Sans Unicode"/>
              </a:rPr>
              <a:t>vende</a:t>
            </a:r>
            <a:r>
              <a:rPr dirty="0" sz="1400" spc="25">
                <a:latin typeface="Lucida Sans Unicode"/>
                <a:cs typeface="Lucida Sans Unicode"/>
              </a:rPr>
              <a:t>r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55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Imóve</a:t>
            </a:r>
            <a:r>
              <a:rPr dirty="0" sz="1400">
                <a:latin typeface="Lucida Sans Unicode"/>
                <a:cs typeface="Lucida Sans Unicode"/>
              </a:rPr>
              <a:t>l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-114">
                <a:latin typeface="Lucida Sans Unicode"/>
                <a:cs typeface="Lucida Sans Unicode"/>
              </a:rPr>
              <a:t>2</a:t>
            </a:r>
            <a:r>
              <a:rPr dirty="0" sz="1400" spc="-55">
                <a:latin typeface="Lucida Sans Unicode"/>
                <a:cs typeface="Lucida Sans Unicode"/>
              </a:rPr>
              <a:t>,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60">
                <a:latin typeface="Lucida Sans Unicode"/>
                <a:cs typeface="Lucida Sans Unicode"/>
              </a:rPr>
              <a:t>qu</a:t>
            </a:r>
            <a:r>
              <a:rPr dirty="0" sz="1400" spc="55">
                <a:latin typeface="Lucida Sans Unicode"/>
                <a:cs typeface="Lucida Sans Unicode"/>
              </a:rPr>
              <a:t>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30">
                <a:latin typeface="Lucida Sans Unicode"/>
                <a:cs typeface="Lucida Sans Unicode"/>
              </a:rPr>
              <a:t>é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55">
                <a:latin typeface="Lucida Sans Unicode"/>
                <a:cs typeface="Lucida Sans Unicode"/>
              </a:rPr>
              <a:t>o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 spc="105">
                <a:latin typeface="Lucida Sans Unicode"/>
                <a:cs typeface="Lucida Sans Unicode"/>
              </a:rPr>
              <a:t>d</a:t>
            </a:r>
            <a:r>
              <a:rPr dirty="0" sz="1400" spc="95">
                <a:latin typeface="Lucida Sans Unicode"/>
                <a:cs typeface="Lucida Sans Unicode"/>
              </a:rPr>
              <a:t>e</a:t>
            </a:r>
            <a:r>
              <a:rPr dirty="0" sz="1400" spc="-60">
                <a:latin typeface="Lucida Sans Unicode"/>
                <a:cs typeface="Lucida Sans Unicod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menor  </a:t>
            </a:r>
            <a:r>
              <a:rPr dirty="0" sz="1400">
                <a:latin typeface="Lucida Sans Unicode"/>
                <a:cs typeface="Lucida Sans Unicode"/>
              </a:rPr>
              <a:t>valor </a:t>
            </a:r>
            <a:r>
              <a:rPr dirty="0" sz="1400" spc="130">
                <a:latin typeface="Lucida Sans Unicode"/>
                <a:cs typeface="Lucida Sans Unicode"/>
              </a:rPr>
              <a:t>e </a:t>
            </a:r>
            <a:r>
              <a:rPr dirty="0" sz="1400" spc="-30">
                <a:latin typeface="Lucida Sans Unicode"/>
                <a:cs typeface="Lucida Sans Unicode"/>
              </a:rPr>
              <a:t>mais </a:t>
            </a:r>
            <a:r>
              <a:rPr dirty="0" sz="1400" spc="-45">
                <a:latin typeface="Lucida Sans Unicode"/>
                <a:cs typeface="Lucida Sans Unicode"/>
              </a:rPr>
              <a:t>próximo </a:t>
            </a:r>
            <a:r>
              <a:rPr dirty="0" sz="1400" spc="25">
                <a:latin typeface="Lucida Sans Unicode"/>
                <a:cs typeface="Lucida Sans Unicode"/>
              </a:rPr>
              <a:t>das </a:t>
            </a:r>
            <a:r>
              <a:rPr dirty="0" sz="1400" spc="5">
                <a:latin typeface="Lucida Sans Unicode"/>
                <a:cs typeface="Lucida Sans Unicode"/>
              </a:rPr>
              <a:t>despesas </a:t>
            </a:r>
            <a:r>
              <a:rPr dirty="0" sz="1400" spc="65">
                <a:latin typeface="Lucida Sans Unicode"/>
                <a:cs typeface="Lucida Sans Unicode"/>
              </a:rPr>
              <a:t>para </a:t>
            </a:r>
            <a:r>
              <a:rPr dirty="0" sz="1400" spc="55">
                <a:latin typeface="Lucida Sans Unicode"/>
                <a:cs typeface="Lucida Sans Unicode"/>
              </a:rPr>
              <a:t>o </a:t>
            </a:r>
            <a:r>
              <a:rPr dirty="0" sz="1400" spc="-15">
                <a:latin typeface="Lucida Sans Unicode"/>
                <a:cs typeface="Lucida Sans Unicode"/>
              </a:rPr>
              <a:t>Inventário. </a:t>
            </a:r>
            <a:r>
              <a:rPr dirty="0" sz="1400" spc="-55">
                <a:solidFill>
                  <a:srgbClr val="FFC000"/>
                </a:solidFill>
                <a:latin typeface="Lucida Sans Unicode"/>
                <a:cs typeface="Lucida Sans Unicode"/>
              </a:rPr>
              <a:t>As </a:t>
            </a:r>
            <a:r>
              <a:rPr dirty="0" sz="1400" spc="25">
                <a:solidFill>
                  <a:srgbClr val="FFC000"/>
                </a:solidFill>
                <a:latin typeface="Lucida Sans Unicode"/>
                <a:cs typeface="Lucida Sans Unicode"/>
              </a:rPr>
              <a:t>contas </a:t>
            </a:r>
            <a:r>
              <a:rPr dirty="0" sz="1400" spc="-43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30">
                <a:solidFill>
                  <a:srgbClr val="FFC000"/>
                </a:solidFill>
                <a:latin typeface="Lucida Sans Unicode"/>
                <a:cs typeface="Lucida Sans Unicode"/>
              </a:rPr>
              <a:t>ficam</a:t>
            </a:r>
            <a:r>
              <a:rPr dirty="0" sz="1400" spc="-6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60">
                <a:solidFill>
                  <a:srgbClr val="FFC000"/>
                </a:solidFill>
                <a:latin typeface="Lucida Sans Unicode"/>
                <a:cs typeface="Lucida Sans Unicode"/>
              </a:rPr>
              <a:t>assim:</a:t>
            </a:r>
            <a:endParaRPr sz="14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8440" rIns="0" bIns="0" rtlCol="0" vert="horz">
            <a:spAutoFit/>
          </a:bodyPr>
          <a:lstStyle/>
          <a:p>
            <a:pPr marL="440055">
              <a:lnSpc>
                <a:spcPct val="100000"/>
              </a:lnSpc>
              <a:spcBef>
                <a:spcPts val="100"/>
              </a:spcBef>
            </a:pPr>
            <a:r>
              <a:rPr dirty="0" spc="30"/>
              <a:t>IMPACTO</a:t>
            </a:r>
            <a:r>
              <a:rPr dirty="0" spc="-135"/>
              <a:t> </a:t>
            </a:r>
            <a:r>
              <a:rPr dirty="0" spc="-20"/>
              <a:t>DE</a:t>
            </a:r>
            <a:r>
              <a:rPr dirty="0" spc="-130"/>
              <a:t> </a:t>
            </a:r>
            <a:r>
              <a:rPr dirty="0" spc="25"/>
              <a:t>UM</a:t>
            </a:r>
            <a:r>
              <a:rPr dirty="0" spc="-135"/>
              <a:t> </a:t>
            </a:r>
            <a:r>
              <a:rPr dirty="0" spc="-60"/>
              <a:t>INVENTÁRIO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8795" y="3178759"/>
            <a:ext cx="5727700" cy="2488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27100">
              <a:lnSpc>
                <a:spcPct val="100000"/>
              </a:lnSpc>
              <a:spcBef>
                <a:spcPts val="100"/>
              </a:spcBef>
            </a:pPr>
            <a:r>
              <a:rPr dirty="0" sz="900" spc="-40">
                <a:latin typeface="Lucida Sans Unicode"/>
                <a:cs typeface="Lucida Sans Unicode"/>
              </a:rPr>
              <a:t>Tota</a:t>
            </a:r>
            <a:r>
              <a:rPr dirty="0" sz="900" spc="-20">
                <a:latin typeface="Lucida Sans Unicode"/>
                <a:cs typeface="Lucida Sans Unicode"/>
              </a:rPr>
              <a:t>l</a:t>
            </a:r>
            <a:r>
              <a:rPr dirty="0" sz="900" spc="-40">
                <a:latin typeface="Lucida Sans Unicode"/>
                <a:cs typeface="Lucida Sans Unicode"/>
              </a:rPr>
              <a:t> </a:t>
            </a:r>
            <a:r>
              <a:rPr dirty="0" sz="900" spc="10">
                <a:latin typeface="Lucida Sans Unicode"/>
                <a:cs typeface="Lucida Sans Unicode"/>
              </a:rPr>
              <a:t>(antes</a:t>
            </a:r>
            <a:r>
              <a:rPr dirty="0" sz="900" spc="10">
                <a:latin typeface="Lucida Sans Unicode"/>
                <a:cs typeface="Lucida Sans Unicode"/>
              </a:rPr>
              <a:t>)</a:t>
            </a:r>
            <a:r>
              <a:rPr dirty="0" sz="900" spc="-40">
                <a:latin typeface="Lucida Sans Unicode"/>
                <a:cs typeface="Lucida Sans Unicode"/>
              </a:rPr>
              <a:t> </a:t>
            </a:r>
            <a:r>
              <a:rPr dirty="0" sz="900" spc="-45">
                <a:latin typeface="Lucida Sans Unicode"/>
                <a:cs typeface="Lucida Sans Unicode"/>
              </a:rPr>
              <a:t>......................................</a:t>
            </a:r>
            <a:r>
              <a:rPr dirty="0" sz="900" spc="-5">
                <a:latin typeface="Lucida Sans Unicode"/>
                <a:cs typeface="Lucida Sans Unicode"/>
              </a:rPr>
              <a:t>.</a:t>
            </a:r>
            <a:r>
              <a:rPr dirty="0" sz="800" spc="-40">
                <a:latin typeface="Lucida Sans Unicode"/>
                <a:cs typeface="Lucida Sans Unicode"/>
              </a:rPr>
              <a:t>.</a:t>
            </a:r>
            <a:r>
              <a:rPr dirty="0" sz="900" spc="-40">
                <a:latin typeface="Lucida Sans Unicode"/>
                <a:cs typeface="Lucida Sans Unicode"/>
              </a:rPr>
              <a:t>.</a:t>
            </a:r>
            <a:r>
              <a:rPr dirty="0" sz="900" spc="-40">
                <a:latin typeface="Lucida Sans Unicode"/>
                <a:cs typeface="Lucida Sans Unicode"/>
              </a:rPr>
              <a:t> </a:t>
            </a:r>
            <a:r>
              <a:rPr dirty="0" sz="900" spc="-55">
                <a:latin typeface="Lucida Sans Unicode"/>
                <a:cs typeface="Lucida Sans Unicode"/>
              </a:rPr>
              <a:t>R</a:t>
            </a:r>
            <a:r>
              <a:rPr dirty="0" sz="900" spc="-50">
                <a:latin typeface="Lucida Sans Unicode"/>
                <a:cs typeface="Lucida Sans Unicode"/>
              </a:rPr>
              <a:t>$</a:t>
            </a:r>
            <a:r>
              <a:rPr dirty="0" sz="900">
                <a:latin typeface="Lucida Sans Unicode"/>
                <a:cs typeface="Lucida Sans Unicode"/>
              </a:rPr>
              <a:t>  </a:t>
            </a:r>
            <a:r>
              <a:rPr dirty="0" sz="900" spc="-114">
                <a:latin typeface="Lucida Sans Unicode"/>
                <a:cs typeface="Lucida Sans Unicode"/>
              </a:rPr>
              <a:t> </a:t>
            </a:r>
            <a:r>
              <a:rPr dirty="0" sz="900" spc="-70">
                <a:latin typeface="Lucida Sans Unicode"/>
                <a:cs typeface="Lucida Sans Unicode"/>
              </a:rPr>
              <a:t>789.100,00</a:t>
            </a:r>
            <a:endParaRPr sz="9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100">
              <a:latin typeface="Lucida Sans Unicode"/>
              <a:cs typeface="Lucida Sans Unicode"/>
            </a:endParaRPr>
          </a:p>
          <a:p>
            <a:pPr marL="12700" marR="2315210">
              <a:lnSpc>
                <a:spcPct val="170000"/>
              </a:lnSpc>
              <a:spcBef>
                <a:spcPts val="5"/>
              </a:spcBef>
            </a:pPr>
            <a:r>
              <a:rPr dirty="0" sz="900" spc="-20">
                <a:latin typeface="Lucida Sans Unicode"/>
                <a:cs typeface="Lucida Sans Unicode"/>
              </a:rPr>
              <a:t>Este </a:t>
            </a:r>
            <a:r>
              <a:rPr dirty="0" sz="900" spc="-5">
                <a:latin typeface="Lucida Sans Unicode"/>
                <a:cs typeface="Lucida Sans Unicode"/>
              </a:rPr>
              <a:t>imóvel </a:t>
            </a:r>
            <a:r>
              <a:rPr dirty="0" sz="900" spc="30">
                <a:latin typeface="Lucida Sans Unicode"/>
                <a:cs typeface="Lucida Sans Unicode"/>
              </a:rPr>
              <a:t>vale </a:t>
            </a:r>
            <a:r>
              <a:rPr dirty="0" sz="900" spc="-50">
                <a:latin typeface="Lucida Sans Unicode"/>
                <a:cs typeface="Lucida Sans Unicode"/>
              </a:rPr>
              <a:t>R$ </a:t>
            </a:r>
            <a:r>
              <a:rPr dirty="0" sz="900" spc="-70">
                <a:latin typeface="Lucida Sans Unicode"/>
                <a:cs typeface="Lucida Sans Unicode"/>
              </a:rPr>
              <a:t>1.800.000,00 </a:t>
            </a:r>
            <a:r>
              <a:rPr dirty="0" sz="900" spc="40">
                <a:latin typeface="Lucida Sans Unicode"/>
                <a:cs typeface="Lucida Sans Unicode"/>
              </a:rPr>
              <a:t>para </a:t>
            </a:r>
            <a:r>
              <a:rPr dirty="0" sz="900" spc="-45">
                <a:latin typeface="Lucida Sans Unicode"/>
                <a:cs typeface="Lucida Sans Unicode"/>
              </a:rPr>
              <a:t>ser </a:t>
            </a:r>
            <a:r>
              <a:rPr dirty="0" sz="900" spc="50">
                <a:latin typeface="Lucida Sans Unicode"/>
                <a:cs typeface="Lucida Sans Unicode"/>
              </a:rPr>
              <a:t>colocado </a:t>
            </a:r>
            <a:r>
              <a:rPr dirty="0" sz="900" spc="114">
                <a:latin typeface="Lucida Sans Unicode"/>
                <a:cs typeface="Lucida Sans Unicode"/>
              </a:rPr>
              <a:t>à </a:t>
            </a:r>
            <a:r>
              <a:rPr dirty="0" sz="900" spc="45">
                <a:latin typeface="Lucida Sans Unicode"/>
                <a:cs typeface="Lucida Sans Unicode"/>
              </a:rPr>
              <a:t>venda </a:t>
            </a:r>
            <a:r>
              <a:rPr dirty="0" sz="900" spc="50">
                <a:latin typeface="Lucida Sans Unicode"/>
                <a:cs typeface="Lucida Sans Unicode"/>
              </a:rPr>
              <a:t> </a:t>
            </a:r>
            <a:r>
              <a:rPr dirty="0" sz="900" spc="-15">
                <a:latin typeface="Lucida Sans Unicode"/>
                <a:cs typeface="Lucida Sans Unicode"/>
              </a:rPr>
              <a:t>regular</a:t>
            </a:r>
            <a:r>
              <a:rPr dirty="0" sz="900" spc="-40">
                <a:latin typeface="Lucida Sans Unicode"/>
                <a:cs typeface="Lucida Sans Unicode"/>
              </a:rPr>
              <a:t> </a:t>
            </a:r>
            <a:r>
              <a:rPr dirty="0" sz="900" spc="10">
                <a:latin typeface="Lucida Sans Unicode"/>
                <a:cs typeface="Lucida Sans Unicode"/>
              </a:rPr>
              <a:t>no</a:t>
            </a:r>
            <a:r>
              <a:rPr dirty="0" sz="900" spc="-40">
                <a:latin typeface="Lucida Sans Unicode"/>
                <a:cs typeface="Lucida Sans Unicode"/>
              </a:rPr>
              <a:t> </a:t>
            </a:r>
            <a:r>
              <a:rPr dirty="0" sz="900" spc="30">
                <a:latin typeface="Lucida Sans Unicode"/>
                <a:cs typeface="Lucida Sans Unicode"/>
              </a:rPr>
              <a:t>mercado.</a:t>
            </a:r>
            <a:r>
              <a:rPr dirty="0" sz="900" spc="-35">
                <a:latin typeface="Lucida Sans Unicode"/>
                <a:cs typeface="Lucida Sans Unicode"/>
              </a:rPr>
              <a:t> </a:t>
            </a:r>
            <a:r>
              <a:rPr dirty="0" sz="900" spc="-5">
                <a:latin typeface="Lucida Sans Unicode"/>
                <a:cs typeface="Lucida Sans Unicode"/>
              </a:rPr>
              <a:t>Em</a:t>
            </a:r>
            <a:r>
              <a:rPr dirty="0" sz="900" spc="-40">
                <a:latin typeface="Lucida Sans Unicode"/>
                <a:cs typeface="Lucida Sans Unicode"/>
              </a:rPr>
              <a:t> </a:t>
            </a:r>
            <a:r>
              <a:rPr dirty="0" sz="900" spc="-15">
                <a:latin typeface="Lucida Sans Unicode"/>
                <a:cs typeface="Lucida Sans Unicode"/>
              </a:rPr>
              <a:t>inventário,</a:t>
            </a:r>
            <a:r>
              <a:rPr dirty="0" sz="900" spc="-35">
                <a:latin typeface="Lucida Sans Unicode"/>
                <a:cs typeface="Lucida Sans Unicode"/>
              </a:rPr>
              <a:t> </a:t>
            </a:r>
            <a:r>
              <a:rPr dirty="0" sz="900" spc="50">
                <a:latin typeface="Lucida Sans Unicode"/>
                <a:cs typeface="Lucida Sans Unicode"/>
              </a:rPr>
              <a:t>com</a:t>
            </a:r>
            <a:r>
              <a:rPr dirty="0" sz="900" spc="-40">
                <a:latin typeface="Lucida Sans Unicode"/>
                <a:cs typeface="Lucida Sans Unicode"/>
              </a:rPr>
              <a:t> </a:t>
            </a:r>
            <a:r>
              <a:rPr dirty="0" sz="900" spc="15">
                <a:latin typeface="Lucida Sans Unicode"/>
                <a:cs typeface="Lucida Sans Unicode"/>
              </a:rPr>
              <a:t>deságio</a:t>
            </a:r>
            <a:r>
              <a:rPr dirty="0" sz="900" spc="-40">
                <a:latin typeface="Lucida Sans Unicode"/>
                <a:cs typeface="Lucida Sans Unicode"/>
              </a:rPr>
              <a:t> </a:t>
            </a:r>
            <a:r>
              <a:rPr dirty="0" sz="900" spc="60">
                <a:latin typeface="Lucida Sans Unicode"/>
                <a:cs typeface="Lucida Sans Unicode"/>
              </a:rPr>
              <a:t>de</a:t>
            </a:r>
            <a:r>
              <a:rPr dirty="0" sz="900" spc="-35">
                <a:latin typeface="Lucida Sans Unicode"/>
                <a:cs typeface="Lucida Sans Unicode"/>
              </a:rPr>
              <a:t> </a:t>
            </a:r>
            <a:r>
              <a:rPr dirty="0" sz="900" spc="-25">
                <a:latin typeface="Lucida Sans Unicode"/>
                <a:cs typeface="Lucida Sans Unicode"/>
              </a:rPr>
              <a:t>20%,</a:t>
            </a:r>
            <a:r>
              <a:rPr dirty="0" sz="900" spc="-40">
                <a:latin typeface="Lucida Sans Unicode"/>
                <a:cs typeface="Lucida Sans Unicode"/>
              </a:rPr>
              <a:t> </a:t>
            </a:r>
            <a:r>
              <a:rPr dirty="0" sz="900" spc="20">
                <a:latin typeface="Lucida Sans Unicode"/>
                <a:cs typeface="Lucida Sans Unicode"/>
              </a:rPr>
              <a:t>ele</a:t>
            </a:r>
            <a:endParaRPr sz="9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900" spc="-10">
                <a:latin typeface="Lucida Sans Unicode"/>
                <a:cs typeface="Lucida Sans Unicode"/>
              </a:rPr>
              <a:t>será</a:t>
            </a:r>
            <a:r>
              <a:rPr dirty="0" sz="900" spc="-20">
                <a:latin typeface="Lucida Sans Unicode"/>
                <a:cs typeface="Lucida Sans Unicode"/>
              </a:rPr>
              <a:t> </a:t>
            </a:r>
            <a:r>
              <a:rPr dirty="0" sz="900" spc="15">
                <a:latin typeface="Lucida Sans Unicode"/>
                <a:cs typeface="Lucida Sans Unicode"/>
              </a:rPr>
              <a:t>vendido</a:t>
            </a:r>
            <a:r>
              <a:rPr dirty="0" sz="900" spc="-15">
                <a:latin typeface="Lucida Sans Unicode"/>
                <a:cs typeface="Lucida Sans Unicode"/>
              </a:rPr>
              <a:t> </a:t>
            </a:r>
            <a:r>
              <a:rPr dirty="0" sz="900" spc="-10">
                <a:latin typeface="Lucida Sans Unicode"/>
                <a:cs typeface="Lucida Sans Unicode"/>
              </a:rPr>
              <a:t>por</a:t>
            </a:r>
            <a:r>
              <a:rPr dirty="0" sz="900" spc="-15">
                <a:latin typeface="Lucida Sans Unicode"/>
                <a:cs typeface="Lucida Sans Unicode"/>
              </a:rPr>
              <a:t> </a:t>
            </a:r>
            <a:r>
              <a:rPr dirty="0" sz="900" spc="-50">
                <a:latin typeface="Lucida Sans Unicode"/>
                <a:cs typeface="Lucida Sans Unicode"/>
              </a:rPr>
              <a:t>R$</a:t>
            </a:r>
            <a:r>
              <a:rPr dirty="0" sz="900" spc="-15">
                <a:latin typeface="Lucida Sans Unicode"/>
                <a:cs typeface="Lucida Sans Unicode"/>
              </a:rPr>
              <a:t> </a:t>
            </a:r>
            <a:r>
              <a:rPr dirty="0" sz="900" spc="-70">
                <a:latin typeface="Lucida Sans Unicode"/>
                <a:cs typeface="Lucida Sans Unicode"/>
              </a:rPr>
              <a:t>1.440.000,00</a:t>
            </a:r>
            <a:r>
              <a:rPr dirty="0" sz="900" spc="-15">
                <a:latin typeface="Lucida Sans Unicode"/>
                <a:cs typeface="Lucida Sans Unicode"/>
              </a:rPr>
              <a:t> </a:t>
            </a:r>
            <a:r>
              <a:rPr dirty="0" sz="900" spc="-45">
                <a:latin typeface="Lucida Sans Unicode"/>
                <a:cs typeface="Lucida Sans Unicode"/>
              </a:rPr>
              <a:t>...............................................</a:t>
            </a:r>
            <a:r>
              <a:rPr dirty="0" sz="900" spc="-20">
                <a:latin typeface="Lucida Sans Unicode"/>
                <a:cs typeface="Lucida Sans Unicode"/>
              </a:rPr>
              <a:t> </a:t>
            </a:r>
            <a:r>
              <a:rPr dirty="0" sz="900" spc="-50">
                <a:latin typeface="Lucida Sans Unicode"/>
                <a:cs typeface="Lucida Sans Unicode"/>
              </a:rPr>
              <a:t>R$</a:t>
            </a:r>
            <a:r>
              <a:rPr dirty="0" sz="900" spc="-15">
                <a:latin typeface="Lucida Sans Unicode"/>
                <a:cs typeface="Lucida Sans Unicode"/>
              </a:rPr>
              <a:t> </a:t>
            </a:r>
            <a:r>
              <a:rPr dirty="0" sz="900" spc="-70">
                <a:latin typeface="Lucida Sans Unicode"/>
                <a:cs typeface="Lucida Sans Unicode"/>
              </a:rPr>
              <a:t>360.000,00</a:t>
            </a:r>
            <a:r>
              <a:rPr dirty="0" sz="900" spc="-15">
                <a:latin typeface="Lucida Sans Unicode"/>
                <a:cs typeface="Lucida Sans Unicode"/>
              </a:rPr>
              <a:t> </a:t>
            </a:r>
            <a:r>
              <a:rPr dirty="0" sz="900" spc="60">
                <a:latin typeface="Lucida Sans Unicode"/>
                <a:cs typeface="Lucida Sans Unicode"/>
              </a:rPr>
              <a:t>de</a:t>
            </a:r>
            <a:r>
              <a:rPr dirty="0" sz="900" spc="-15">
                <a:latin typeface="Lucida Sans Unicode"/>
                <a:cs typeface="Lucida Sans Unicode"/>
              </a:rPr>
              <a:t> </a:t>
            </a:r>
            <a:r>
              <a:rPr dirty="0" sz="900" spc="35">
                <a:latin typeface="Lucida Sans Unicode"/>
                <a:cs typeface="Lucida Sans Unicode"/>
              </a:rPr>
              <a:t>perda</a:t>
            </a:r>
            <a:endParaRPr sz="9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dirty="0" sz="900" spc="45">
                <a:latin typeface="Lucida Sans Unicode"/>
                <a:cs typeface="Lucida Sans Unicode"/>
              </a:rPr>
              <a:t>Ganho</a:t>
            </a:r>
            <a:r>
              <a:rPr dirty="0" sz="900" spc="-25">
                <a:latin typeface="Lucida Sans Unicode"/>
                <a:cs typeface="Lucida Sans Unicode"/>
              </a:rPr>
              <a:t> </a:t>
            </a:r>
            <a:r>
              <a:rPr dirty="0" sz="900" spc="60">
                <a:latin typeface="Lucida Sans Unicode"/>
                <a:cs typeface="Lucida Sans Unicode"/>
              </a:rPr>
              <a:t>de</a:t>
            </a:r>
            <a:r>
              <a:rPr dirty="0" sz="900" spc="-20">
                <a:latin typeface="Lucida Sans Unicode"/>
                <a:cs typeface="Lucida Sans Unicode"/>
              </a:rPr>
              <a:t> </a:t>
            </a:r>
            <a:r>
              <a:rPr dirty="0" sz="900" spc="15">
                <a:latin typeface="Lucida Sans Unicode"/>
                <a:cs typeface="Lucida Sans Unicode"/>
              </a:rPr>
              <a:t>Capital:</a:t>
            </a:r>
            <a:r>
              <a:rPr dirty="0" sz="900" spc="-20">
                <a:latin typeface="Lucida Sans Unicode"/>
                <a:cs typeface="Lucida Sans Unicode"/>
              </a:rPr>
              <a:t> </a:t>
            </a:r>
            <a:r>
              <a:rPr dirty="0" sz="900" spc="-50">
                <a:latin typeface="Lucida Sans Unicode"/>
                <a:cs typeface="Lucida Sans Unicode"/>
              </a:rPr>
              <a:t>R$</a:t>
            </a:r>
            <a:r>
              <a:rPr dirty="0" sz="900" spc="-20">
                <a:latin typeface="Lucida Sans Unicode"/>
                <a:cs typeface="Lucida Sans Unicode"/>
              </a:rPr>
              <a:t> </a:t>
            </a:r>
            <a:r>
              <a:rPr dirty="0" sz="900" spc="-70">
                <a:latin typeface="Lucida Sans Unicode"/>
                <a:cs typeface="Lucida Sans Unicode"/>
              </a:rPr>
              <a:t>940.000,000</a:t>
            </a:r>
            <a:r>
              <a:rPr dirty="0" sz="900" spc="-20">
                <a:latin typeface="Lucida Sans Unicode"/>
                <a:cs typeface="Lucida Sans Unicode"/>
              </a:rPr>
              <a:t> </a:t>
            </a:r>
            <a:r>
              <a:rPr dirty="0" sz="900" spc="-45">
                <a:latin typeface="Lucida Sans Unicode"/>
                <a:cs typeface="Lucida Sans Unicode"/>
              </a:rPr>
              <a:t>...............................................</a:t>
            </a:r>
            <a:r>
              <a:rPr dirty="0" sz="900" spc="-20">
                <a:latin typeface="Lucida Sans Unicode"/>
                <a:cs typeface="Lucida Sans Unicode"/>
              </a:rPr>
              <a:t> </a:t>
            </a:r>
            <a:r>
              <a:rPr dirty="0" sz="900" spc="-50">
                <a:latin typeface="Lucida Sans Unicode"/>
                <a:cs typeface="Lucida Sans Unicode"/>
              </a:rPr>
              <a:t>R$</a:t>
            </a:r>
            <a:r>
              <a:rPr dirty="0" sz="900" spc="-25">
                <a:latin typeface="Lucida Sans Unicode"/>
                <a:cs typeface="Lucida Sans Unicode"/>
              </a:rPr>
              <a:t> </a:t>
            </a:r>
            <a:r>
              <a:rPr dirty="0" sz="900" spc="-70">
                <a:latin typeface="Lucida Sans Unicode"/>
                <a:cs typeface="Lucida Sans Unicode"/>
              </a:rPr>
              <a:t>141.000,00</a:t>
            </a:r>
            <a:r>
              <a:rPr dirty="0" sz="900" spc="-20">
                <a:latin typeface="Lucida Sans Unicode"/>
                <a:cs typeface="Lucida Sans Unicode"/>
              </a:rPr>
              <a:t> </a:t>
            </a:r>
            <a:r>
              <a:rPr dirty="0" sz="900" spc="60">
                <a:latin typeface="Lucida Sans Unicode"/>
                <a:cs typeface="Lucida Sans Unicode"/>
              </a:rPr>
              <a:t>de</a:t>
            </a:r>
            <a:r>
              <a:rPr dirty="0" sz="900" spc="-20">
                <a:latin typeface="Lucida Sans Unicode"/>
                <a:cs typeface="Lucida Sans Unicode"/>
              </a:rPr>
              <a:t> </a:t>
            </a:r>
            <a:r>
              <a:rPr dirty="0" sz="900" spc="-15">
                <a:latin typeface="Lucida Sans Unicode"/>
                <a:cs typeface="Lucida Sans Unicode"/>
              </a:rPr>
              <a:t>Imposto</a:t>
            </a:r>
            <a:r>
              <a:rPr dirty="0" sz="900" spc="-20">
                <a:latin typeface="Lucida Sans Unicode"/>
                <a:cs typeface="Lucida Sans Unicode"/>
              </a:rPr>
              <a:t> </a:t>
            </a:r>
            <a:r>
              <a:rPr dirty="0" sz="900" spc="60">
                <a:latin typeface="Lucida Sans Unicode"/>
                <a:cs typeface="Lucida Sans Unicode"/>
              </a:rPr>
              <a:t>de</a:t>
            </a:r>
            <a:r>
              <a:rPr dirty="0" sz="900" spc="-20">
                <a:latin typeface="Lucida Sans Unicode"/>
                <a:cs typeface="Lucida Sans Unicode"/>
              </a:rPr>
              <a:t> </a:t>
            </a:r>
            <a:r>
              <a:rPr dirty="0" sz="900" spc="35">
                <a:latin typeface="Lucida Sans Unicode"/>
                <a:cs typeface="Lucida Sans Unicode"/>
              </a:rPr>
              <a:t>Renda</a:t>
            </a:r>
            <a:endParaRPr sz="9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900" spc="-5">
                <a:latin typeface="Lucida Sans Unicode"/>
                <a:cs typeface="Lucida Sans Unicode"/>
              </a:rPr>
              <a:t>Em</a:t>
            </a:r>
            <a:r>
              <a:rPr dirty="0" sz="900" spc="-15">
                <a:latin typeface="Lucida Sans Unicode"/>
                <a:cs typeface="Lucida Sans Unicode"/>
              </a:rPr>
              <a:t> </a:t>
            </a:r>
            <a:r>
              <a:rPr dirty="0" sz="900">
                <a:latin typeface="Lucida Sans Unicode"/>
                <a:cs typeface="Lucida Sans Unicode"/>
              </a:rPr>
              <a:t>razão</a:t>
            </a:r>
            <a:r>
              <a:rPr dirty="0" sz="900" spc="-10">
                <a:latin typeface="Lucida Sans Unicode"/>
                <a:cs typeface="Lucida Sans Unicode"/>
              </a:rPr>
              <a:t> </a:t>
            </a:r>
            <a:r>
              <a:rPr dirty="0" sz="900" spc="80">
                <a:latin typeface="Lucida Sans Unicode"/>
                <a:cs typeface="Lucida Sans Unicode"/>
              </a:rPr>
              <a:t>da</a:t>
            </a:r>
            <a:r>
              <a:rPr dirty="0" sz="900" spc="-10">
                <a:latin typeface="Lucida Sans Unicode"/>
                <a:cs typeface="Lucida Sans Unicode"/>
              </a:rPr>
              <a:t> </a:t>
            </a:r>
            <a:r>
              <a:rPr dirty="0" sz="900">
                <a:latin typeface="Lucida Sans Unicode"/>
                <a:cs typeface="Lucida Sans Unicode"/>
              </a:rPr>
              <a:t>judicialização</a:t>
            </a:r>
            <a:r>
              <a:rPr dirty="0" sz="900" spc="-15">
                <a:latin typeface="Lucida Sans Unicode"/>
                <a:cs typeface="Lucida Sans Unicode"/>
              </a:rPr>
              <a:t> </a:t>
            </a:r>
            <a:r>
              <a:rPr dirty="0" sz="900" spc="-45">
                <a:latin typeface="Lucida Sans Unicode"/>
                <a:cs typeface="Lucida Sans Unicode"/>
              </a:rPr>
              <a:t>...........................................................</a:t>
            </a:r>
            <a:r>
              <a:rPr dirty="0" sz="900" spc="-10">
                <a:latin typeface="Lucida Sans Unicode"/>
                <a:cs typeface="Lucida Sans Unicode"/>
              </a:rPr>
              <a:t> </a:t>
            </a:r>
            <a:r>
              <a:rPr dirty="0" sz="900" spc="-50">
                <a:latin typeface="Lucida Sans Unicode"/>
                <a:cs typeface="Lucida Sans Unicode"/>
              </a:rPr>
              <a:t>R$</a:t>
            </a:r>
            <a:r>
              <a:rPr dirty="0" sz="900" spc="-10">
                <a:latin typeface="Lucida Sans Unicode"/>
                <a:cs typeface="Lucida Sans Unicode"/>
              </a:rPr>
              <a:t> </a:t>
            </a:r>
            <a:r>
              <a:rPr dirty="0" sz="900" spc="-70">
                <a:latin typeface="Lucida Sans Unicode"/>
                <a:cs typeface="Lucida Sans Unicode"/>
              </a:rPr>
              <a:t>119.400,00</a:t>
            </a:r>
            <a:r>
              <a:rPr dirty="0" sz="900" spc="-15">
                <a:latin typeface="Lucida Sans Unicode"/>
                <a:cs typeface="Lucida Sans Unicode"/>
              </a:rPr>
              <a:t> </a:t>
            </a:r>
            <a:r>
              <a:rPr dirty="0" sz="900" spc="60">
                <a:latin typeface="Lucida Sans Unicode"/>
                <a:cs typeface="Lucida Sans Unicode"/>
              </a:rPr>
              <a:t>de</a:t>
            </a:r>
            <a:r>
              <a:rPr dirty="0" sz="900" spc="-10">
                <a:latin typeface="Lucida Sans Unicode"/>
                <a:cs typeface="Lucida Sans Unicode"/>
              </a:rPr>
              <a:t> </a:t>
            </a:r>
            <a:r>
              <a:rPr dirty="0" sz="900" spc="20">
                <a:latin typeface="Lucida Sans Unicode"/>
                <a:cs typeface="Lucida Sans Unicode"/>
              </a:rPr>
              <a:t>diferença</a:t>
            </a:r>
            <a:r>
              <a:rPr dirty="0" sz="900" spc="-10">
                <a:latin typeface="Lucida Sans Unicode"/>
                <a:cs typeface="Lucida Sans Unicode"/>
              </a:rPr>
              <a:t> </a:t>
            </a:r>
            <a:r>
              <a:rPr dirty="0" sz="900" spc="60">
                <a:latin typeface="Lucida Sans Unicode"/>
                <a:cs typeface="Lucida Sans Unicode"/>
              </a:rPr>
              <a:t>de</a:t>
            </a:r>
            <a:r>
              <a:rPr dirty="0" sz="900" spc="-15">
                <a:latin typeface="Lucida Sans Unicode"/>
                <a:cs typeface="Lucida Sans Unicode"/>
              </a:rPr>
              <a:t> </a:t>
            </a:r>
            <a:r>
              <a:rPr dirty="0" sz="900" spc="-25">
                <a:latin typeface="Lucida Sans Unicode"/>
                <a:cs typeface="Lucida Sans Unicode"/>
              </a:rPr>
              <a:t>honorários</a:t>
            </a:r>
            <a:endParaRPr sz="9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5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dirty="0" sz="900" spc="30">
                <a:solidFill>
                  <a:srgbClr val="FF0000"/>
                </a:solidFill>
                <a:latin typeface="Lucida Sans Unicode"/>
                <a:cs typeface="Lucida Sans Unicode"/>
              </a:rPr>
              <a:t>Perda</a:t>
            </a:r>
            <a:r>
              <a:rPr dirty="0" sz="900" spc="-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900" spc="-15">
                <a:solidFill>
                  <a:srgbClr val="FF0000"/>
                </a:solidFill>
                <a:latin typeface="Lucida Sans Unicode"/>
                <a:cs typeface="Lucida Sans Unicode"/>
              </a:rPr>
              <a:t>Patrimonial</a:t>
            </a:r>
            <a:r>
              <a:rPr dirty="0" sz="900" spc="-4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900" spc="5">
                <a:solidFill>
                  <a:srgbClr val="FF0000"/>
                </a:solidFill>
                <a:latin typeface="Lucida Sans Unicode"/>
                <a:cs typeface="Lucida Sans Unicode"/>
              </a:rPr>
              <a:t>Real:</a:t>
            </a:r>
            <a:endParaRPr sz="900">
              <a:latin typeface="Lucida Sans Unicode"/>
              <a:cs typeface="Lucida Sans Unicode"/>
            </a:endParaRPr>
          </a:p>
          <a:p>
            <a:pPr marL="1384300">
              <a:lnSpc>
                <a:spcPct val="100000"/>
              </a:lnSpc>
              <a:spcBef>
                <a:spcPts val="645"/>
              </a:spcBef>
            </a:pPr>
            <a:r>
              <a:rPr dirty="0" sz="900" spc="-40">
                <a:solidFill>
                  <a:srgbClr val="FF0000"/>
                </a:solidFill>
                <a:latin typeface="Lucida Sans Unicode"/>
                <a:cs typeface="Lucida Sans Unicode"/>
              </a:rPr>
              <a:t>Tota</a:t>
            </a:r>
            <a:r>
              <a:rPr dirty="0" sz="900" spc="-20">
                <a:solidFill>
                  <a:srgbClr val="FF0000"/>
                </a:solidFill>
                <a:latin typeface="Lucida Sans Unicode"/>
                <a:cs typeface="Lucida Sans Unicode"/>
              </a:rPr>
              <a:t>l</a:t>
            </a:r>
            <a:r>
              <a:rPr dirty="0" sz="900" spc="-4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900" spc="-45">
                <a:solidFill>
                  <a:srgbClr val="FF0000"/>
                </a:solidFill>
                <a:latin typeface="Lucida Sans Unicode"/>
                <a:cs typeface="Lucida Sans Unicode"/>
              </a:rPr>
              <a:t>..............................</a:t>
            </a:r>
            <a:r>
              <a:rPr dirty="0" sz="900" spc="-10">
                <a:solidFill>
                  <a:srgbClr val="FF0000"/>
                </a:solidFill>
                <a:latin typeface="Lucida Sans Unicode"/>
                <a:cs typeface="Lucida Sans Unicode"/>
              </a:rPr>
              <a:t>.</a:t>
            </a:r>
            <a:r>
              <a:rPr dirty="0" sz="800" spc="-40">
                <a:solidFill>
                  <a:srgbClr val="FF0000"/>
                </a:solidFill>
                <a:latin typeface="Lucida Sans Unicode"/>
                <a:cs typeface="Lucida Sans Unicode"/>
              </a:rPr>
              <a:t>.</a:t>
            </a:r>
            <a:r>
              <a:rPr dirty="0" sz="900" spc="-40">
                <a:solidFill>
                  <a:srgbClr val="FF0000"/>
                </a:solidFill>
                <a:latin typeface="Lucida Sans Unicode"/>
                <a:cs typeface="Lucida Sans Unicode"/>
              </a:rPr>
              <a:t>.</a:t>
            </a:r>
            <a:r>
              <a:rPr dirty="0" sz="900" spc="-4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900" spc="-55">
                <a:solidFill>
                  <a:srgbClr val="FF0000"/>
                </a:solidFill>
                <a:latin typeface="Lucida Sans Unicode"/>
                <a:cs typeface="Lucida Sans Unicode"/>
              </a:rPr>
              <a:t>R</a:t>
            </a:r>
            <a:r>
              <a:rPr dirty="0" sz="900" spc="-50">
                <a:solidFill>
                  <a:srgbClr val="FF0000"/>
                </a:solidFill>
                <a:latin typeface="Lucida Sans Unicode"/>
                <a:cs typeface="Lucida Sans Unicode"/>
              </a:rPr>
              <a:t>$</a:t>
            </a:r>
            <a:r>
              <a:rPr dirty="0" sz="900" spc="-4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900" spc="-70">
                <a:solidFill>
                  <a:srgbClr val="FF0000"/>
                </a:solidFill>
                <a:latin typeface="Lucida Sans Unicode"/>
                <a:cs typeface="Lucida Sans Unicode"/>
              </a:rPr>
              <a:t>1.409.500,00</a:t>
            </a:r>
            <a:endParaRPr sz="900">
              <a:latin typeface="Lucida Sans Unicode"/>
              <a:cs typeface="Lucida Sans Unicode"/>
            </a:endParaRPr>
          </a:p>
          <a:p>
            <a:pPr marL="1384300">
              <a:lnSpc>
                <a:spcPct val="100000"/>
              </a:lnSpc>
              <a:spcBef>
                <a:spcPts val="640"/>
              </a:spcBef>
              <a:tabLst>
                <a:tab pos="3275965" algn="l"/>
              </a:tabLst>
            </a:pPr>
            <a:r>
              <a:rPr dirty="0" sz="900" spc="30">
                <a:solidFill>
                  <a:srgbClr val="FF0000"/>
                </a:solidFill>
                <a:latin typeface="Lucida Sans Unicode"/>
                <a:cs typeface="Lucida Sans Unicode"/>
              </a:rPr>
              <a:t>Perda</a:t>
            </a:r>
            <a:r>
              <a:rPr dirty="0" sz="900" spc="-2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900" spc="-15">
                <a:solidFill>
                  <a:srgbClr val="FF0000"/>
                </a:solidFill>
                <a:latin typeface="Lucida Sans Unicode"/>
                <a:cs typeface="Lucida Sans Unicode"/>
              </a:rPr>
              <a:t>Patrimonial</a:t>
            </a:r>
            <a:r>
              <a:rPr dirty="0" sz="900" spc="-2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900" spc="-40">
                <a:solidFill>
                  <a:srgbClr val="FF0000"/>
                </a:solidFill>
                <a:latin typeface="Lucida Sans Unicode"/>
                <a:cs typeface="Lucida Sans Unicode"/>
              </a:rPr>
              <a:t>.........</a:t>
            </a:r>
            <a:r>
              <a:rPr dirty="0" sz="800" spc="-40">
                <a:solidFill>
                  <a:srgbClr val="FF0000"/>
                </a:solidFill>
                <a:latin typeface="Lucida Sans Unicode"/>
                <a:cs typeface="Lucida Sans Unicode"/>
              </a:rPr>
              <a:t>.</a:t>
            </a:r>
            <a:r>
              <a:rPr dirty="0" sz="900" spc="-40">
                <a:solidFill>
                  <a:srgbClr val="FF0000"/>
                </a:solidFill>
                <a:latin typeface="Lucida Sans Unicode"/>
                <a:cs typeface="Lucida Sans Unicode"/>
              </a:rPr>
              <a:t>.	23,6%</a:t>
            </a:r>
            <a:endParaRPr sz="9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2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213931"/>
            <a:ext cx="6857999" cy="267936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6125" y="4156640"/>
            <a:ext cx="5267960" cy="939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5290" marR="5080" indent="-403225">
              <a:lnSpc>
                <a:spcPct val="125000"/>
              </a:lnSpc>
              <a:spcBef>
                <a:spcPts val="100"/>
              </a:spcBef>
            </a:pPr>
            <a:r>
              <a:rPr dirty="0" sz="2400" spc="55"/>
              <a:t>QUE</a:t>
            </a:r>
            <a:r>
              <a:rPr dirty="0" sz="2400" spc="75"/>
              <a:t>M</a:t>
            </a:r>
            <a:r>
              <a:rPr dirty="0" sz="2400" spc="-100"/>
              <a:t> </a:t>
            </a:r>
            <a:r>
              <a:rPr dirty="0" sz="2400" spc="105"/>
              <a:t>NÃ</a:t>
            </a:r>
            <a:r>
              <a:rPr dirty="0" sz="2400" spc="120"/>
              <a:t>O</a:t>
            </a:r>
            <a:r>
              <a:rPr dirty="0" sz="2400" spc="-105"/>
              <a:t> </a:t>
            </a:r>
            <a:r>
              <a:rPr dirty="0" sz="2400" spc="-114"/>
              <a:t>TE</a:t>
            </a:r>
            <a:r>
              <a:rPr dirty="0" sz="2400" spc="-160"/>
              <a:t>M</a:t>
            </a:r>
            <a:r>
              <a:rPr dirty="0" sz="2400" spc="-105"/>
              <a:t> </a:t>
            </a:r>
            <a:r>
              <a:rPr dirty="0" sz="2400" spc="10"/>
              <a:t>VID</a:t>
            </a:r>
            <a:r>
              <a:rPr dirty="0" sz="2400" spc="20"/>
              <a:t>A</a:t>
            </a:r>
            <a:r>
              <a:rPr dirty="0" sz="2400" spc="-100"/>
              <a:t> </a:t>
            </a:r>
            <a:r>
              <a:rPr dirty="0" sz="2400" spc="-95"/>
              <a:t>ETERNA</a:t>
            </a:r>
            <a:r>
              <a:rPr dirty="0" sz="2400" spc="-45"/>
              <a:t>,</a:t>
            </a:r>
            <a:r>
              <a:rPr dirty="0" sz="2400" spc="-100"/>
              <a:t> </a:t>
            </a:r>
            <a:r>
              <a:rPr dirty="0" sz="2400" spc="80"/>
              <a:t>NÃO  </a:t>
            </a:r>
            <a:r>
              <a:rPr dirty="0" sz="2400" spc="-10"/>
              <a:t>DEVERI</a:t>
            </a:r>
            <a:r>
              <a:rPr dirty="0" sz="2400" spc="-5"/>
              <a:t>A</a:t>
            </a:r>
            <a:r>
              <a:rPr dirty="0" sz="2400" spc="-100"/>
              <a:t> </a:t>
            </a:r>
            <a:r>
              <a:rPr dirty="0" sz="2400" spc="-195"/>
              <a:t>TE</a:t>
            </a:r>
            <a:r>
              <a:rPr dirty="0" sz="2400" spc="-200"/>
              <a:t>R</a:t>
            </a:r>
            <a:r>
              <a:rPr dirty="0" sz="2400" spc="-105"/>
              <a:t> </a:t>
            </a:r>
            <a:r>
              <a:rPr dirty="0" sz="2400" spc="-35"/>
              <a:t>BEN</a:t>
            </a:r>
            <a:r>
              <a:rPr dirty="0" sz="2400" spc="-25"/>
              <a:t>S</a:t>
            </a:r>
            <a:r>
              <a:rPr dirty="0" sz="2400" spc="-100"/>
              <a:t> </a:t>
            </a:r>
            <a:r>
              <a:rPr dirty="0" sz="2400" spc="40"/>
              <a:t>E</a:t>
            </a:r>
            <a:r>
              <a:rPr dirty="0" sz="2400" spc="75"/>
              <a:t>M</a:t>
            </a:r>
            <a:r>
              <a:rPr dirty="0" sz="2400" spc="-100"/>
              <a:t> </a:t>
            </a:r>
            <a:r>
              <a:rPr dirty="0" sz="2400" spc="-70"/>
              <a:t>SE</a:t>
            </a:r>
            <a:r>
              <a:rPr dirty="0" sz="2400" spc="-80"/>
              <a:t>U</a:t>
            </a:r>
            <a:r>
              <a:rPr dirty="0" sz="2400" spc="-100"/>
              <a:t> </a:t>
            </a:r>
            <a:r>
              <a:rPr dirty="0" sz="2400" spc="50"/>
              <a:t>NOME!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1908037" y="5255486"/>
            <a:ext cx="4422775" cy="276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50" spc="50">
                <a:solidFill>
                  <a:srgbClr val="FFC000"/>
                </a:solidFill>
                <a:latin typeface="Lucida Sans Unicode"/>
                <a:cs typeface="Lucida Sans Unicode"/>
              </a:rPr>
              <a:t>Uma</a:t>
            </a:r>
            <a:r>
              <a:rPr dirty="0" sz="1650" spc="-8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95">
                <a:solidFill>
                  <a:srgbClr val="FFC000"/>
                </a:solidFill>
                <a:latin typeface="Lucida Sans Unicode"/>
                <a:cs typeface="Lucida Sans Unicode"/>
              </a:rPr>
              <a:t>mudança</a:t>
            </a:r>
            <a:r>
              <a:rPr dirty="0" sz="1650" spc="-8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20">
                <a:solidFill>
                  <a:srgbClr val="FFC000"/>
                </a:solidFill>
                <a:latin typeface="Lucida Sans Unicode"/>
                <a:cs typeface="Lucida Sans Unicode"/>
              </a:rPr>
              <a:t>de</a:t>
            </a:r>
            <a:r>
              <a:rPr dirty="0" sz="1650" spc="-8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5">
                <a:solidFill>
                  <a:srgbClr val="FFC000"/>
                </a:solidFill>
                <a:latin typeface="Lucida Sans Unicode"/>
                <a:cs typeface="Lucida Sans Unicode"/>
              </a:rPr>
              <a:t>cultura</a:t>
            </a:r>
            <a:r>
              <a:rPr dirty="0" sz="1650" spc="-7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e</a:t>
            </a:r>
            <a:r>
              <a:rPr dirty="0" sz="1650" spc="-8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20">
                <a:solidFill>
                  <a:srgbClr val="FFC000"/>
                </a:solidFill>
                <a:latin typeface="Lucida Sans Unicode"/>
                <a:cs typeface="Lucida Sans Unicode"/>
              </a:rPr>
              <a:t>de</a:t>
            </a:r>
            <a:r>
              <a:rPr dirty="0" sz="1650" spc="-8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0">
                <a:solidFill>
                  <a:srgbClr val="FFC000"/>
                </a:solidFill>
                <a:latin typeface="Lucida Sans Unicode"/>
                <a:cs typeface="Lucida Sans Unicode"/>
              </a:rPr>
              <a:t>paradigma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3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213931"/>
            <a:ext cx="6857999" cy="267936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4912" y="3746103"/>
            <a:ext cx="5948045" cy="1168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1065530">
              <a:lnSpc>
                <a:spcPct val="125000"/>
              </a:lnSpc>
              <a:spcBef>
                <a:spcPts val="100"/>
              </a:spcBef>
            </a:pPr>
            <a:r>
              <a:rPr dirty="0" spc="265"/>
              <a:t>COMO</a:t>
            </a:r>
            <a:r>
              <a:rPr dirty="0" spc="-160"/>
              <a:t> </a:t>
            </a:r>
            <a:r>
              <a:rPr dirty="0" spc="30"/>
              <a:t>FUNCIONARÁ</a:t>
            </a:r>
            <a:r>
              <a:rPr dirty="0" spc="-160"/>
              <a:t> </a:t>
            </a:r>
            <a:r>
              <a:rPr dirty="0"/>
              <a:t>MEU </a:t>
            </a:r>
            <a:r>
              <a:rPr dirty="0" spc="-935"/>
              <a:t> </a:t>
            </a:r>
            <a:r>
              <a:rPr dirty="0" spc="-110"/>
              <a:t>SISTEM</a:t>
            </a:r>
            <a:r>
              <a:rPr dirty="0" spc="-130"/>
              <a:t>A</a:t>
            </a:r>
            <a:r>
              <a:rPr dirty="0" spc="-125"/>
              <a:t> </a:t>
            </a:r>
            <a:r>
              <a:rPr dirty="0" spc="-25"/>
              <a:t>D</a:t>
            </a:r>
            <a:r>
              <a:rPr dirty="0" spc="-15"/>
              <a:t>E</a:t>
            </a:r>
            <a:r>
              <a:rPr dirty="0" spc="-114"/>
              <a:t> </a:t>
            </a:r>
            <a:r>
              <a:rPr dirty="0" spc="15">
                <a:solidFill>
                  <a:srgbClr val="0D8EC5"/>
                </a:solidFill>
              </a:rPr>
              <a:t>HOLDIN</a:t>
            </a:r>
            <a:r>
              <a:rPr dirty="0" spc="25">
                <a:solidFill>
                  <a:srgbClr val="0D8EC5"/>
                </a:solidFill>
              </a:rPr>
              <a:t>G</a:t>
            </a:r>
            <a:r>
              <a:rPr dirty="0" spc="-125">
                <a:solidFill>
                  <a:srgbClr val="0D8EC5"/>
                </a:solidFill>
              </a:rPr>
              <a:t> </a:t>
            </a:r>
            <a:r>
              <a:rPr dirty="0" spc="-50">
                <a:solidFill>
                  <a:srgbClr val="0D8EC5"/>
                </a:solidFill>
              </a:rPr>
              <a:t>FAMILIA</a:t>
            </a:r>
            <a:r>
              <a:rPr dirty="0" spc="-25">
                <a:solidFill>
                  <a:srgbClr val="0D8EC5"/>
                </a:solidFill>
              </a:rPr>
              <a:t>R</a:t>
            </a:r>
            <a:r>
              <a:rPr dirty="0" spc="505"/>
              <a:t>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45763" y="5053244"/>
            <a:ext cx="5388610" cy="50355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 marR="5080" indent="344170">
              <a:lnSpc>
                <a:spcPts val="1780"/>
              </a:lnSpc>
              <a:spcBef>
                <a:spcPts val="325"/>
              </a:spcBef>
            </a:pP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0">
                <a:solidFill>
                  <a:srgbClr val="FFC000"/>
                </a:solidFill>
                <a:latin typeface="Lucida Sans Unicode"/>
                <a:cs typeface="Lucida Sans Unicode"/>
              </a:rPr>
              <a:t>foco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0">
                <a:solidFill>
                  <a:srgbClr val="FFC000"/>
                </a:solidFill>
                <a:latin typeface="Lucida Sans Unicode"/>
                <a:cs typeface="Lucida Sans Unicode"/>
              </a:rPr>
              <a:t>é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15">
                <a:solidFill>
                  <a:srgbClr val="FFC000"/>
                </a:solidFill>
                <a:latin typeface="Lucida Sans Unicode"/>
                <a:cs typeface="Lucida Sans Unicode"/>
              </a:rPr>
              <a:t>garantir</a:t>
            </a:r>
            <a:r>
              <a:rPr dirty="0" sz="1650" spc="-7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5">
                <a:solidFill>
                  <a:srgbClr val="FFC000"/>
                </a:solidFill>
                <a:latin typeface="Lucida Sans Unicode"/>
                <a:cs typeface="Lucida Sans Unicode"/>
              </a:rPr>
              <a:t>que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65">
                <a:solidFill>
                  <a:srgbClr val="FFC000"/>
                </a:solidFill>
                <a:latin typeface="Lucida Sans Unicode"/>
                <a:cs typeface="Lucida Sans Unicode"/>
              </a:rPr>
              <a:t>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45">
                <a:solidFill>
                  <a:srgbClr val="FFC000"/>
                </a:solidFill>
                <a:latin typeface="Lucida Sans Unicode"/>
                <a:cs typeface="Lucida Sans Unicode"/>
              </a:rPr>
              <a:t>dono</a:t>
            </a:r>
            <a:r>
              <a:rPr dirty="0" sz="1650" spc="-75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75">
                <a:solidFill>
                  <a:srgbClr val="FFC000"/>
                </a:solidFill>
                <a:latin typeface="Lucida Sans Unicode"/>
                <a:cs typeface="Lucida Sans Unicode"/>
              </a:rPr>
              <a:t>do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15">
                <a:solidFill>
                  <a:srgbClr val="FFC000"/>
                </a:solidFill>
                <a:latin typeface="Lucida Sans Unicode"/>
                <a:cs typeface="Lucida Sans Unicode"/>
              </a:rPr>
              <a:t>patrimônio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>
                <a:solidFill>
                  <a:srgbClr val="FFC000"/>
                </a:solidFill>
                <a:latin typeface="Lucida Sans Unicode"/>
                <a:cs typeface="Lucida Sans Unicode"/>
              </a:rPr>
              <a:t>hoje </a:t>
            </a:r>
            <a:r>
              <a:rPr dirty="0" sz="1650" spc="-509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5">
                <a:solidFill>
                  <a:srgbClr val="FFC000"/>
                </a:solidFill>
                <a:latin typeface="Lucida Sans Unicode"/>
                <a:cs typeface="Lucida Sans Unicode"/>
              </a:rPr>
              <a:t>continue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20">
                <a:solidFill>
                  <a:srgbClr val="FFC000"/>
                </a:solidFill>
                <a:latin typeface="Lucida Sans Unicode"/>
                <a:cs typeface="Lucida Sans Unicode"/>
              </a:rPr>
              <a:t>sob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5">
                <a:solidFill>
                  <a:srgbClr val="FFC000"/>
                </a:solidFill>
                <a:latin typeface="Lucida Sans Unicode"/>
                <a:cs typeface="Lucida Sans Unicode"/>
              </a:rPr>
              <a:t>absoluto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5">
                <a:solidFill>
                  <a:srgbClr val="FFC000"/>
                </a:solidFill>
                <a:latin typeface="Lucida Sans Unicode"/>
                <a:cs typeface="Lucida Sans Unicode"/>
              </a:rPr>
              <a:t>controle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120">
                <a:solidFill>
                  <a:srgbClr val="FFC000"/>
                </a:solidFill>
                <a:latin typeface="Lucida Sans Unicode"/>
                <a:cs typeface="Lucida Sans Unicode"/>
              </a:rPr>
              <a:t>de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 spc="-75">
                <a:solidFill>
                  <a:srgbClr val="FFC000"/>
                </a:solidFill>
                <a:latin typeface="Lucida Sans Unicode"/>
                <a:cs typeface="Lucida Sans Unicode"/>
              </a:rPr>
              <a:t>seus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>
                <a:solidFill>
                  <a:srgbClr val="FFC000"/>
                </a:solidFill>
                <a:latin typeface="Lucida Sans Unicode"/>
                <a:cs typeface="Lucida Sans Unicode"/>
              </a:rPr>
              <a:t>bens</a:t>
            </a:r>
            <a:r>
              <a:rPr dirty="0" sz="1650" spc="-70">
                <a:solidFill>
                  <a:srgbClr val="FFC000"/>
                </a:solidFill>
                <a:latin typeface="Lucida Sans Unicode"/>
                <a:cs typeface="Lucida Sans Unicode"/>
              </a:rPr>
              <a:t> </a:t>
            </a:r>
            <a:r>
              <a:rPr dirty="0" sz="1650">
                <a:solidFill>
                  <a:srgbClr val="FFC000"/>
                </a:solidFill>
                <a:latin typeface="Lucida Sans Unicode"/>
                <a:cs typeface="Lucida Sans Unicode"/>
              </a:rPr>
              <a:t>SEMPRE</a:t>
            </a:r>
            <a:endParaRPr sz="165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-12700" y="0"/>
            <a:ext cx="52400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Licensed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Reinaldo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Pereira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Silva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  <a:hlinkClick r:id="rId3"/>
              </a:rPr>
              <a:t>reysilva02@gmail.com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805.184.431-91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2023-08-09T14:23:32Z</dcterms:created>
  <dcterms:modified xsi:type="dcterms:W3CDTF">2023-08-09T14:23:32Z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